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notesSlides/notesSlide18.xml" ContentType="application/vnd.openxmlformats-officedocument.presentationml.notesSlide+xml"/>
  <Override PartName="/ppt/ink/ink2.xml" ContentType="application/inkml+xml"/>
  <Override PartName="/ppt/ink/ink3.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3"/>
  </p:sldMasterIdLst>
  <p:notesMasterIdLst>
    <p:notesMasterId r:id="rId100"/>
  </p:notesMasterIdLst>
  <p:sldIdLst>
    <p:sldId id="257" r:id="rId4"/>
    <p:sldId id="443" r:id="rId5"/>
    <p:sldId id="444" r:id="rId6"/>
    <p:sldId id="446" r:id="rId7"/>
    <p:sldId id="445" r:id="rId8"/>
    <p:sldId id="447" r:id="rId9"/>
    <p:sldId id="448" r:id="rId10"/>
    <p:sldId id="449" r:id="rId11"/>
    <p:sldId id="450" r:id="rId12"/>
    <p:sldId id="451" r:id="rId13"/>
    <p:sldId id="452" r:id="rId14"/>
    <p:sldId id="453" r:id="rId15"/>
    <p:sldId id="2147471230" r:id="rId16"/>
    <p:sldId id="454" r:id="rId17"/>
    <p:sldId id="455" r:id="rId18"/>
    <p:sldId id="507" r:id="rId19"/>
    <p:sldId id="508" r:id="rId20"/>
    <p:sldId id="509" r:id="rId21"/>
    <p:sldId id="510" r:id="rId22"/>
    <p:sldId id="511" r:id="rId23"/>
    <p:sldId id="512" r:id="rId24"/>
    <p:sldId id="456" r:id="rId25"/>
    <p:sldId id="2147471225" r:id="rId26"/>
    <p:sldId id="462" r:id="rId27"/>
    <p:sldId id="463" r:id="rId28"/>
    <p:sldId id="464" r:id="rId29"/>
    <p:sldId id="465" r:id="rId30"/>
    <p:sldId id="466" r:id="rId31"/>
    <p:sldId id="2147471201" r:id="rId32"/>
    <p:sldId id="2147471227" r:id="rId33"/>
    <p:sldId id="467" r:id="rId34"/>
    <p:sldId id="468" r:id="rId35"/>
    <p:sldId id="469" r:id="rId36"/>
    <p:sldId id="470" r:id="rId37"/>
    <p:sldId id="471" r:id="rId38"/>
    <p:sldId id="2147471231" r:id="rId39"/>
    <p:sldId id="271" r:id="rId40"/>
    <p:sldId id="2147471233" r:id="rId41"/>
    <p:sldId id="273" r:id="rId42"/>
    <p:sldId id="472" r:id="rId43"/>
    <p:sldId id="473" r:id="rId44"/>
    <p:sldId id="475" r:id="rId45"/>
    <p:sldId id="2147471222" r:id="rId46"/>
    <p:sldId id="476" r:id="rId47"/>
    <p:sldId id="477" r:id="rId48"/>
    <p:sldId id="478" r:id="rId49"/>
    <p:sldId id="479" r:id="rId50"/>
    <p:sldId id="480" r:id="rId51"/>
    <p:sldId id="2147471229" r:id="rId52"/>
    <p:sldId id="481" r:id="rId53"/>
    <p:sldId id="474" r:id="rId54"/>
    <p:sldId id="2147471221" r:id="rId55"/>
    <p:sldId id="2147471232" r:id="rId56"/>
    <p:sldId id="489" r:id="rId57"/>
    <p:sldId id="2147471211" r:id="rId58"/>
    <p:sldId id="2147471205" r:id="rId59"/>
    <p:sldId id="261" r:id="rId60"/>
    <p:sldId id="260" r:id="rId61"/>
    <p:sldId id="490" r:id="rId62"/>
    <p:sldId id="259" r:id="rId63"/>
    <p:sldId id="491" r:id="rId64"/>
    <p:sldId id="2147471203" r:id="rId65"/>
    <p:sldId id="2147471204" r:id="rId66"/>
    <p:sldId id="2147471207" r:id="rId67"/>
    <p:sldId id="2147471206" r:id="rId68"/>
    <p:sldId id="266" r:id="rId69"/>
    <p:sldId id="493" r:id="rId70"/>
    <p:sldId id="265" r:id="rId71"/>
    <p:sldId id="2147471202" r:id="rId72"/>
    <p:sldId id="267" r:id="rId73"/>
    <p:sldId id="494" r:id="rId74"/>
    <p:sldId id="2147471228" r:id="rId75"/>
    <p:sldId id="2147471223" r:id="rId76"/>
    <p:sldId id="2147471224" r:id="rId77"/>
    <p:sldId id="495" r:id="rId78"/>
    <p:sldId id="496" r:id="rId79"/>
    <p:sldId id="2147471212" r:id="rId80"/>
    <p:sldId id="2147471213" r:id="rId81"/>
    <p:sldId id="2147471219" r:id="rId82"/>
    <p:sldId id="2147471215" r:id="rId83"/>
    <p:sldId id="2147471216" r:id="rId84"/>
    <p:sldId id="2147471217" r:id="rId85"/>
    <p:sldId id="2147471218" r:id="rId86"/>
    <p:sldId id="277" r:id="rId87"/>
    <p:sldId id="2147471220" r:id="rId88"/>
    <p:sldId id="497" r:id="rId89"/>
    <p:sldId id="498" r:id="rId90"/>
    <p:sldId id="499" r:id="rId91"/>
    <p:sldId id="500" r:id="rId92"/>
    <p:sldId id="501" r:id="rId93"/>
    <p:sldId id="431" r:id="rId94"/>
    <p:sldId id="502" r:id="rId95"/>
    <p:sldId id="503" r:id="rId96"/>
    <p:sldId id="504" r:id="rId97"/>
    <p:sldId id="505" r:id="rId98"/>
    <p:sldId id="506" r:id="rId9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85922" autoAdjust="0"/>
  </p:normalViewPr>
  <p:slideViewPr>
    <p:cSldViewPr snapToGrid="0">
      <p:cViewPr varScale="1">
        <p:scale>
          <a:sx n="73" d="100"/>
          <a:sy n="73" d="100"/>
        </p:scale>
        <p:origin x="442" y="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0T15:19:00.7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3,'103'0,"-15"-3,1 5,149 22,-201-15,60 23,-69-20,1-3,1 0,44 7,21-5,549 39,230-50,-820-5,-36-1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0T15:20:33.6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28,'383'-3,"396"6,-706 3,80 16,51 4,162-23,-252-17,-70 7,58-2,81 10,91-2,-234-4,78-18,-92 16,0 1,1 1,0 1,0 1,0 2,36 2,72 24,-88-15,2-1,62 2,-86-11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03T15:39:50.2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1,'89'4,"-1"5,99 21,-97-13,176 10,612-29,-686-13,4 0,-169 15,47 1,0-3,73-13,-109 10,44-2,-57 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2112C-AD7F-48CC-990A-48634151D61F}"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D7E0B-AC00-4970-8D20-D52CC277F6AE}" type="slidenum">
              <a:rPr lang="en-US" smtClean="0"/>
              <a:t>‹#›</a:t>
            </a:fld>
            <a:endParaRPr lang="en-US"/>
          </a:p>
        </p:txBody>
      </p:sp>
    </p:spTree>
    <p:extLst>
      <p:ext uri="{BB962C8B-B14F-4D97-AF65-F5344CB8AC3E}">
        <p14:creationId xmlns:p14="http://schemas.microsoft.com/office/powerpoint/2010/main" val="1715606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3C76EB-214B-4EE4-AA7E-F0171A29AB74}" type="slidenum">
              <a:rPr lang="en-US" smtClean="0"/>
              <a:t>1</a:t>
            </a:fld>
            <a:endParaRPr lang="en-US" dirty="0"/>
          </a:p>
        </p:txBody>
      </p:sp>
    </p:spTree>
    <p:extLst>
      <p:ext uri="{BB962C8B-B14F-4D97-AF65-F5344CB8AC3E}">
        <p14:creationId xmlns:p14="http://schemas.microsoft.com/office/powerpoint/2010/main" val="2347066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a drop down – there is a reason we need the specific information. Please complete each and every field and be as specific as possible.</a:t>
            </a:r>
          </a:p>
        </p:txBody>
      </p:sp>
      <p:sp>
        <p:nvSpPr>
          <p:cNvPr id="4" name="Slide Number Placeholder 3"/>
          <p:cNvSpPr>
            <a:spLocks noGrp="1"/>
          </p:cNvSpPr>
          <p:nvPr>
            <p:ph type="sldNum" sz="quarter" idx="5"/>
          </p:nvPr>
        </p:nvSpPr>
        <p:spPr/>
        <p:txBody>
          <a:bodyPr/>
          <a:lstStyle/>
          <a:p>
            <a:fld id="{6E3C76EB-214B-4EE4-AA7E-F0171A29AB74}" type="slidenum">
              <a:rPr lang="en-US" smtClean="0"/>
              <a:t>20</a:t>
            </a:fld>
            <a:endParaRPr lang="en-US" dirty="0"/>
          </a:p>
        </p:txBody>
      </p:sp>
    </p:spTree>
    <p:extLst>
      <p:ext uri="{BB962C8B-B14F-4D97-AF65-F5344CB8AC3E}">
        <p14:creationId xmlns:p14="http://schemas.microsoft.com/office/powerpoint/2010/main" val="2265070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D7E0B-AC00-4970-8D20-D52CC277F6AE}" type="slidenum">
              <a:rPr lang="en-US" smtClean="0"/>
              <a:t>23</a:t>
            </a:fld>
            <a:endParaRPr lang="en-US"/>
          </a:p>
        </p:txBody>
      </p:sp>
    </p:spTree>
    <p:extLst>
      <p:ext uri="{BB962C8B-B14F-4D97-AF65-F5344CB8AC3E}">
        <p14:creationId xmlns:p14="http://schemas.microsoft.com/office/powerpoint/2010/main" val="2437775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3C76EB-214B-4EE4-AA7E-F0171A29AB74}" type="slidenum">
              <a:rPr lang="en-US" smtClean="0"/>
              <a:t>25</a:t>
            </a:fld>
            <a:endParaRPr lang="en-US" dirty="0"/>
          </a:p>
        </p:txBody>
      </p:sp>
    </p:spTree>
    <p:extLst>
      <p:ext uri="{BB962C8B-B14F-4D97-AF65-F5344CB8AC3E}">
        <p14:creationId xmlns:p14="http://schemas.microsoft.com/office/powerpoint/2010/main" val="2957223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 real-world example would be how the browser saves information when you surf and shop on Amazon.   The next time you come back to the Amazon page there is information about what you looked at previously.</a:t>
            </a: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6E3C76EB-214B-4EE4-AA7E-F0171A29AB74}" type="slidenum">
              <a:rPr lang="en-US" smtClean="0"/>
              <a:t>27</a:t>
            </a:fld>
            <a:endParaRPr lang="en-US" dirty="0"/>
          </a:p>
        </p:txBody>
      </p:sp>
    </p:spTree>
    <p:extLst>
      <p:ext uri="{BB962C8B-B14F-4D97-AF65-F5344CB8AC3E}">
        <p14:creationId xmlns:p14="http://schemas.microsoft.com/office/powerpoint/2010/main" val="1114210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camera feature on your mobile device to capture images as attachments.</a:t>
            </a:r>
          </a:p>
          <a:p>
            <a:r>
              <a:rPr lang="en-US" dirty="0"/>
              <a:t>HIPAA compliant as it adds the picture or upload within IMT and it is not stored on your device.</a:t>
            </a:r>
          </a:p>
          <a:p>
            <a:endParaRPr lang="en-US" dirty="0"/>
          </a:p>
        </p:txBody>
      </p:sp>
      <p:sp>
        <p:nvSpPr>
          <p:cNvPr id="4" name="Slide Number Placeholder 3"/>
          <p:cNvSpPr>
            <a:spLocks noGrp="1"/>
          </p:cNvSpPr>
          <p:nvPr>
            <p:ph type="sldNum" sz="quarter" idx="5"/>
          </p:nvPr>
        </p:nvSpPr>
        <p:spPr/>
        <p:txBody>
          <a:bodyPr/>
          <a:lstStyle/>
          <a:p>
            <a:fld id="{6E3C76EB-214B-4EE4-AA7E-F0171A29AB74}" type="slidenum">
              <a:rPr lang="en-US" smtClean="0"/>
              <a:t>29</a:t>
            </a:fld>
            <a:endParaRPr lang="en-US" dirty="0"/>
          </a:p>
        </p:txBody>
      </p:sp>
    </p:spTree>
    <p:extLst>
      <p:ext uri="{BB962C8B-B14F-4D97-AF65-F5344CB8AC3E}">
        <p14:creationId xmlns:p14="http://schemas.microsoft.com/office/powerpoint/2010/main" val="4239742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Validity rules exist for the minimum documentation requirements whether they be from the state, from NEMSIS or from GMR. </a:t>
            </a:r>
          </a:p>
        </p:txBody>
      </p:sp>
      <p:sp>
        <p:nvSpPr>
          <p:cNvPr id="4" name="Slide Number Placeholder 3"/>
          <p:cNvSpPr>
            <a:spLocks noGrp="1"/>
          </p:cNvSpPr>
          <p:nvPr>
            <p:ph type="sldNum" sz="quarter" idx="5"/>
          </p:nvPr>
        </p:nvSpPr>
        <p:spPr/>
        <p:txBody>
          <a:bodyPr/>
          <a:lstStyle/>
          <a:p>
            <a:fld id="{6E3C76EB-214B-4EE4-AA7E-F0171A29AB74}" type="slidenum">
              <a:rPr lang="en-US" smtClean="0"/>
              <a:t>31</a:t>
            </a:fld>
            <a:endParaRPr lang="en-US" dirty="0"/>
          </a:p>
        </p:txBody>
      </p:sp>
    </p:spTree>
    <p:extLst>
      <p:ext uri="{BB962C8B-B14F-4D97-AF65-F5344CB8AC3E}">
        <p14:creationId xmlns:p14="http://schemas.microsoft.com/office/powerpoint/2010/main" val="3956542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Pertinent negatives – options for when you don’t have the information to satisfy the field. Some states allow, some states don’t.</a:t>
            </a:r>
          </a:p>
        </p:txBody>
      </p:sp>
      <p:sp>
        <p:nvSpPr>
          <p:cNvPr id="4" name="Slide Number Placeholder 3"/>
          <p:cNvSpPr>
            <a:spLocks noGrp="1"/>
          </p:cNvSpPr>
          <p:nvPr>
            <p:ph type="sldNum" sz="quarter" idx="5"/>
          </p:nvPr>
        </p:nvSpPr>
        <p:spPr/>
        <p:txBody>
          <a:bodyPr/>
          <a:lstStyle/>
          <a:p>
            <a:fld id="{6E3C76EB-214B-4EE4-AA7E-F0171A29AB74}" type="slidenum">
              <a:rPr lang="en-US" smtClean="0"/>
              <a:t>34</a:t>
            </a:fld>
            <a:endParaRPr lang="en-US" dirty="0"/>
          </a:p>
        </p:txBody>
      </p:sp>
    </p:spTree>
    <p:extLst>
      <p:ext uri="{BB962C8B-B14F-4D97-AF65-F5344CB8AC3E}">
        <p14:creationId xmlns:p14="http://schemas.microsoft.com/office/powerpoint/2010/main" val="307455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E84687-A779-48A4-8EF5-9C111BF89540}" type="slidenum">
              <a:rPr lang="en-US" smtClean="0"/>
              <a:t>37</a:t>
            </a:fld>
            <a:endParaRPr lang="en-US"/>
          </a:p>
        </p:txBody>
      </p:sp>
    </p:spTree>
    <p:extLst>
      <p:ext uri="{BB962C8B-B14F-4D97-AF65-F5344CB8AC3E}">
        <p14:creationId xmlns:p14="http://schemas.microsoft.com/office/powerpoint/2010/main" val="4292116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E84687-A779-48A4-8EF5-9C111BF89540}" type="slidenum">
              <a:rPr lang="en-US" smtClean="0"/>
              <a:t>39</a:t>
            </a:fld>
            <a:endParaRPr lang="en-US"/>
          </a:p>
        </p:txBody>
      </p:sp>
    </p:spTree>
    <p:extLst>
      <p:ext uri="{BB962C8B-B14F-4D97-AF65-F5344CB8AC3E}">
        <p14:creationId xmlns:p14="http://schemas.microsoft.com/office/powerpoint/2010/main" val="1211404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3C76EB-214B-4EE4-AA7E-F0171A29AB74}" type="slidenum">
              <a:rPr lang="en-US" smtClean="0"/>
              <a:t>45</a:t>
            </a:fld>
            <a:endParaRPr lang="en-US" dirty="0"/>
          </a:p>
        </p:txBody>
      </p:sp>
    </p:spTree>
    <p:extLst>
      <p:ext uri="{BB962C8B-B14F-4D97-AF65-F5344CB8AC3E}">
        <p14:creationId xmlns:p14="http://schemas.microsoft.com/office/powerpoint/2010/main" val="3831147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encounter issues with this demo site take the following steps:</a:t>
            </a:r>
          </a:p>
          <a:p>
            <a:pPr marL="228600" indent="-228600">
              <a:buAutoNum type="arabicPeriod"/>
            </a:pPr>
            <a:r>
              <a:rPr lang="en-US" dirty="0"/>
              <a:t>Submit a </a:t>
            </a:r>
            <a:r>
              <a:rPr lang="en-US" dirty="0" err="1"/>
              <a:t>kayako</a:t>
            </a:r>
            <a:r>
              <a:rPr lang="en-US" dirty="0"/>
              <a:t> ticket requesting unlock.</a:t>
            </a:r>
          </a:p>
          <a:p>
            <a:pPr marL="228600" indent="-228600">
              <a:buAutoNum type="arabicPeriod"/>
            </a:pPr>
            <a:r>
              <a:rPr lang="en-US" dirty="0"/>
              <a:t>Change the username to gmrdemo1 or gmrdemo2. Use the same password. This should allow you to continue training as needed while the other account gets unlocked.</a:t>
            </a:r>
          </a:p>
        </p:txBody>
      </p:sp>
      <p:sp>
        <p:nvSpPr>
          <p:cNvPr id="4" name="Slide Number Placeholder 3"/>
          <p:cNvSpPr>
            <a:spLocks noGrp="1"/>
          </p:cNvSpPr>
          <p:nvPr>
            <p:ph type="sldNum" sz="quarter" idx="10"/>
          </p:nvPr>
        </p:nvSpPr>
        <p:spPr/>
        <p:txBody>
          <a:bodyPr/>
          <a:lstStyle/>
          <a:p>
            <a:fld id="{6E3C76EB-214B-4EE4-AA7E-F0171A29AB74}" type="slidenum">
              <a:rPr lang="en-US" smtClean="0"/>
              <a:t>2</a:t>
            </a:fld>
            <a:endParaRPr lang="en-US" dirty="0"/>
          </a:p>
        </p:txBody>
      </p:sp>
    </p:spTree>
    <p:extLst>
      <p:ext uri="{BB962C8B-B14F-4D97-AF65-F5344CB8AC3E}">
        <p14:creationId xmlns:p14="http://schemas.microsoft.com/office/powerpoint/2010/main" val="999553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Orange in color</a:t>
            </a:r>
          </a:p>
          <a:p>
            <a:r>
              <a:rPr lang="en-US" dirty="0"/>
              <a:t>Tag Not Done = You can not assess something. </a:t>
            </a:r>
          </a:p>
          <a:p>
            <a:endParaRPr lang="en-US" dirty="0"/>
          </a:p>
          <a:p>
            <a:r>
              <a:rPr lang="en-US" dirty="0"/>
              <a:t>IE. You cant assess the back, you would “Tag not done”. </a:t>
            </a:r>
          </a:p>
        </p:txBody>
      </p:sp>
      <p:sp>
        <p:nvSpPr>
          <p:cNvPr id="4" name="Slide Number Placeholder 3"/>
          <p:cNvSpPr>
            <a:spLocks noGrp="1"/>
          </p:cNvSpPr>
          <p:nvPr>
            <p:ph type="sldNum" sz="quarter" idx="5"/>
          </p:nvPr>
        </p:nvSpPr>
        <p:spPr/>
        <p:txBody>
          <a:bodyPr/>
          <a:lstStyle/>
          <a:p>
            <a:fld id="{E1F5D90E-E9B2-7542-8E86-A1E487A342C4}" type="slidenum">
              <a:rPr lang="en-US" smtClean="0"/>
              <a:t>46</a:t>
            </a:fld>
            <a:endParaRPr lang="en-US" dirty="0"/>
          </a:p>
        </p:txBody>
      </p:sp>
    </p:spTree>
    <p:extLst>
      <p:ext uri="{BB962C8B-B14F-4D97-AF65-F5344CB8AC3E}">
        <p14:creationId xmlns:p14="http://schemas.microsoft.com/office/powerpoint/2010/main" val="3343370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 = Blue</a:t>
            </a:r>
            <a:br>
              <a:rPr lang="en-US" dirty="0"/>
            </a:br>
            <a:r>
              <a:rPr lang="en-US" b="0" i="0" dirty="0">
                <a:solidFill>
                  <a:srgbClr val="FFFFFF"/>
                </a:solidFill>
                <a:effectLst/>
                <a:latin typeface="Segoe UI" panose="020B0502040204020203" pitchFamily="34" charset="0"/>
              </a:rPr>
              <a:t>Normal = you assessed the body part and found nothing wrong. Tiles turn blue when marked as Normal. Marking a specific body part as Normal turns the body tile green until you mark all the specific body parts as Normal, then the tile turns blue.</a:t>
            </a:r>
          </a:p>
          <a:p>
            <a:br>
              <a:rPr lang="en-US" dirty="0"/>
            </a:br>
            <a:r>
              <a:rPr lang="en-US" b="0" i="0" dirty="0">
                <a:solidFill>
                  <a:srgbClr val="FFFFFF"/>
                </a:solidFill>
                <a:effectLst/>
                <a:latin typeface="Segoe UI" panose="020B0502040204020203" pitchFamily="34" charset="0"/>
              </a:rPr>
              <a:t>Not Done = you did not assess the body part. Tiles turn orange when marked them as Not Done. </a:t>
            </a:r>
            <a:br>
              <a:rPr lang="en-US" dirty="0"/>
            </a:br>
            <a:r>
              <a:rPr lang="en-US" b="0" i="0" dirty="0">
                <a:solidFill>
                  <a:srgbClr val="FFFFFF"/>
                </a:solidFill>
                <a:effectLst/>
                <a:latin typeface="Segoe UI" panose="020B0502040204020203" pitchFamily="34" charset="0"/>
              </a:rPr>
              <a:t>You cannot mark specific body parts as Normal or Not Done, only whole body parts.</a:t>
            </a:r>
          </a:p>
          <a:p>
            <a:br>
              <a:rPr lang="en-US" dirty="0"/>
            </a:br>
            <a:r>
              <a:rPr lang="en-US" b="0" i="0" dirty="0">
                <a:solidFill>
                  <a:srgbClr val="FFFFFF"/>
                </a:solidFill>
                <a:effectLst/>
                <a:latin typeface="Segoe UI" panose="020B0502040204020203" pitchFamily="34" charset="0"/>
              </a:rPr>
              <a:t>Not Present = the patient does not have the body part.</a:t>
            </a:r>
            <a:endParaRPr lang="en-US" dirty="0"/>
          </a:p>
        </p:txBody>
      </p:sp>
      <p:sp>
        <p:nvSpPr>
          <p:cNvPr id="4" name="Slide Number Placeholder 3"/>
          <p:cNvSpPr>
            <a:spLocks noGrp="1"/>
          </p:cNvSpPr>
          <p:nvPr>
            <p:ph type="sldNum" sz="quarter" idx="5"/>
          </p:nvPr>
        </p:nvSpPr>
        <p:spPr/>
        <p:txBody>
          <a:bodyPr/>
          <a:lstStyle/>
          <a:p>
            <a:fld id="{E1F5D90E-E9B2-7542-8E86-A1E487A342C4}" type="slidenum">
              <a:rPr lang="en-US" smtClean="0"/>
              <a:t>47</a:t>
            </a:fld>
            <a:endParaRPr lang="en-US" dirty="0"/>
          </a:p>
        </p:txBody>
      </p:sp>
    </p:spTree>
    <p:extLst>
      <p:ext uri="{BB962C8B-B14F-4D97-AF65-F5344CB8AC3E}">
        <p14:creationId xmlns:p14="http://schemas.microsoft.com/office/powerpoint/2010/main" val="3591557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 Tag Mode is used to document things you didn’t find during your assessment. NOT things you didn’t assess, but rather things you looked for, but didn’t find. (Like digits or extremities or abnormal lung sounds)</a:t>
            </a:r>
          </a:p>
          <a:p>
            <a:r>
              <a:rPr lang="en-US" dirty="0"/>
              <a:t>The heart sounds assessment is a good example of an appropriate place to use the NP Tag Mode. Ideally, a critical care provider would assess for rubs, murmurs or clicks, when listening to heart sounds. By using the NP tag mode, you are confirming that you provided a critical care assessment and didn’t find any abnormalities. This is very different than just documenting “normal”  throughout your assessment.</a:t>
            </a:r>
          </a:p>
          <a:p>
            <a:endParaRPr lang="en-US" dirty="0"/>
          </a:p>
          <a:p>
            <a:r>
              <a:rPr lang="en-US" dirty="0"/>
              <a:t>NP = “Not Present” </a:t>
            </a:r>
          </a:p>
        </p:txBody>
      </p:sp>
      <p:sp>
        <p:nvSpPr>
          <p:cNvPr id="4" name="Slide Number Placeholder 3"/>
          <p:cNvSpPr>
            <a:spLocks noGrp="1"/>
          </p:cNvSpPr>
          <p:nvPr>
            <p:ph type="sldNum" sz="quarter" idx="5"/>
          </p:nvPr>
        </p:nvSpPr>
        <p:spPr/>
        <p:txBody>
          <a:bodyPr/>
          <a:lstStyle/>
          <a:p>
            <a:fld id="{E1F5D90E-E9B2-7542-8E86-A1E487A342C4}" type="slidenum">
              <a:rPr lang="en-US" smtClean="0"/>
              <a:t>48</a:t>
            </a:fld>
            <a:endParaRPr lang="en-US" dirty="0"/>
          </a:p>
        </p:txBody>
      </p:sp>
    </p:spTree>
    <p:extLst>
      <p:ext uri="{BB962C8B-B14F-4D97-AF65-F5344CB8AC3E}">
        <p14:creationId xmlns:p14="http://schemas.microsoft.com/office/powerpoint/2010/main" val="482156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seen where a crew documents one assessment in the power tool but has a lot of changes during our care and no reassessments documented. Seems the narrative is being used to document the changes to assessments, rather than using the power tool.</a:t>
            </a:r>
          </a:p>
        </p:txBody>
      </p:sp>
      <p:sp>
        <p:nvSpPr>
          <p:cNvPr id="4" name="Slide Number Placeholder 3"/>
          <p:cNvSpPr>
            <a:spLocks noGrp="1"/>
          </p:cNvSpPr>
          <p:nvPr>
            <p:ph type="sldNum" sz="quarter" idx="5"/>
          </p:nvPr>
        </p:nvSpPr>
        <p:spPr/>
        <p:txBody>
          <a:bodyPr/>
          <a:lstStyle/>
          <a:p>
            <a:fld id="{E1F5D90E-E9B2-7542-8E86-A1E487A342C4}" type="slidenum">
              <a:rPr lang="en-US" smtClean="0"/>
              <a:t>50</a:t>
            </a:fld>
            <a:endParaRPr lang="en-US" dirty="0"/>
          </a:p>
        </p:txBody>
      </p:sp>
    </p:spTree>
    <p:extLst>
      <p:ext uri="{BB962C8B-B14F-4D97-AF65-F5344CB8AC3E}">
        <p14:creationId xmlns:p14="http://schemas.microsoft.com/office/powerpoint/2010/main" val="2239631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D7E0B-AC00-4970-8D20-D52CC277F6AE}" type="slidenum">
              <a:rPr lang="en-US" smtClean="0"/>
              <a:t>53</a:t>
            </a:fld>
            <a:endParaRPr lang="en-US"/>
          </a:p>
        </p:txBody>
      </p:sp>
    </p:spTree>
    <p:extLst>
      <p:ext uri="{BB962C8B-B14F-4D97-AF65-F5344CB8AC3E}">
        <p14:creationId xmlns:p14="http://schemas.microsoft.com/office/powerpoint/2010/main" val="2517700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 GMR Billing Field. This is a NEMSIS 3.5 field and is used for data collection purposes. We do not expect you to change the way you take care of patients to achieve some type of level </a:t>
            </a:r>
          </a:p>
        </p:txBody>
      </p:sp>
      <p:sp>
        <p:nvSpPr>
          <p:cNvPr id="4" name="Slide Number Placeholder 3"/>
          <p:cNvSpPr>
            <a:spLocks noGrp="1"/>
          </p:cNvSpPr>
          <p:nvPr>
            <p:ph type="sldNum" sz="quarter" idx="5"/>
          </p:nvPr>
        </p:nvSpPr>
        <p:spPr/>
        <p:txBody>
          <a:bodyPr/>
          <a:lstStyle/>
          <a:p>
            <a:fld id="{6E3C76EB-214B-4EE4-AA7E-F0171A29AB74}" type="slidenum">
              <a:rPr lang="en-US" smtClean="0"/>
              <a:t>54</a:t>
            </a:fld>
            <a:endParaRPr lang="en-US" dirty="0"/>
          </a:p>
        </p:txBody>
      </p:sp>
    </p:spTree>
    <p:extLst>
      <p:ext uri="{BB962C8B-B14F-4D97-AF65-F5344CB8AC3E}">
        <p14:creationId xmlns:p14="http://schemas.microsoft.com/office/powerpoint/2010/main" val="431614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transports require a signature from either the patient, which is the gold standard, a patient’s representative, or the receiving facility.  The signature is an attestation for three things.  First, the signature proves that we transported the patient to the destination.  Second, the signature allows us to bill on the patient’s behalf.  Third, the signature indicates we’ve advised the patient of our privacy practices and that we won’t share their protected health information with anyone other than those involved in their care.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signature form goes by several names.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AOB – Assignment of Benefits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MSS – Master Signature Statement</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ABA – Ambulance Billing Authorization</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465649-7E31-4366-B2CC-C455458CB4B6}" type="slidenum">
              <a:rPr lang="en-US" smtClean="0"/>
              <a:t>57</a:t>
            </a:fld>
            <a:endParaRPr lang="en-US"/>
          </a:p>
        </p:txBody>
      </p:sp>
    </p:spTree>
    <p:extLst>
      <p:ext uri="{BB962C8B-B14F-4D97-AF65-F5344CB8AC3E}">
        <p14:creationId xmlns:p14="http://schemas.microsoft.com/office/powerpoint/2010/main" val="3091541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Ambulance Billing Authorization form has three sections.</a:t>
            </a:r>
          </a:p>
          <a:p>
            <a:endParaRPr lang="en-US" dirty="0"/>
          </a:p>
          <a:p>
            <a:r>
              <a:rPr lang="en-US" dirty="0"/>
              <a:t>Section 1:</a:t>
            </a:r>
          </a:p>
          <a:p>
            <a:endParaRPr lang="en-US" dirty="0"/>
          </a:p>
          <a:p>
            <a:r>
              <a:rPr lang="en-US" dirty="0"/>
              <a:t>This is the patient signature section and is the expected signature for all patient transports.  However, we realize it’s not reasonable to expect crews to get a patient signature in all cases.  When it is not possible to obtain the patient’s signature, clear documentation related to why the patient’s signature was unobtainable is mandatory.  </a:t>
            </a:r>
          </a:p>
          <a:p>
            <a:endParaRPr lang="en-US" dirty="0"/>
          </a:p>
          <a:p>
            <a:r>
              <a:rPr lang="en-US" dirty="0"/>
              <a:t>Section 2:</a:t>
            </a:r>
          </a:p>
          <a:p>
            <a:endParaRPr lang="en-US" dirty="0"/>
          </a:p>
          <a:p>
            <a:r>
              <a:rPr lang="en-US" dirty="0"/>
              <a:t>This is the patient’s representative’s signature.  This is the second best signature if the patient’s signature cannot be obtained.  The only people who can sign for the patient are legal guardians, relatives or other people who receive governmental benefits on the patient’s behalf, or a relative or other person who arranges the patient’s treatments or manages the patient’s affairs.</a:t>
            </a:r>
          </a:p>
          <a:p>
            <a:endParaRPr lang="en-US" dirty="0"/>
          </a:p>
          <a:p>
            <a:r>
              <a:rPr lang="en-US" dirty="0"/>
              <a:t>Section 3:  </a:t>
            </a:r>
          </a:p>
          <a:p>
            <a:r>
              <a:rPr lang="en-US" dirty="0"/>
              <a:t> </a:t>
            </a:r>
          </a:p>
          <a:p>
            <a:r>
              <a:rPr lang="en-US" dirty="0"/>
              <a:t>This section should be used ONLY if section 1 or 2 are not possible.  If section 3 is used, the signor is someone from the RECEIVING facility, not the sending facility.  This is important as the Master Signature Statement is proof we transported the patient to the receiving location.  The full name of the signor and their title is required as we must be able to identify the signor if there is a dispute.  One of the crew members is also required to sign as a witness to the facility signature.  Please note and be able to advise the facility signor that their signature is NOT an acceptance of financial responsibility.  Their signature is solely indicative of the fact that we transported the patient to that facility on the date of service.</a:t>
            </a:r>
          </a:p>
        </p:txBody>
      </p:sp>
      <p:sp>
        <p:nvSpPr>
          <p:cNvPr id="4" name="Slide Number Placeholder 3"/>
          <p:cNvSpPr>
            <a:spLocks noGrp="1"/>
          </p:cNvSpPr>
          <p:nvPr>
            <p:ph type="sldNum" sz="quarter" idx="5"/>
          </p:nvPr>
        </p:nvSpPr>
        <p:spPr/>
        <p:txBody>
          <a:bodyPr/>
          <a:lstStyle/>
          <a:p>
            <a:fld id="{18465649-7E31-4366-B2CC-C455458CB4B6}" type="slidenum">
              <a:rPr lang="en-US" smtClean="0"/>
              <a:t>58</a:t>
            </a:fld>
            <a:endParaRPr lang="en-US"/>
          </a:p>
        </p:txBody>
      </p:sp>
    </p:spTree>
    <p:extLst>
      <p:ext uri="{BB962C8B-B14F-4D97-AF65-F5344CB8AC3E}">
        <p14:creationId xmlns:p14="http://schemas.microsoft.com/office/powerpoint/2010/main" val="2310257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Signatures are a vital part of the PCR given the PCR is a legal document.  Because the Master Signature Statement signature serves as proof of transport and the ability to bill on the patient’s behalf, we need to strive for the gold standard of obtaining the patient’s signature.  When we are unable to obtain the patient’s signature, we can’t legally bill on their behalf as the relationship with the insurance company is between the patient and the insurance company, not GMR and the insurance company.  As such, the patient has to get involved in the process and it takes time and effort.  If we are truly advocating for the patient, we are doing all we can upfront to keep them from having to deal with issues on the backend.  </a:t>
            </a:r>
          </a:p>
          <a:p>
            <a:endParaRPr lang="en-US" dirty="0"/>
          </a:p>
          <a:p>
            <a:r>
              <a:rPr lang="en-US" dirty="0"/>
              <a:t>Of note, if a patient truly refuses to sign the PCR, they will be responsible for the bill as they are essentially indicating that we cannot bill on their behalf.  Please make sure you have advised your patient why you need their signature.  If they still refuse, let them know they will be responsible for the bill.  Remember, if you don’t obtain a patient or representative’s signature, the receiving facility will have to sign indicating we transported the patient to that facility on that date of service.  </a:t>
            </a:r>
          </a:p>
          <a:p>
            <a:endParaRPr lang="en-US" dirty="0"/>
          </a:p>
          <a:p>
            <a:r>
              <a:rPr lang="en-US" dirty="0"/>
              <a:t>Lastly, if you are unable to obtain the patient’s signature, you MUST be able to substantiate why you couldn’t get the patient’s signature.  Again, the patient’s signature is the gold standard.  If the choice is to deviate from that gold standard, the reason must be clearly documented in the PCR.  </a:t>
            </a:r>
          </a:p>
        </p:txBody>
      </p:sp>
      <p:sp>
        <p:nvSpPr>
          <p:cNvPr id="4" name="Slide Number Placeholder 3"/>
          <p:cNvSpPr>
            <a:spLocks noGrp="1"/>
          </p:cNvSpPr>
          <p:nvPr>
            <p:ph type="sldNum" sz="quarter" idx="5"/>
          </p:nvPr>
        </p:nvSpPr>
        <p:spPr/>
        <p:txBody>
          <a:bodyPr/>
          <a:lstStyle/>
          <a:p>
            <a:fld id="{18465649-7E31-4366-B2CC-C455458CB4B6}" type="slidenum">
              <a:rPr lang="en-US" smtClean="0"/>
              <a:t>60</a:t>
            </a:fld>
            <a:endParaRPr lang="en-US"/>
          </a:p>
        </p:txBody>
      </p:sp>
    </p:spTree>
    <p:extLst>
      <p:ext uri="{BB962C8B-B14F-4D97-AF65-F5344CB8AC3E}">
        <p14:creationId xmlns:p14="http://schemas.microsoft.com/office/powerpoint/2010/main" val="2754532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D7E0B-AC00-4970-8D20-D52CC277F6AE}" type="slidenum">
              <a:rPr lang="en-US" smtClean="0"/>
              <a:t>61</a:t>
            </a:fld>
            <a:endParaRPr lang="en-US"/>
          </a:p>
        </p:txBody>
      </p:sp>
    </p:spTree>
    <p:extLst>
      <p:ext uri="{BB962C8B-B14F-4D97-AF65-F5344CB8AC3E}">
        <p14:creationId xmlns:p14="http://schemas.microsoft.com/office/powerpoint/2010/main" val="16556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color difference for sign in screens.</a:t>
            </a:r>
          </a:p>
          <a:p>
            <a:r>
              <a:rPr lang="en-US" dirty="0"/>
              <a:t>Elite Field is for clinical documentation.</a:t>
            </a:r>
          </a:p>
          <a:p>
            <a:r>
              <a:rPr lang="en-US" dirty="0"/>
              <a:t>Elite Web is for administrative access and review of charts, revenue cycle access and review of charts, etc.</a:t>
            </a:r>
          </a:p>
        </p:txBody>
      </p:sp>
      <p:sp>
        <p:nvSpPr>
          <p:cNvPr id="4" name="Slide Number Placeholder 3"/>
          <p:cNvSpPr>
            <a:spLocks noGrp="1"/>
          </p:cNvSpPr>
          <p:nvPr>
            <p:ph type="sldNum" sz="quarter" idx="10"/>
          </p:nvPr>
        </p:nvSpPr>
        <p:spPr/>
        <p:txBody>
          <a:bodyPr/>
          <a:lstStyle/>
          <a:p>
            <a:fld id="{6E3C76EB-214B-4EE4-AA7E-F0171A29AB74}" type="slidenum">
              <a:rPr lang="en-US" smtClean="0"/>
              <a:t>4</a:t>
            </a:fld>
            <a:endParaRPr lang="en-US" dirty="0"/>
          </a:p>
        </p:txBody>
      </p:sp>
    </p:spTree>
    <p:extLst>
      <p:ext uri="{BB962C8B-B14F-4D97-AF65-F5344CB8AC3E}">
        <p14:creationId xmlns:p14="http://schemas.microsoft.com/office/powerpoint/2010/main" val="3462216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Per Federal Regulation Code 410.10, before an ambulance company can file a claim for a non-emergency ambulance transport of a Medicare patient who is under the direct care of a physician, a PCS or MNC must be obtained.  A PCS is a Physician Certification Statement and an MNC is the Medical Necessity Certification.  Although often used synonymously, there is a difference between the two.</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MNC is the most common medical necessity form you, as a crew member transporting a non-emergency Medicare patient from facility to facility, will see.  The form has three sections…a patient demographic section, a medical necessity section, and a signature section.  All three must be completed for transport of the patient.</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demographic section must include the date of transport, patient’s name, and from/to locations at a minimum.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medical necessity section can only be completed by the sending facility as this section explains why the patient has to be transported by ambulance.  This section should include detailed information on why the patient can’t be transported by any other means.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signature section requires a signature attesting to the information on the form.  The signor must print their name and then sign and date the form.  Their credentials are required for the form to be considered valid.  Only certain people can sign the form, so it is imperative to confirm credentials.  Allowed signors include physicians, registered nurses, discharge planners, nurse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practioners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physician assistants, certified nurse specialists, licensed practical nurses, case managers, and licensed social workers.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the healthcare provider transporting the patient, it is your responsibility to review this form. There may be situations where the documented reason for ambulance transport is not observed by you at the time of transport.  It is important to clarify this at the time of transport by talking with the sending facility staff overseeing the patient.  Ultimately, however, it is important that you assess the reason for transport and document your findings in the PCR.  If there is a conflict, the documentation of your assessment and treatments are the most important in supporting why the patient needed the medical care.</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PCS is a form that can ONLY be signed by a physician, thus leading to its name.  This form is used for repetitive patient transports and is not typically provided to the crew at the time of transport.  Instead, the form is obtained when it is identified the patient will be a repetitive patient.  </a:t>
            </a:r>
            <a:r>
              <a:rPr lang="en-US" sz="1800" dirty="0">
                <a:effectLst/>
                <a:latin typeface="Calibri" panose="020F0502020204030204" pitchFamily="34" charset="0"/>
                <a:cs typeface="Times New Roman" panose="02020603050405020304" pitchFamily="18" charset="0"/>
              </a:rPr>
              <a:t>Repetitive Patients are those transported three or more times in a 10 day period OR 1 trip per week for at least 3 weeks for treatment of the same condition.  Examples include dialysis transports, wound care, or radiation treatment.  There is a significant amount of paperwork required for repetitive patients, and that paperwork is managed nationally by a team of Repetitive Patient Specialists.</a:t>
            </a:r>
          </a:p>
          <a:p>
            <a:pPr marL="0" marR="0">
              <a:lnSpc>
                <a:spcPct val="107000"/>
              </a:lnSpc>
              <a:spcBef>
                <a:spcPts val="0"/>
              </a:spcBef>
              <a:spcAft>
                <a:spcPts val="0"/>
              </a:spcAft>
            </a:pPr>
            <a:endParaRPr lang="en-US"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465649-7E31-4366-B2CC-C455458CB4B6}" type="slidenum">
              <a:rPr lang="en-US" smtClean="0"/>
              <a:t>66</a:t>
            </a:fld>
            <a:endParaRPr lang="en-US"/>
          </a:p>
        </p:txBody>
      </p:sp>
    </p:spTree>
    <p:extLst>
      <p:ext uri="{BB962C8B-B14F-4D97-AF65-F5344CB8AC3E}">
        <p14:creationId xmlns:p14="http://schemas.microsoft.com/office/powerpoint/2010/main" val="280111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all fields/sections at the time of patient contact</a:t>
            </a:r>
          </a:p>
        </p:txBody>
      </p:sp>
      <p:sp>
        <p:nvSpPr>
          <p:cNvPr id="4" name="Slide Number Placeholder 3"/>
          <p:cNvSpPr>
            <a:spLocks noGrp="1"/>
          </p:cNvSpPr>
          <p:nvPr>
            <p:ph type="sldNum" sz="quarter" idx="5"/>
          </p:nvPr>
        </p:nvSpPr>
        <p:spPr/>
        <p:txBody>
          <a:bodyPr/>
          <a:lstStyle/>
          <a:p>
            <a:fld id="{6E3C76EB-214B-4EE4-AA7E-F0171A29AB74}" type="slidenum">
              <a:rPr lang="en-US" smtClean="0"/>
              <a:t>67</a:t>
            </a:fld>
            <a:endParaRPr lang="en-US" dirty="0"/>
          </a:p>
        </p:txBody>
      </p:sp>
    </p:spTree>
    <p:extLst>
      <p:ext uri="{BB962C8B-B14F-4D97-AF65-F5344CB8AC3E}">
        <p14:creationId xmlns:p14="http://schemas.microsoft.com/office/powerpoint/2010/main" val="2173137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As part of the comprehensive medical record, there are many forms that get attached to the PCR.  Forms include face sheets, the MNC, EKG strips, medication lists, discharge notes, transfer paperwork and others.  These forms should be attached to the PCR using the photographic capability of the PCR software and the device being used for documentation.  As the author of the PCR, it is your responsibility to ensure the forms are clear and readable.  Although it can be difficult to use the camera on the device to capture clear images, it is imperative as the documents are part of the official medical and legal record.</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Of note, any clinical images attached, such as an EKG strip, must be properly documented in the appropriate fields of the PCR.  Simply attaching the EKG strip is not enough.  The EKG procedure and findings must be appropriately documented in the procedure fields.  Similarly, medication lists should not just be attached and forgotten.  Documentation of the patient’s medications must be included in the medical history of the PCR.</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Trailing document attachment is the responsibility of the crew.  The PCR is not complete if there is missing or unreadable information.  Ensure you have a complete PCR prior to closing the record.</a:t>
            </a:r>
          </a:p>
        </p:txBody>
      </p:sp>
      <p:sp>
        <p:nvSpPr>
          <p:cNvPr id="4" name="Slide Number Placeholder 3"/>
          <p:cNvSpPr>
            <a:spLocks noGrp="1"/>
          </p:cNvSpPr>
          <p:nvPr>
            <p:ph type="sldNum" sz="quarter" idx="5"/>
          </p:nvPr>
        </p:nvSpPr>
        <p:spPr/>
        <p:txBody>
          <a:bodyPr/>
          <a:lstStyle/>
          <a:p>
            <a:fld id="{18465649-7E31-4366-B2CC-C455458CB4B6}" type="slidenum">
              <a:rPr lang="en-US" smtClean="0"/>
              <a:t>68</a:t>
            </a:fld>
            <a:endParaRPr lang="en-US"/>
          </a:p>
        </p:txBody>
      </p:sp>
    </p:spTree>
    <p:extLst>
      <p:ext uri="{BB962C8B-B14F-4D97-AF65-F5344CB8AC3E}">
        <p14:creationId xmlns:p14="http://schemas.microsoft.com/office/powerpoint/2010/main" val="1860357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camera feature on your mobile device to capture images of trailing documents as attachments.</a:t>
            </a:r>
          </a:p>
          <a:p>
            <a:r>
              <a:rPr lang="en-US" dirty="0"/>
              <a:t>HIPAA compliant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3C76EB-214B-4EE4-AA7E-F0171A29AB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864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an advocate for your patient goes beyond amazing clinical care. Being an advocate is ensuring your patient’s encounter is managed from the time our services are requested all the way through the billing cycle. Being an advocate includes capturing all the demographic information so the patient care record can flow through the GMR system of checks to all the other systems that require a complete patient care record such as hospital systems, clinical review systems, and billing. To ensure the best in patient advocacy, make sure your patient care records are solid not only clinically, but with the necessary demographic information as well.  </a:t>
            </a:r>
          </a:p>
        </p:txBody>
      </p:sp>
      <p:sp>
        <p:nvSpPr>
          <p:cNvPr id="4" name="Slide Number Placeholder 3"/>
          <p:cNvSpPr>
            <a:spLocks noGrp="1"/>
          </p:cNvSpPr>
          <p:nvPr>
            <p:ph type="sldNum" sz="quarter" idx="5"/>
          </p:nvPr>
        </p:nvSpPr>
        <p:spPr/>
        <p:txBody>
          <a:bodyPr/>
          <a:lstStyle/>
          <a:p>
            <a:fld id="{18465649-7E31-4366-B2CC-C455458CB4B6}" type="slidenum">
              <a:rPr lang="en-US" smtClean="0"/>
              <a:t>70</a:t>
            </a:fld>
            <a:endParaRPr lang="en-US"/>
          </a:p>
        </p:txBody>
      </p:sp>
    </p:spTree>
    <p:extLst>
      <p:ext uri="{BB962C8B-B14F-4D97-AF65-F5344CB8AC3E}">
        <p14:creationId xmlns:p14="http://schemas.microsoft.com/office/powerpoint/2010/main" val="4216033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3C76EB-214B-4EE4-AA7E-F0171A29AB74}" type="slidenum">
              <a:rPr lang="en-US" smtClean="0"/>
              <a:t>71</a:t>
            </a:fld>
            <a:endParaRPr lang="en-US" dirty="0"/>
          </a:p>
        </p:txBody>
      </p:sp>
    </p:spTree>
    <p:extLst>
      <p:ext uri="{BB962C8B-B14F-4D97-AF65-F5344CB8AC3E}">
        <p14:creationId xmlns:p14="http://schemas.microsoft.com/office/powerpoint/2010/main" val="202500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term solution = automate chart from CAD data. (On Project Plan)</a:t>
            </a:r>
          </a:p>
        </p:txBody>
      </p:sp>
      <p:sp>
        <p:nvSpPr>
          <p:cNvPr id="4" name="Slide Number Placeholder 3"/>
          <p:cNvSpPr>
            <a:spLocks noGrp="1"/>
          </p:cNvSpPr>
          <p:nvPr>
            <p:ph type="sldNum" sz="quarter" idx="5"/>
          </p:nvPr>
        </p:nvSpPr>
        <p:spPr/>
        <p:txBody>
          <a:bodyPr/>
          <a:lstStyle/>
          <a:p>
            <a:fld id="{305D7E0B-AC00-4970-8D20-D52CC277F6AE}" type="slidenum">
              <a:rPr lang="en-US" smtClean="0"/>
              <a:t>78</a:t>
            </a:fld>
            <a:endParaRPr lang="en-US"/>
          </a:p>
        </p:txBody>
      </p:sp>
    </p:spTree>
    <p:extLst>
      <p:ext uri="{BB962C8B-B14F-4D97-AF65-F5344CB8AC3E}">
        <p14:creationId xmlns:p14="http://schemas.microsoft.com/office/powerpoint/2010/main" val="1860571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term solution = automate chart from CAD data. (On Project Plan)</a:t>
            </a:r>
          </a:p>
        </p:txBody>
      </p:sp>
      <p:sp>
        <p:nvSpPr>
          <p:cNvPr id="4" name="Slide Number Placeholder 3"/>
          <p:cNvSpPr>
            <a:spLocks noGrp="1"/>
          </p:cNvSpPr>
          <p:nvPr>
            <p:ph type="sldNum" sz="quarter" idx="5"/>
          </p:nvPr>
        </p:nvSpPr>
        <p:spPr/>
        <p:txBody>
          <a:bodyPr/>
          <a:lstStyle/>
          <a:p>
            <a:fld id="{305D7E0B-AC00-4970-8D20-D52CC277F6AE}" type="slidenum">
              <a:rPr lang="en-US" smtClean="0"/>
              <a:t>79</a:t>
            </a:fld>
            <a:endParaRPr lang="en-US"/>
          </a:p>
        </p:txBody>
      </p:sp>
    </p:spTree>
    <p:extLst>
      <p:ext uri="{BB962C8B-B14F-4D97-AF65-F5344CB8AC3E}">
        <p14:creationId xmlns:p14="http://schemas.microsoft.com/office/powerpoint/2010/main" val="1218432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EMS unit – anyone (unit or crew) other than the unit providing primary care</a:t>
            </a:r>
          </a:p>
        </p:txBody>
      </p:sp>
      <p:sp>
        <p:nvSpPr>
          <p:cNvPr id="4" name="Slide Number Placeholder 3"/>
          <p:cNvSpPr>
            <a:spLocks noGrp="1"/>
          </p:cNvSpPr>
          <p:nvPr>
            <p:ph type="sldNum" sz="quarter" idx="5"/>
          </p:nvPr>
        </p:nvSpPr>
        <p:spPr/>
        <p:txBody>
          <a:bodyPr/>
          <a:lstStyle/>
          <a:p>
            <a:fld id="{A9119015-201D-42EE-B905-D747E0F11C77}" type="slidenum">
              <a:rPr lang="en-US" smtClean="0"/>
              <a:t>81</a:t>
            </a:fld>
            <a:endParaRPr lang="en-US"/>
          </a:p>
        </p:txBody>
      </p:sp>
    </p:spTree>
    <p:extLst>
      <p:ext uri="{BB962C8B-B14F-4D97-AF65-F5344CB8AC3E}">
        <p14:creationId xmlns:p14="http://schemas.microsoft.com/office/powerpoint/2010/main" val="2037532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19015-201D-42EE-B905-D747E0F11C77}" type="slidenum">
              <a:rPr lang="en-US" smtClean="0"/>
              <a:t>82</a:t>
            </a:fld>
            <a:endParaRPr lang="en-US"/>
          </a:p>
        </p:txBody>
      </p:sp>
    </p:spTree>
    <p:extLst>
      <p:ext uri="{BB962C8B-B14F-4D97-AF65-F5344CB8AC3E}">
        <p14:creationId xmlns:p14="http://schemas.microsoft.com/office/powerpoint/2010/main" val="3534658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Privacy browsers will not work with ImageTrend Elite – they will dump your cache on a routine basis, and you will LOSE your chart.</a:t>
            </a:r>
          </a:p>
        </p:txBody>
      </p:sp>
      <p:sp>
        <p:nvSpPr>
          <p:cNvPr id="4" name="Slide Number Placeholder 3"/>
          <p:cNvSpPr>
            <a:spLocks noGrp="1"/>
          </p:cNvSpPr>
          <p:nvPr>
            <p:ph type="sldNum" sz="quarter" idx="5"/>
          </p:nvPr>
        </p:nvSpPr>
        <p:spPr/>
        <p:txBody>
          <a:bodyPr/>
          <a:lstStyle/>
          <a:p>
            <a:fld id="{6E3C76EB-214B-4EE4-AA7E-F0171A29AB74}" type="slidenum">
              <a:rPr lang="en-US" smtClean="0"/>
              <a:t>5</a:t>
            </a:fld>
            <a:endParaRPr lang="en-US" dirty="0"/>
          </a:p>
        </p:txBody>
      </p:sp>
    </p:spTree>
    <p:extLst>
      <p:ext uri="{BB962C8B-B14F-4D97-AF65-F5344CB8AC3E}">
        <p14:creationId xmlns:p14="http://schemas.microsoft.com/office/powerpoint/2010/main" val="21829783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19015-201D-42EE-B905-D747E0F11C77}" type="slidenum">
              <a:rPr lang="en-US" smtClean="0"/>
              <a:t>83</a:t>
            </a:fld>
            <a:endParaRPr lang="en-US"/>
          </a:p>
        </p:txBody>
      </p:sp>
    </p:spTree>
    <p:extLst>
      <p:ext uri="{BB962C8B-B14F-4D97-AF65-F5344CB8AC3E}">
        <p14:creationId xmlns:p14="http://schemas.microsoft.com/office/powerpoint/2010/main" val="5667930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D7E0B-AC00-4970-8D20-D52CC277F6AE}" type="slidenum">
              <a:rPr lang="en-US" smtClean="0"/>
              <a:t>91</a:t>
            </a:fld>
            <a:endParaRPr lang="en-US"/>
          </a:p>
        </p:txBody>
      </p:sp>
    </p:spTree>
    <p:extLst>
      <p:ext uri="{BB962C8B-B14F-4D97-AF65-F5344CB8AC3E}">
        <p14:creationId xmlns:p14="http://schemas.microsoft.com/office/powerpoint/2010/main" val="1805739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clear your history and web data you may see the red x upon  your first log in attempt. Just because you get the X – don't not attempt to sign in.</a:t>
            </a:r>
          </a:p>
        </p:txBody>
      </p:sp>
      <p:sp>
        <p:nvSpPr>
          <p:cNvPr id="4" name="Slide Number Placeholder 3"/>
          <p:cNvSpPr>
            <a:spLocks noGrp="1"/>
          </p:cNvSpPr>
          <p:nvPr>
            <p:ph type="sldNum" sz="quarter" idx="5"/>
          </p:nvPr>
        </p:nvSpPr>
        <p:spPr/>
        <p:txBody>
          <a:bodyPr/>
          <a:lstStyle/>
          <a:p>
            <a:fld id="{6E3C76EB-214B-4EE4-AA7E-F0171A29AB74}" type="slidenum">
              <a:rPr lang="en-US" smtClean="0"/>
              <a:t>8</a:t>
            </a:fld>
            <a:endParaRPr lang="en-US" dirty="0"/>
          </a:p>
        </p:txBody>
      </p:sp>
    </p:spTree>
    <p:extLst>
      <p:ext uri="{BB962C8B-B14F-4D97-AF65-F5344CB8AC3E}">
        <p14:creationId xmlns:p14="http://schemas.microsoft.com/office/powerpoint/2010/main" val="668599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not receive this specific notification, but GMR IT will receive the notification.</a:t>
            </a:r>
          </a:p>
        </p:txBody>
      </p:sp>
      <p:sp>
        <p:nvSpPr>
          <p:cNvPr id="4" name="Slide Number Placeholder 3"/>
          <p:cNvSpPr>
            <a:spLocks noGrp="1"/>
          </p:cNvSpPr>
          <p:nvPr>
            <p:ph type="sldNum" sz="quarter" idx="5"/>
          </p:nvPr>
        </p:nvSpPr>
        <p:spPr/>
        <p:txBody>
          <a:bodyPr/>
          <a:lstStyle/>
          <a:p>
            <a:fld id="{6E3C76EB-214B-4EE4-AA7E-F0171A29AB74}" type="slidenum">
              <a:rPr lang="en-US" smtClean="0"/>
              <a:t>10</a:t>
            </a:fld>
            <a:endParaRPr lang="en-US" dirty="0"/>
          </a:p>
        </p:txBody>
      </p:sp>
    </p:spTree>
    <p:extLst>
      <p:ext uri="{BB962C8B-B14F-4D97-AF65-F5344CB8AC3E}">
        <p14:creationId xmlns:p14="http://schemas.microsoft.com/office/powerpoint/2010/main" val="2668722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the crew would be one thing that would be good to do at the beginning of the shift.   The other data like vehicle and call sign will come over from CAD data.</a:t>
            </a:r>
          </a:p>
        </p:txBody>
      </p:sp>
      <p:sp>
        <p:nvSpPr>
          <p:cNvPr id="4" name="Slide Number Placeholder 3"/>
          <p:cNvSpPr>
            <a:spLocks noGrp="1"/>
          </p:cNvSpPr>
          <p:nvPr>
            <p:ph type="sldNum" sz="quarter" idx="10"/>
          </p:nvPr>
        </p:nvSpPr>
        <p:spPr/>
        <p:txBody>
          <a:bodyPr/>
          <a:lstStyle/>
          <a:p>
            <a:fld id="{6E3C76EB-214B-4EE4-AA7E-F0171A29AB74}" type="slidenum">
              <a:rPr lang="en-US" smtClean="0"/>
              <a:t>12</a:t>
            </a:fld>
            <a:endParaRPr lang="en-US" dirty="0"/>
          </a:p>
        </p:txBody>
      </p:sp>
    </p:spTree>
    <p:extLst>
      <p:ext uri="{BB962C8B-B14F-4D97-AF65-F5344CB8AC3E}">
        <p14:creationId xmlns:p14="http://schemas.microsoft.com/office/powerpoint/2010/main" val="1958904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D7E0B-AC00-4970-8D20-D52CC277F6AE}" type="slidenum">
              <a:rPr lang="en-US" smtClean="0"/>
              <a:t>13</a:t>
            </a:fld>
            <a:endParaRPr lang="en-US"/>
          </a:p>
        </p:txBody>
      </p:sp>
    </p:spTree>
    <p:extLst>
      <p:ext uri="{BB962C8B-B14F-4D97-AF65-F5344CB8AC3E}">
        <p14:creationId xmlns:p14="http://schemas.microsoft.com/office/powerpoint/2010/main" val="210981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educator should show the crew the IMT support site to include references, how to submit a ticket, etc..</a:t>
            </a:r>
          </a:p>
          <a:p>
            <a:r>
              <a:rPr lang="en-US" dirty="0"/>
              <a:t>The crews should not email Informatics, all IMT support should go through the IMT support site. </a:t>
            </a:r>
          </a:p>
          <a:p>
            <a:r>
              <a:rPr lang="en-US" dirty="0"/>
              <a:t>The OKTA chiclet will be ready before Go Live but may not be ready during end user training.</a:t>
            </a:r>
          </a:p>
        </p:txBody>
      </p:sp>
      <p:sp>
        <p:nvSpPr>
          <p:cNvPr id="4" name="Slide Number Placeholder 3"/>
          <p:cNvSpPr>
            <a:spLocks noGrp="1"/>
          </p:cNvSpPr>
          <p:nvPr>
            <p:ph type="sldNum" sz="quarter" idx="5"/>
          </p:nvPr>
        </p:nvSpPr>
        <p:spPr/>
        <p:txBody>
          <a:bodyPr/>
          <a:lstStyle/>
          <a:p>
            <a:fld id="{E1F5D90E-E9B2-7542-8E86-A1E487A342C4}" type="slidenum">
              <a:rPr lang="en-US" smtClean="0"/>
              <a:t>17</a:t>
            </a:fld>
            <a:endParaRPr lang="en-US" dirty="0"/>
          </a:p>
        </p:txBody>
      </p:sp>
    </p:spTree>
    <p:extLst>
      <p:ext uri="{BB962C8B-B14F-4D97-AF65-F5344CB8AC3E}">
        <p14:creationId xmlns:p14="http://schemas.microsoft.com/office/powerpoint/2010/main" val="2396519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C95CD1-5B6A-4272-BCA2-4A4C3D2257BD}" type="datetime1">
              <a:rPr lang="en-US" smtClean="0"/>
              <a:t>10/10/2023</a:t>
            </a:fld>
            <a:endParaRPr lang="en-US"/>
          </a:p>
        </p:txBody>
      </p:sp>
      <p:sp>
        <p:nvSpPr>
          <p:cNvPr id="5" name="Footer Placeholder 4"/>
          <p:cNvSpPr>
            <a:spLocks noGrp="1"/>
          </p:cNvSpPr>
          <p:nvPr>
            <p:ph type="ftr" sz="quarter" idx="11"/>
          </p:nvPr>
        </p:nvSpPr>
        <p:spPr/>
        <p:txBody>
          <a:bodyPr/>
          <a:lstStyle/>
          <a:p>
            <a:r>
              <a:rPr lang="en-US"/>
              <a:t>8.11.2023 v1.14 </a:t>
            </a:r>
          </a:p>
        </p:txBody>
      </p:sp>
      <p:sp>
        <p:nvSpPr>
          <p:cNvPr id="6" name="Slide Number Placeholder 5"/>
          <p:cNvSpPr>
            <a:spLocks noGrp="1"/>
          </p:cNvSpPr>
          <p:nvPr>
            <p:ph type="sldNum" sz="quarter" idx="12"/>
          </p:nvPr>
        </p:nvSpPr>
        <p:spPr/>
        <p:txBody>
          <a:bodyPr/>
          <a:lstStyle/>
          <a:p>
            <a:fld id="{0F98110A-7250-443F-AC88-3F053BC5B1F1}" type="slidenum">
              <a:rPr lang="en-US" smtClean="0"/>
              <a:t>‹#›</a:t>
            </a:fld>
            <a:endParaRPr lang="en-US"/>
          </a:p>
        </p:txBody>
      </p:sp>
    </p:spTree>
    <p:extLst>
      <p:ext uri="{BB962C8B-B14F-4D97-AF65-F5344CB8AC3E}">
        <p14:creationId xmlns:p14="http://schemas.microsoft.com/office/powerpoint/2010/main" val="154960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3B77E-1CEB-4FF0-9D31-00FAE943C3FD}" type="datetime1">
              <a:rPr lang="en-US" smtClean="0"/>
              <a:t>10/10/2023</a:t>
            </a:fld>
            <a:endParaRPr lang="en-US"/>
          </a:p>
        </p:txBody>
      </p:sp>
      <p:sp>
        <p:nvSpPr>
          <p:cNvPr id="5" name="Footer Placeholder 4"/>
          <p:cNvSpPr>
            <a:spLocks noGrp="1"/>
          </p:cNvSpPr>
          <p:nvPr>
            <p:ph type="ftr" sz="quarter" idx="11"/>
          </p:nvPr>
        </p:nvSpPr>
        <p:spPr/>
        <p:txBody>
          <a:bodyPr/>
          <a:lstStyle/>
          <a:p>
            <a:r>
              <a:rPr lang="en-US"/>
              <a:t>8.11.2023 v1.14 </a:t>
            </a:r>
          </a:p>
        </p:txBody>
      </p:sp>
      <p:sp>
        <p:nvSpPr>
          <p:cNvPr id="6" name="Slide Number Placeholder 5"/>
          <p:cNvSpPr>
            <a:spLocks noGrp="1"/>
          </p:cNvSpPr>
          <p:nvPr>
            <p:ph type="sldNum" sz="quarter" idx="12"/>
          </p:nvPr>
        </p:nvSpPr>
        <p:spPr/>
        <p:txBody>
          <a:bodyPr/>
          <a:lstStyle/>
          <a:p>
            <a:fld id="{0F98110A-7250-443F-AC88-3F053BC5B1F1}" type="slidenum">
              <a:rPr lang="en-US" smtClean="0"/>
              <a:t>‹#›</a:t>
            </a:fld>
            <a:endParaRPr lang="en-US"/>
          </a:p>
        </p:txBody>
      </p:sp>
    </p:spTree>
    <p:extLst>
      <p:ext uri="{BB962C8B-B14F-4D97-AF65-F5344CB8AC3E}">
        <p14:creationId xmlns:p14="http://schemas.microsoft.com/office/powerpoint/2010/main" val="63093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A91D7B-F656-42AB-8B52-481A205D5ED1}" type="datetime1">
              <a:rPr lang="en-US" smtClean="0"/>
              <a:t>10/10/2023</a:t>
            </a:fld>
            <a:endParaRPr lang="en-US"/>
          </a:p>
        </p:txBody>
      </p:sp>
      <p:sp>
        <p:nvSpPr>
          <p:cNvPr id="5" name="Footer Placeholder 4"/>
          <p:cNvSpPr>
            <a:spLocks noGrp="1"/>
          </p:cNvSpPr>
          <p:nvPr>
            <p:ph type="ftr" sz="quarter" idx="11"/>
          </p:nvPr>
        </p:nvSpPr>
        <p:spPr/>
        <p:txBody>
          <a:bodyPr/>
          <a:lstStyle/>
          <a:p>
            <a:r>
              <a:rPr lang="en-US"/>
              <a:t>8.11.2023 v1.14 </a:t>
            </a:r>
          </a:p>
        </p:txBody>
      </p:sp>
      <p:sp>
        <p:nvSpPr>
          <p:cNvPr id="6" name="Slide Number Placeholder 5"/>
          <p:cNvSpPr>
            <a:spLocks noGrp="1"/>
          </p:cNvSpPr>
          <p:nvPr>
            <p:ph type="sldNum" sz="quarter" idx="12"/>
          </p:nvPr>
        </p:nvSpPr>
        <p:spPr/>
        <p:txBody>
          <a:bodyPr/>
          <a:lstStyle/>
          <a:p>
            <a:fld id="{0F98110A-7250-443F-AC88-3F053BC5B1F1}" type="slidenum">
              <a:rPr lang="en-US" smtClean="0"/>
              <a:t>‹#›</a:t>
            </a:fld>
            <a:endParaRPr lang="en-US"/>
          </a:p>
        </p:txBody>
      </p:sp>
    </p:spTree>
    <p:extLst>
      <p:ext uri="{BB962C8B-B14F-4D97-AF65-F5344CB8AC3E}">
        <p14:creationId xmlns:p14="http://schemas.microsoft.com/office/powerpoint/2010/main" val="286945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1D5969-8DC3-4608-B65C-3525C7D81F92}" type="datetime1">
              <a:rPr lang="en-US" smtClean="0"/>
              <a:t>10/10/2023</a:t>
            </a:fld>
            <a:endParaRPr lang="en-US"/>
          </a:p>
        </p:txBody>
      </p:sp>
      <p:sp>
        <p:nvSpPr>
          <p:cNvPr id="5" name="Footer Placeholder 4"/>
          <p:cNvSpPr>
            <a:spLocks noGrp="1"/>
          </p:cNvSpPr>
          <p:nvPr>
            <p:ph type="ftr" sz="quarter" idx="11"/>
          </p:nvPr>
        </p:nvSpPr>
        <p:spPr/>
        <p:txBody>
          <a:bodyPr/>
          <a:lstStyle/>
          <a:p>
            <a:r>
              <a:rPr lang="en-US"/>
              <a:t>8.11.2023 v1.14 </a:t>
            </a:r>
          </a:p>
        </p:txBody>
      </p:sp>
      <p:sp>
        <p:nvSpPr>
          <p:cNvPr id="6" name="Slide Number Placeholder 5"/>
          <p:cNvSpPr>
            <a:spLocks noGrp="1"/>
          </p:cNvSpPr>
          <p:nvPr>
            <p:ph type="sldNum" sz="quarter" idx="12"/>
          </p:nvPr>
        </p:nvSpPr>
        <p:spPr/>
        <p:txBody>
          <a:bodyPr/>
          <a:lstStyle/>
          <a:p>
            <a:fld id="{0F98110A-7250-443F-AC88-3F053BC5B1F1}" type="slidenum">
              <a:rPr lang="en-US" smtClean="0"/>
              <a:t>‹#›</a:t>
            </a:fld>
            <a:endParaRPr lang="en-US"/>
          </a:p>
        </p:txBody>
      </p:sp>
    </p:spTree>
    <p:extLst>
      <p:ext uri="{BB962C8B-B14F-4D97-AF65-F5344CB8AC3E}">
        <p14:creationId xmlns:p14="http://schemas.microsoft.com/office/powerpoint/2010/main" val="2807407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EBF299-7839-4036-A8A1-382C6E639556}" type="datetime1">
              <a:rPr lang="en-US" smtClean="0"/>
              <a:t>10/10/2023</a:t>
            </a:fld>
            <a:endParaRPr lang="en-US"/>
          </a:p>
        </p:txBody>
      </p:sp>
      <p:sp>
        <p:nvSpPr>
          <p:cNvPr id="5" name="Footer Placeholder 4"/>
          <p:cNvSpPr>
            <a:spLocks noGrp="1"/>
          </p:cNvSpPr>
          <p:nvPr>
            <p:ph type="ftr" sz="quarter" idx="11"/>
          </p:nvPr>
        </p:nvSpPr>
        <p:spPr/>
        <p:txBody>
          <a:bodyPr/>
          <a:lstStyle/>
          <a:p>
            <a:r>
              <a:rPr lang="en-US"/>
              <a:t>8.11.2023 v1.14 </a:t>
            </a:r>
          </a:p>
        </p:txBody>
      </p:sp>
      <p:sp>
        <p:nvSpPr>
          <p:cNvPr id="6" name="Slide Number Placeholder 5"/>
          <p:cNvSpPr>
            <a:spLocks noGrp="1"/>
          </p:cNvSpPr>
          <p:nvPr>
            <p:ph type="sldNum" sz="quarter" idx="12"/>
          </p:nvPr>
        </p:nvSpPr>
        <p:spPr/>
        <p:txBody>
          <a:bodyPr/>
          <a:lstStyle/>
          <a:p>
            <a:fld id="{0F98110A-7250-443F-AC88-3F053BC5B1F1}" type="slidenum">
              <a:rPr lang="en-US" smtClean="0"/>
              <a:t>‹#›</a:t>
            </a:fld>
            <a:endParaRPr lang="en-US"/>
          </a:p>
        </p:txBody>
      </p:sp>
    </p:spTree>
    <p:extLst>
      <p:ext uri="{BB962C8B-B14F-4D97-AF65-F5344CB8AC3E}">
        <p14:creationId xmlns:p14="http://schemas.microsoft.com/office/powerpoint/2010/main" val="1874358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39CD8A-C666-4794-B79C-F5CE8D225C5F}" type="datetime1">
              <a:rPr lang="en-US" smtClean="0"/>
              <a:t>10/10/2023</a:t>
            </a:fld>
            <a:endParaRPr lang="en-US"/>
          </a:p>
        </p:txBody>
      </p:sp>
      <p:sp>
        <p:nvSpPr>
          <p:cNvPr id="6" name="Footer Placeholder 5"/>
          <p:cNvSpPr>
            <a:spLocks noGrp="1"/>
          </p:cNvSpPr>
          <p:nvPr>
            <p:ph type="ftr" sz="quarter" idx="11"/>
          </p:nvPr>
        </p:nvSpPr>
        <p:spPr/>
        <p:txBody>
          <a:bodyPr/>
          <a:lstStyle/>
          <a:p>
            <a:r>
              <a:rPr lang="en-US"/>
              <a:t>8.11.2023 v1.14 </a:t>
            </a:r>
          </a:p>
        </p:txBody>
      </p:sp>
      <p:sp>
        <p:nvSpPr>
          <p:cNvPr id="7" name="Slide Number Placeholder 6"/>
          <p:cNvSpPr>
            <a:spLocks noGrp="1"/>
          </p:cNvSpPr>
          <p:nvPr>
            <p:ph type="sldNum" sz="quarter" idx="12"/>
          </p:nvPr>
        </p:nvSpPr>
        <p:spPr/>
        <p:txBody>
          <a:bodyPr/>
          <a:lstStyle/>
          <a:p>
            <a:fld id="{0F98110A-7250-443F-AC88-3F053BC5B1F1}" type="slidenum">
              <a:rPr lang="en-US" smtClean="0"/>
              <a:t>‹#›</a:t>
            </a:fld>
            <a:endParaRPr lang="en-US"/>
          </a:p>
        </p:txBody>
      </p:sp>
    </p:spTree>
    <p:extLst>
      <p:ext uri="{BB962C8B-B14F-4D97-AF65-F5344CB8AC3E}">
        <p14:creationId xmlns:p14="http://schemas.microsoft.com/office/powerpoint/2010/main" val="252932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60FE39-8B17-4E84-95A6-D7332BF0D17B}" type="datetime1">
              <a:rPr lang="en-US" smtClean="0"/>
              <a:t>10/10/2023</a:t>
            </a:fld>
            <a:endParaRPr lang="en-US"/>
          </a:p>
        </p:txBody>
      </p:sp>
      <p:sp>
        <p:nvSpPr>
          <p:cNvPr id="8" name="Footer Placeholder 7"/>
          <p:cNvSpPr>
            <a:spLocks noGrp="1"/>
          </p:cNvSpPr>
          <p:nvPr>
            <p:ph type="ftr" sz="quarter" idx="11"/>
          </p:nvPr>
        </p:nvSpPr>
        <p:spPr/>
        <p:txBody>
          <a:bodyPr/>
          <a:lstStyle/>
          <a:p>
            <a:r>
              <a:rPr lang="en-US"/>
              <a:t>8.11.2023 v1.14 </a:t>
            </a:r>
          </a:p>
        </p:txBody>
      </p:sp>
      <p:sp>
        <p:nvSpPr>
          <p:cNvPr id="9" name="Slide Number Placeholder 8"/>
          <p:cNvSpPr>
            <a:spLocks noGrp="1"/>
          </p:cNvSpPr>
          <p:nvPr>
            <p:ph type="sldNum" sz="quarter" idx="12"/>
          </p:nvPr>
        </p:nvSpPr>
        <p:spPr/>
        <p:txBody>
          <a:bodyPr/>
          <a:lstStyle/>
          <a:p>
            <a:fld id="{0F98110A-7250-443F-AC88-3F053BC5B1F1}" type="slidenum">
              <a:rPr lang="en-US" smtClean="0"/>
              <a:t>‹#›</a:t>
            </a:fld>
            <a:endParaRPr lang="en-US"/>
          </a:p>
        </p:txBody>
      </p:sp>
    </p:spTree>
    <p:extLst>
      <p:ext uri="{BB962C8B-B14F-4D97-AF65-F5344CB8AC3E}">
        <p14:creationId xmlns:p14="http://schemas.microsoft.com/office/powerpoint/2010/main" val="640098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55E7CA-DA01-4BBD-8A0C-BEEC2C8AED99}" type="datetime1">
              <a:rPr lang="en-US" smtClean="0"/>
              <a:t>10/10/2023</a:t>
            </a:fld>
            <a:endParaRPr lang="en-US"/>
          </a:p>
        </p:txBody>
      </p:sp>
      <p:sp>
        <p:nvSpPr>
          <p:cNvPr id="4" name="Footer Placeholder 3"/>
          <p:cNvSpPr>
            <a:spLocks noGrp="1"/>
          </p:cNvSpPr>
          <p:nvPr>
            <p:ph type="ftr" sz="quarter" idx="11"/>
          </p:nvPr>
        </p:nvSpPr>
        <p:spPr/>
        <p:txBody>
          <a:bodyPr/>
          <a:lstStyle/>
          <a:p>
            <a:r>
              <a:rPr lang="en-US"/>
              <a:t>8.11.2023 v1.14 </a:t>
            </a:r>
          </a:p>
        </p:txBody>
      </p:sp>
      <p:sp>
        <p:nvSpPr>
          <p:cNvPr id="5" name="Slide Number Placeholder 4"/>
          <p:cNvSpPr>
            <a:spLocks noGrp="1"/>
          </p:cNvSpPr>
          <p:nvPr>
            <p:ph type="sldNum" sz="quarter" idx="12"/>
          </p:nvPr>
        </p:nvSpPr>
        <p:spPr/>
        <p:txBody>
          <a:bodyPr/>
          <a:lstStyle/>
          <a:p>
            <a:fld id="{0F98110A-7250-443F-AC88-3F053BC5B1F1}" type="slidenum">
              <a:rPr lang="en-US" smtClean="0"/>
              <a:t>‹#›</a:t>
            </a:fld>
            <a:endParaRPr lang="en-US"/>
          </a:p>
        </p:txBody>
      </p:sp>
    </p:spTree>
    <p:extLst>
      <p:ext uri="{BB962C8B-B14F-4D97-AF65-F5344CB8AC3E}">
        <p14:creationId xmlns:p14="http://schemas.microsoft.com/office/powerpoint/2010/main" val="4015371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734FDB-1D65-4908-84A7-6D9C19CD6786}" type="datetime1">
              <a:rPr lang="en-US" smtClean="0"/>
              <a:t>10/10/2023</a:t>
            </a:fld>
            <a:endParaRPr lang="en-US"/>
          </a:p>
        </p:txBody>
      </p:sp>
      <p:sp>
        <p:nvSpPr>
          <p:cNvPr id="3" name="Footer Placeholder 2"/>
          <p:cNvSpPr>
            <a:spLocks noGrp="1"/>
          </p:cNvSpPr>
          <p:nvPr>
            <p:ph type="ftr" sz="quarter" idx="11"/>
          </p:nvPr>
        </p:nvSpPr>
        <p:spPr/>
        <p:txBody>
          <a:bodyPr/>
          <a:lstStyle/>
          <a:p>
            <a:r>
              <a:rPr lang="en-US"/>
              <a:t>8.11.2023 v1.14 </a:t>
            </a:r>
          </a:p>
        </p:txBody>
      </p:sp>
      <p:sp>
        <p:nvSpPr>
          <p:cNvPr id="4" name="Slide Number Placeholder 3"/>
          <p:cNvSpPr>
            <a:spLocks noGrp="1"/>
          </p:cNvSpPr>
          <p:nvPr>
            <p:ph type="sldNum" sz="quarter" idx="12"/>
          </p:nvPr>
        </p:nvSpPr>
        <p:spPr/>
        <p:txBody>
          <a:bodyPr/>
          <a:lstStyle/>
          <a:p>
            <a:fld id="{0F98110A-7250-443F-AC88-3F053BC5B1F1}" type="slidenum">
              <a:rPr lang="en-US" smtClean="0"/>
              <a:t>‹#›</a:t>
            </a:fld>
            <a:endParaRPr lang="en-US"/>
          </a:p>
        </p:txBody>
      </p:sp>
    </p:spTree>
    <p:extLst>
      <p:ext uri="{BB962C8B-B14F-4D97-AF65-F5344CB8AC3E}">
        <p14:creationId xmlns:p14="http://schemas.microsoft.com/office/powerpoint/2010/main" val="3288614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E61CF4-FFE1-4E78-98B9-206206015F04}" type="datetime1">
              <a:rPr lang="en-US" smtClean="0"/>
              <a:t>10/10/2023</a:t>
            </a:fld>
            <a:endParaRPr lang="en-US"/>
          </a:p>
        </p:txBody>
      </p:sp>
      <p:sp>
        <p:nvSpPr>
          <p:cNvPr id="6" name="Footer Placeholder 5"/>
          <p:cNvSpPr>
            <a:spLocks noGrp="1"/>
          </p:cNvSpPr>
          <p:nvPr>
            <p:ph type="ftr" sz="quarter" idx="11"/>
          </p:nvPr>
        </p:nvSpPr>
        <p:spPr/>
        <p:txBody>
          <a:bodyPr/>
          <a:lstStyle/>
          <a:p>
            <a:r>
              <a:rPr lang="en-US"/>
              <a:t>8.11.2023 v1.14 </a:t>
            </a:r>
          </a:p>
        </p:txBody>
      </p:sp>
      <p:sp>
        <p:nvSpPr>
          <p:cNvPr id="7" name="Slide Number Placeholder 6"/>
          <p:cNvSpPr>
            <a:spLocks noGrp="1"/>
          </p:cNvSpPr>
          <p:nvPr>
            <p:ph type="sldNum" sz="quarter" idx="12"/>
          </p:nvPr>
        </p:nvSpPr>
        <p:spPr/>
        <p:txBody>
          <a:bodyPr/>
          <a:lstStyle/>
          <a:p>
            <a:fld id="{0F98110A-7250-443F-AC88-3F053BC5B1F1}" type="slidenum">
              <a:rPr lang="en-US" smtClean="0"/>
              <a:t>‹#›</a:t>
            </a:fld>
            <a:endParaRPr lang="en-US"/>
          </a:p>
        </p:txBody>
      </p:sp>
    </p:spTree>
    <p:extLst>
      <p:ext uri="{BB962C8B-B14F-4D97-AF65-F5344CB8AC3E}">
        <p14:creationId xmlns:p14="http://schemas.microsoft.com/office/powerpoint/2010/main" val="3861870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4610D4-9091-4757-90D0-AF0AF46DF769}" type="datetime1">
              <a:rPr lang="en-US" smtClean="0"/>
              <a:t>10/10/2023</a:t>
            </a:fld>
            <a:endParaRPr lang="en-US"/>
          </a:p>
        </p:txBody>
      </p:sp>
      <p:sp>
        <p:nvSpPr>
          <p:cNvPr id="6" name="Footer Placeholder 5"/>
          <p:cNvSpPr>
            <a:spLocks noGrp="1"/>
          </p:cNvSpPr>
          <p:nvPr>
            <p:ph type="ftr" sz="quarter" idx="11"/>
          </p:nvPr>
        </p:nvSpPr>
        <p:spPr/>
        <p:txBody>
          <a:bodyPr/>
          <a:lstStyle/>
          <a:p>
            <a:r>
              <a:rPr lang="en-US"/>
              <a:t>8.11.2023 v1.14 </a:t>
            </a:r>
          </a:p>
        </p:txBody>
      </p:sp>
      <p:sp>
        <p:nvSpPr>
          <p:cNvPr id="7" name="Slide Number Placeholder 6"/>
          <p:cNvSpPr>
            <a:spLocks noGrp="1"/>
          </p:cNvSpPr>
          <p:nvPr>
            <p:ph type="sldNum" sz="quarter" idx="12"/>
          </p:nvPr>
        </p:nvSpPr>
        <p:spPr/>
        <p:txBody>
          <a:bodyPr/>
          <a:lstStyle/>
          <a:p>
            <a:fld id="{0F98110A-7250-443F-AC88-3F053BC5B1F1}" type="slidenum">
              <a:rPr lang="en-US" smtClean="0"/>
              <a:t>‹#›</a:t>
            </a:fld>
            <a:endParaRPr lang="en-US"/>
          </a:p>
        </p:txBody>
      </p:sp>
    </p:spTree>
    <p:extLst>
      <p:ext uri="{BB962C8B-B14F-4D97-AF65-F5344CB8AC3E}">
        <p14:creationId xmlns:p14="http://schemas.microsoft.com/office/powerpoint/2010/main" val="2345420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50EE87-1E68-4B57-AE7B-C071E998BAD6}" type="datetime1">
              <a:rPr lang="en-US" smtClean="0"/>
              <a:t>10/10/2023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8.11.2023 v1.14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8110A-7250-443F-AC88-3F053BC5B1F1}" type="slidenum">
              <a:rPr lang="en-US" smtClean="0"/>
              <a:t>‹#›</a:t>
            </a:fld>
            <a:endParaRPr lang="en-US"/>
          </a:p>
        </p:txBody>
      </p:sp>
    </p:spTree>
    <p:extLst>
      <p:ext uri="{BB962C8B-B14F-4D97-AF65-F5344CB8AC3E}">
        <p14:creationId xmlns:p14="http://schemas.microsoft.com/office/powerpoint/2010/main" val="218269056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gmr.imagetrendelite.com/Elite/Organizationgm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1110.png"/><Relationship Id="rId5" Type="http://schemas.openxmlformats.org/officeDocument/2006/relationships/customXml" Target="../ink/ink1.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5.PNG"/><Relationship Id="rId7" Type="http://schemas.openxmlformats.org/officeDocument/2006/relationships/image" Target="../media/image1410.png"/><Relationship Id="rId2" Type="http://schemas.openxmlformats.org/officeDocument/2006/relationships/notesSlide" Target="../notesSlides/notesSlide18.xml"/><Relationship Id="rId1" Type="http://schemas.openxmlformats.org/officeDocument/2006/relationships/slideLayout" Target="../slideLayouts/slideLayout4.xml"/><Relationship Id="rId10" Type="http://schemas.openxmlformats.org/officeDocument/2006/relationships/image" Target="../media/image1310.png"/><Relationship Id="rId4" Type="http://schemas.openxmlformats.org/officeDocument/2006/relationships/customXml" Target="../ink/ink2.xml"/><Relationship Id="rId9" Type="http://schemas.openxmlformats.org/officeDocument/2006/relationships/customXml" Target="../ink/ink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0.png"/><Relationship Id="rId4" Type="http://schemas.openxmlformats.org/officeDocument/2006/relationships/notesSlide" Target="../notesSlides/notesSlide2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0.png"/><Relationship Id="rId4" Type="http://schemas.openxmlformats.org/officeDocument/2006/relationships/notesSlide" Target="../notesSlides/notesSlide27.xml"/></Relationships>
</file>

<file path=ppt/slides/_rels/slide5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0.png"/><Relationship Id="rId4" Type="http://schemas.openxmlformats.org/officeDocument/2006/relationships/notesSlide" Target="../notesSlides/notesSlide28.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0.png"/><Relationship Id="rId4" Type="http://schemas.openxmlformats.org/officeDocument/2006/relationships/notesSlide" Target="../notesSlides/notesSlide30.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0.png"/><Relationship Id="rId4" Type="http://schemas.openxmlformats.org/officeDocument/2006/relationships/notesSlide" Target="../notesSlides/notesSlide32.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0.png"/><Relationship Id="rId4" Type="http://schemas.openxmlformats.org/officeDocument/2006/relationships/notesSlide" Target="../notesSlides/notesSlide34.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7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xml"/><Relationship Id="rId4" Type="http://schemas.openxmlformats.org/officeDocument/2006/relationships/image" Target="../media/image11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9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6600" b="1" dirty="0"/>
              <a:t>Image Trend Elite Training</a:t>
            </a:r>
          </a:p>
        </p:txBody>
      </p:sp>
      <p:sp>
        <p:nvSpPr>
          <p:cNvPr id="7" name="TextBox 6">
            <a:extLst>
              <a:ext uri="{FF2B5EF4-FFF2-40B4-BE49-F238E27FC236}">
                <a16:creationId xmlns:a16="http://schemas.microsoft.com/office/drawing/2014/main" id="{EA995011-5C87-4144-81CC-CA162C6DF351}"/>
              </a:ext>
            </a:extLst>
          </p:cNvPr>
          <p:cNvSpPr txBox="1"/>
          <p:nvPr/>
        </p:nvSpPr>
        <p:spPr>
          <a:xfrm>
            <a:off x="5478610" y="4375702"/>
            <a:ext cx="652743" cy="369332"/>
          </a:xfrm>
          <a:prstGeom prst="rect">
            <a:avLst/>
          </a:prstGeom>
          <a:noFill/>
        </p:spPr>
        <p:txBody>
          <a:bodyPr wrap="none" rtlCol="0">
            <a:spAutoFit/>
          </a:bodyPr>
          <a:lstStyle/>
          <a:p>
            <a:r>
              <a:rPr lang="en-US" dirty="0"/>
              <a:t>2023</a:t>
            </a:r>
          </a:p>
        </p:txBody>
      </p:sp>
      <p:sp>
        <p:nvSpPr>
          <p:cNvPr id="3" name="Footer Placeholder 2">
            <a:extLst>
              <a:ext uri="{FF2B5EF4-FFF2-40B4-BE49-F238E27FC236}">
                <a16:creationId xmlns:a16="http://schemas.microsoft.com/office/drawing/2014/main" id="{0D49E8F0-DFB1-4D45-345E-3D539DE25AA8}"/>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287104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Field – Authorize Devices</a:t>
            </a:r>
          </a:p>
        </p:txBody>
      </p:sp>
      <p:sp>
        <p:nvSpPr>
          <p:cNvPr id="3" name="Content Placeholder 2"/>
          <p:cNvSpPr>
            <a:spLocks noGrp="1"/>
          </p:cNvSpPr>
          <p:nvPr>
            <p:ph idx="1"/>
          </p:nvPr>
        </p:nvSpPr>
        <p:spPr>
          <a:xfrm>
            <a:off x="1097280" y="1845734"/>
            <a:ext cx="10058400" cy="4323054"/>
          </a:xfrm>
        </p:spPr>
        <p:txBody>
          <a:bodyPr>
            <a:normAutofit fontScale="92500" lnSpcReduction="10000"/>
          </a:bodyPr>
          <a:lstStyle/>
          <a:p>
            <a:pPr algn="ctr"/>
            <a:r>
              <a:rPr lang="en-US" sz="4400" b="1" u="sng" dirty="0"/>
              <a:t>WARNING</a:t>
            </a:r>
          </a:p>
          <a:p>
            <a:pPr marL="0" indent="0" algn="ctr">
              <a:buNone/>
            </a:pPr>
            <a:r>
              <a:rPr lang="en-US" dirty="0"/>
              <a:t>All devices must be authorized to access the system.  Device Authorization is approved by GMR.   </a:t>
            </a:r>
            <a:r>
              <a:rPr lang="en-US" b="1" u="sng" dirty="0"/>
              <a:t>No personal computers or devices are allowed to access the system.</a:t>
            </a:r>
          </a:p>
          <a:p>
            <a:endParaRPr lang="en-US" dirty="0"/>
          </a:p>
          <a:p>
            <a:endParaRPr lang="en-US" dirty="0"/>
          </a:p>
          <a:p>
            <a:endParaRPr lang="en-US" dirty="0"/>
          </a:p>
          <a:p>
            <a:endParaRPr lang="en-US" dirty="0"/>
          </a:p>
          <a:p>
            <a:endParaRPr lang="en-US" dirty="0"/>
          </a:p>
          <a:p>
            <a:pPr algn="ctr"/>
            <a:r>
              <a:rPr lang="en-US" sz="1800" b="1" dirty="0">
                <a:solidFill>
                  <a:schemeClr val="tx1"/>
                </a:solidFill>
              </a:rPr>
              <a:t>If your agency has a device that is not authorized and needs to be, contact GMR Image Trend Support.</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5963" y="1845735"/>
            <a:ext cx="777653" cy="644232"/>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1336" y="1845735"/>
            <a:ext cx="777653" cy="644232"/>
          </a:xfrm>
          <a:prstGeom prst="rect">
            <a:avLst/>
          </a:prstGeom>
        </p:spPr>
      </p:pic>
      <p:pic>
        <p:nvPicPr>
          <p:cNvPr id="9"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902539" y="3503966"/>
            <a:ext cx="4447881" cy="1842448"/>
          </a:xfrm>
          <a:prstGeom prst="rect">
            <a:avLst/>
          </a:prstGeom>
          <a:noFill/>
          <a:ln w="9525">
            <a:noFill/>
            <a:miter lim="800000"/>
            <a:headEnd/>
            <a:tailEnd/>
          </a:ln>
        </p:spPr>
      </p:pic>
      <p:sp>
        <p:nvSpPr>
          <p:cNvPr id="4" name="Footer Placeholder 3">
            <a:extLst>
              <a:ext uri="{FF2B5EF4-FFF2-40B4-BE49-F238E27FC236}">
                <a16:creationId xmlns:a16="http://schemas.microsoft.com/office/drawing/2014/main" id="{898326C0-E6B1-6F55-E145-C9B3B7F85DDD}"/>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021482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Field – Syncing </a:t>
            </a:r>
          </a:p>
        </p:txBody>
      </p:sp>
      <p:sp>
        <p:nvSpPr>
          <p:cNvPr id="3" name="Content Placeholder 2"/>
          <p:cNvSpPr>
            <a:spLocks noGrp="1"/>
          </p:cNvSpPr>
          <p:nvPr>
            <p:ph idx="1"/>
          </p:nvPr>
        </p:nvSpPr>
        <p:spPr/>
        <p:txBody>
          <a:bodyPr/>
          <a:lstStyle/>
          <a:p>
            <a:r>
              <a:rPr lang="en-US" dirty="0"/>
              <a:t>Every time you login, the system will automatically sync.  This is a normal process and is required for the application to function properly.</a:t>
            </a:r>
          </a:p>
          <a:p>
            <a:endParaRPr lang="en-US" dirty="0"/>
          </a:p>
        </p:txBody>
      </p:sp>
      <p:pic>
        <p:nvPicPr>
          <p:cNvPr id="4" name="Picture 3">
            <a:extLst>
              <a:ext uri="{FF2B5EF4-FFF2-40B4-BE49-F238E27FC236}">
                <a16:creationId xmlns:a16="http://schemas.microsoft.com/office/drawing/2014/main" id="{64C721BC-D3DE-4848-A2D9-6F8A508011C0}"/>
              </a:ext>
            </a:extLst>
          </p:cNvPr>
          <p:cNvPicPr>
            <a:picLocks noChangeAspect="1"/>
          </p:cNvPicPr>
          <p:nvPr/>
        </p:nvPicPr>
        <p:blipFill>
          <a:blip r:embed="rId2"/>
          <a:stretch>
            <a:fillRect/>
          </a:stretch>
        </p:blipFill>
        <p:spPr>
          <a:xfrm>
            <a:off x="4176712" y="3027686"/>
            <a:ext cx="3838575" cy="2295525"/>
          </a:xfrm>
          <a:prstGeom prst="rect">
            <a:avLst/>
          </a:prstGeom>
        </p:spPr>
      </p:pic>
      <p:sp>
        <p:nvSpPr>
          <p:cNvPr id="2" name="Footer Placeholder 1">
            <a:extLst>
              <a:ext uri="{FF2B5EF4-FFF2-40B4-BE49-F238E27FC236}">
                <a16:creationId xmlns:a16="http://schemas.microsoft.com/office/drawing/2014/main" id="{D7277FF5-6252-6F07-6F96-6983C88B006F}"/>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437828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97280" y="286604"/>
            <a:ext cx="10058400" cy="956570"/>
          </a:xfrm>
        </p:spPr>
        <p:txBody>
          <a:bodyPr/>
          <a:lstStyle/>
          <a:p>
            <a:r>
              <a:rPr lang="en-US" dirty="0"/>
              <a:t>Elite Field – Home Screen</a:t>
            </a:r>
          </a:p>
        </p:txBody>
      </p:sp>
      <p:pic>
        <p:nvPicPr>
          <p:cNvPr id="2" name="Content Placeholder 1"/>
          <p:cNvPicPr>
            <a:picLocks noGrp="1" noChangeAspect="1"/>
          </p:cNvPicPr>
          <p:nvPr>
            <p:ph idx="1"/>
          </p:nvPr>
        </p:nvPicPr>
        <p:blipFill>
          <a:blip r:embed="rId3"/>
          <a:stretch>
            <a:fillRect/>
          </a:stretch>
        </p:blipFill>
        <p:spPr>
          <a:xfrm>
            <a:off x="1425014" y="1825625"/>
            <a:ext cx="9341972" cy="4351338"/>
          </a:xfrm>
          <a:prstGeom prst="rect">
            <a:avLst/>
          </a:prstGeom>
        </p:spPr>
      </p:pic>
      <p:sp>
        <p:nvSpPr>
          <p:cNvPr id="3" name="Footer Placeholder 2">
            <a:extLst>
              <a:ext uri="{FF2B5EF4-FFF2-40B4-BE49-F238E27FC236}">
                <a16:creationId xmlns:a16="http://schemas.microsoft.com/office/drawing/2014/main" id="{52A0D17B-D313-D4D6-CF25-F272F77A370C}"/>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169704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74D3F-5EAA-7080-7F9C-AD1530D3A944}"/>
              </a:ext>
            </a:extLst>
          </p:cNvPr>
          <p:cNvSpPr>
            <a:spLocks noGrp="1"/>
          </p:cNvSpPr>
          <p:nvPr>
            <p:ph type="title"/>
          </p:nvPr>
        </p:nvSpPr>
        <p:spPr>
          <a:xfrm>
            <a:off x="311285" y="223737"/>
            <a:ext cx="11042515" cy="647988"/>
          </a:xfrm>
        </p:spPr>
        <p:txBody>
          <a:bodyPr>
            <a:normAutofit fontScale="90000"/>
          </a:bodyPr>
          <a:lstStyle/>
          <a:p>
            <a:r>
              <a:rPr lang="en-US" dirty="0"/>
              <a:t>Building Your Crew</a:t>
            </a:r>
          </a:p>
        </p:txBody>
      </p:sp>
      <p:sp>
        <p:nvSpPr>
          <p:cNvPr id="3" name="Content Placeholder 2">
            <a:extLst>
              <a:ext uri="{FF2B5EF4-FFF2-40B4-BE49-F238E27FC236}">
                <a16:creationId xmlns:a16="http://schemas.microsoft.com/office/drawing/2014/main" id="{07F8418E-C9A6-22C9-D7E2-0277AA940BCD}"/>
              </a:ext>
            </a:extLst>
          </p:cNvPr>
          <p:cNvSpPr>
            <a:spLocks noGrp="1"/>
          </p:cNvSpPr>
          <p:nvPr>
            <p:ph sz="half" idx="1"/>
          </p:nvPr>
        </p:nvSpPr>
        <p:spPr>
          <a:xfrm>
            <a:off x="476656" y="1245139"/>
            <a:ext cx="4406630" cy="5389123"/>
          </a:xfrm>
        </p:spPr>
        <p:txBody>
          <a:bodyPr>
            <a:normAutofit fontScale="85000" lnSpcReduction="20000"/>
          </a:bodyPr>
          <a:lstStyle/>
          <a:p>
            <a:r>
              <a:rPr lang="en-US" dirty="0"/>
              <a:t>Crewmembers assigned to your agency will be available for selection from the Crewmember dropdown.</a:t>
            </a:r>
          </a:p>
          <a:p>
            <a:pPr lvl="1"/>
            <a:r>
              <a:rPr lang="en-US" dirty="0"/>
              <a:t>Other EMS or Public Safety Agency at Scene, and Other Healthcare Professional designations are used to represent external providers</a:t>
            </a:r>
          </a:p>
          <a:p>
            <a:r>
              <a:rPr lang="en-US" dirty="0"/>
              <a:t>Each crewmember added to the incident must have a level and role assigned</a:t>
            </a:r>
          </a:p>
          <a:p>
            <a:pPr lvl="1"/>
            <a:r>
              <a:rPr lang="en-US" dirty="0"/>
              <a:t>Student role is available to capture students, interns, or ride </a:t>
            </a:r>
            <a:r>
              <a:rPr lang="en-US" dirty="0" err="1"/>
              <a:t>along’s</a:t>
            </a:r>
            <a:r>
              <a:rPr lang="en-US" dirty="0"/>
              <a:t>.</a:t>
            </a:r>
          </a:p>
          <a:p>
            <a:r>
              <a:rPr lang="en-US" dirty="0"/>
              <a:t>Role assignment is for the entirety of the incident</a:t>
            </a:r>
          </a:p>
          <a:p>
            <a:pPr lvl="1"/>
            <a:r>
              <a:rPr lang="en-US" dirty="0"/>
              <a:t>At scene and for transport</a:t>
            </a:r>
          </a:p>
          <a:p>
            <a:pPr lvl="1"/>
            <a:r>
              <a:rPr lang="en-US" dirty="0"/>
              <a:t>You will have at least two roles selected for each crewmember.</a:t>
            </a:r>
          </a:p>
        </p:txBody>
      </p:sp>
      <p:pic>
        <p:nvPicPr>
          <p:cNvPr id="7" name="Content Placeholder 6">
            <a:extLst>
              <a:ext uri="{FF2B5EF4-FFF2-40B4-BE49-F238E27FC236}">
                <a16:creationId xmlns:a16="http://schemas.microsoft.com/office/drawing/2014/main" id="{98361185-CB95-715B-C799-730AE1141D7A}"/>
              </a:ext>
            </a:extLst>
          </p:cNvPr>
          <p:cNvPicPr>
            <a:picLocks noGrp="1" noChangeAspect="1"/>
          </p:cNvPicPr>
          <p:nvPr>
            <p:ph sz="half" idx="2"/>
          </p:nvPr>
        </p:nvPicPr>
        <p:blipFill>
          <a:blip r:embed="rId3"/>
          <a:stretch>
            <a:fillRect/>
          </a:stretch>
        </p:blipFill>
        <p:spPr>
          <a:xfrm>
            <a:off x="8661035" y="96041"/>
            <a:ext cx="3393749" cy="3996771"/>
          </a:xfrm>
        </p:spPr>
      </p:pic>
      <p:sp>
        <p:nvSpPr>
          <p:cNvPr id="5" name="Footer Placeholder 4">
            <a:extLst>
              <a:ext uri="{FF2B5EF4-FFF2-40B4-BE49-F238E27FC236}">
                <a16:creationId xmlns:a16="http://schemas.microsoft.com/office/drawing/2014/main" id="{90B9185D-1166-A898-65DA-58222C8F069D}"/>
              </a:ext>
            </a:extLst>
          </p:cNvPr>
          <p:cNvSpPr>
            <a:spLocks noGrp="1"/>
          </p:cNvSpPr>
          <p:nvPr>
            <p:ph type="ftr" sz="quarter" idx="11"/>
          </p:nvPr>
        </p:nvSpPr>
        <p:spPr/>
        <p:txBody>
          <a:bodyPr/>
          <a:lstStyle/>
          <a:p>
            <a:r>
              <a:rPr lang="en-US"/>
              <a:t>8.11.2023 v1.14 </a:t>
            </a:r>
          </a:p>
        </p:txBody>
      </p:sp>
      <p:pic>
        <p:nvPicPr>
          <p:cNvPr id="9" name="Picture 8">
            <a:extLst>
              <a:ext uri="{FF2B5EF4-FFF2-40B4-BE49-F238E27FC236}">
                <a16:creationId xmlns:a16="http://schemas.microsoft.com/office/drawing/2014/main" id="{E89AB60B-8196-CB91-9E7C-A54AF492516D}"/>
              </a:ext>
            </a:extLst>
          </p:cNvPr>
          <p:cNvPicPr>
            <a:picLocks noChangeAspect="1"/>
          </p:cNvPicPr>
          <p:nvPr/>
        </p:nvPicPr>
        <p:blipFill>
          <a:blip r:embed="rId4"/>
          <a:stretch>
            <a:fillRect/>
          </a:stretch>
        </p:blipFill>
        <p:spPr>
          <a:xfrm>
            <a:off x="5165591" y="1940212"/>
            <a:ext cx="2143125" cy="723900"/>
          </a:xfrm>
          <a:prstGeom prst="rect">
            <a:avLst/>
          </a:prstGeom>
        </p:spPr>
      </p:pic>
      <p:pic>
        <p:nvPicPr>
          <p:cNvPr id="11" name="Picture 10">
            <a:extLst>
              <a:ext uri="{FF2B5EF4-FFF2-40B4-BE49-F238E27FC236}">
                <a16:creationId xmlns:a16="http://schemas.microsoft.com/office/drawing/2014/main" id="{7FBABA6F-1359-19E0-D6D9-61DF929B537C}"/>
              </a:ext>
            </a:extLst>
          </p:cNvPr>
          <p:cNvPicPr>
            <a:picLocks noChangeAspect="1"/>
          </p:cNvPicPr>
          <p:nvPr/>
        </p:nvPicPr>
        <p:blipFill>
          <a:blip r:embed="rId5"/>
          <a:stretch>
            <a:fillRect/>
          </a:stretch>
        </p:blipFill>
        <p:spPr>
          <a:xfrm>
            <a:off x="5652973" y="3929350"/>
            <a:ext cx="2238375" cy="2171700"/>
          </a:xfrm>
          <a:prstGeom prst="rect">
            <a:avLst/>
          </a:prstGeom>
        </p:spPr>
      </p:pic>
      <p:cxnSp>
        <p:nvCxnSpPr>
          <p:cNvPr id="13" name="Straight Arrow Connector 12">
            <a:extLst>
              <a:ext uri="{FF2B5EF4-FFF2-40B4-BE49-F238E27FC236}">
                <a16:creationId xmlns:a16="http://schemas.microsoft.com/office/drawing/2014/main" id="{81E5FC83-164E-A435-AB59-EADE3FACAB2B}"/>
              </a:ext>
            </a:extLst>
          </p:cNvPr>
          <p:cNvCxnSpPr>
            <a:cxnSpLocks/>
          </p:cNvCxnSpPr>
          <p:nvPr/>
        </p:nvCxnSpPr>
        <p:spPr>
          <a:xfrm flipV="1">
            <a:off x="4139221" y="2664112"/>
            <a:ext cx="1026370" cy="5065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EC0073-49A6-BE2B-2DAE-1BFAAC0AB228}"/>
              </a:ext>
            </a:extLst>
          </p:cNvPr>
          <p:cNvCxnSpPr>
            <a:cxnSpLocks/>
          </p:cNvCxnSpPr>
          <p:nvPr/>
        </p:nvCxnSpPr>
        <p:spPr>
          <a:xfrm>
            <a:off x="4626603" y="4815191"/>
            <a:ext cx="1026370" cy="10951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448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Field – Tool Bar</a:t>
            </a:r>
          </a:p>
        </p:txBody>
      </p:sp>
      <p:sp>
        <p:nvSpPr>
          <p:cNvPr id="9" name="Content Placeholder 8"/>
          <p:cNvSpPr>
            <a:spLocks noGrp="1"/>
          </p:cNvSpPr>
          <p:nvPr>
            <p:ph idx="1"/>
          </p:nvPr>
        </p:nvSpPr>
        <p:spPr>
          <a:xfrm>
            <a:off x="1068387" y="1893364"/>
            <a:ext cx="10058400" cy="4023360"/>
          </a:xfrm>
        </p:spPr>
        <p:txBody>
          <a:bodyPr>
            <a:normAutofit fontScale="92500" lnSpcReduction="10000"/>
          </a:bodyPr>
          <a:lstStyle/>
          <a:p>
            <a:endParaRPr lang="en-US" dirty="0"/>
          </a:p>
          <a:p>
            <a:endParaRPr lang="en-US" dirty="0"/>
          </a:p>
          <a:p>
            <a:endParaRPr lang="en-US" dirty="0"/>
          </a:p>
          <a:p>
            <a:r>
              <a:rPr lang="en-US" sz="2400" dirty="0"/>
              <a:t>Inbox – Access CQI, Documentation, Billing and Patient Outcomes Messages</a:t>
            </a:r>
          </a:p>
          <a:p>
            <a:r>
              <a:rPr lang="en-US" sz="2400" dirty="0"/>
              <a:t>Settings – Manual Syncing, External Keyboard Settings</a:t>
            </a:r>
          </a:p>
          <a:p>
            <a:r>
              <a:rPr lang="en-US" sz="2400" dirty="0"/>
              <a:t>About – Shows what version of Elite Field and ability to submit errors</a:t>
            </a:r>
          </a:p>
          <a:p>
            <a:r>
              <a:rPr lang="en-US" sz="2400" dirty="0"/>
              <a:t>Logout – Logs you out of the system.  This should be clicked prior to closing the browser.</a:t>
            </a:r>
          </a:p>
          <a:p>
            <a:r>
              <a:rPr lang="en-US" sz="2400" dirty="0"/>
              <a:t>Announcements – Messages from GMR Clinical Informatics to end users regarding ImageTrend functionality or updates.</a:t>
            </a:r>
          </a:p>
        </p:txBody>
      </p:sp>
      <p:pic>
        <p:nvPicPr>
          <p:cNvPr id="3" name="Picture 2">
            <a:extLst>
              <a:ext uri="{FF2B5EF4-FFF2-40B4-BE49-F238E27FC236}">
                <a16:creationId xmlns:a16="http://schemas.microsoft.com/office/drawing/2014/main" id="{EF1249A1-D94A-47C5-6FA6-BAB420F3BB34}"/>
              </a:ext>
            </a:extLst>
          </p:cNvPr>
          <p:cNvPicPr>
            <a:picLocks noChangeAspect="1"/>
          </p:cNvPicPr>
          <p:nvPr/>
        </p:nvPicPr>
        <p:blipFill>
          <a:blip r:embed="rId2"/>
          <a:stretch>
            <a:fillRect/>
          </a:stretch>
        </p:blipFill>
        <p:spPr>
          <a:xfrm>
            <a:off x="2347912" y="1929169"/>
            <a:ext cx="7496175" cy="428625"/>
          </a:xfrm>
          <a:prstGeom prst="rect">
            <a:avLst/>
          </a:prstGeom>
        </p:spPr>
      </p:pic>
      <p:sp>
        <p:nvSpPr>
          <p:cNvPr id="2" name="Footer Placeholder 1">
            <a:extLst>
              <a:ext uri="{FF2B5EF4-FFF2-40B4-BE49-F238E27FC236}">
                <a16:creationId xmlns:a16="http://schemas.microsoft.com/office/drawing/2014/main" id="{B17F249D-650A-C587-25FF-F698FAA1CE4A}"/>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133266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D507-238A-6FB5-D7B0-BEA126F958AC}"/>
              </a:ext>
            </a:extLst>
          </p:cNvPr>
          <p:cNvSpPr>
            <a:spLocks noGrp="1"/>
          </p:cNvSpPr>
          <p:nvPr>
            <p:ph type="title"/>
          </p:nvPr>
        </p:nvSpPr>
        <p:spPr/>
        <p:txBody>
          <a:bodyPr/>
          <a:lstStyle/>
          <a:p>
            <a:r>
              <a:rPr lang="en-US" dirty="0"/>
              <a:t>Sample Announcement</a:t>
            </a:r>
          </a:p>
        </p:txBody>
      </p:sp>
      <p:pic>
        <p:nvPicPr>
          <p:cNvPr id="6" name="Content Placeholder 5">
            <a:extLst>
              <a:ext uri="{FF2B5EF4-FFF2-40B4-BE49-F238E27FC236}">
                <a16:creationId xmlns:a16="http://schemas.microsoft.com/office/drawing/2014/main" id="{CCA6327F-16EA-7C54-0C70-7CF91DA210AF}"/>
              </a:ext>
            </a:extLst>
          </p:cNvPr>
          <p:cNvPicPr>
            <a:picLocks noGrp="1" noChangeAspect="1"/>
          </p:cNvPicPr>
          <p:nvPr>
            <p:ph idx="1"/>
          </p:nvPr>
        </p:nvPicPr>
        <p:blipFill>
          <a:blip r:embed="rId2"/>
          <a:stretch>
            <a:fillRect/>
          </a:stretch>
        </p:blipFill>
        <p:spPr>
          <a:xfrm>
            <a:off x="2679272" y="1846263"/>
            <a:ext cx="6893782" cy="4022725"/>
          </a:xfrm>
        </p:spPr>
      </p:pic>
      <p:sp>
        <p:nvSpPr>
          <p:cNvPr id="3" name="Footer Placeholder 2">
            <a:extLst>
              <a:ext uri="{FF2B5EF4-FFF2-40B4-BE49-F238E27FC236}">
                <a16:creationId xmlns:a16="http://schemas.microsoft.com/office/drawing/2014/main" id="{5884A297-3630-A8E4-147D-9301EFFD20AE}"/>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263544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5C36D-AF6A-4B39-8F56-A4E5A9B14500}"/>
              </a:ext>
            </a:extLst>
          </p:cNvPr>
          <p:cNvSpPr>
            <a:spLocks noGrp="1"/>
          </p:cNvSpPr>
          <p:nvPr>
            <p:ph type="title"/>
          </p:nvPr>
        </p:nvSpPr>
        <p:spPr/>
        <p:txBody>
          <a:bodyPr/>
          <a:lstStyle/>
          <a:p>
            <a:r>
              <a:rPr lang="en-US" dirty="0"/>
              <a:t>GMR ImageTrend Support</a:t>
            </a:r>
          </a:p>
        </p:txBody>
      </p:sp>
      <p:sp>
        <p:nvSpPr>
          <p:cNvPr id="3" name="Footer Placeholder 2">
            <a:extLst>
              <a:ext uri="{FF2B5EF4-FFF2-40B4-BE49-F238E27FC236}">
                <a16:creationId xmlns:a16="http://schemas.microsoft.com/office/drawing/2014/main" id="{C7F97EE4-8A68-561D-253A-6FF2715CE993}"/>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335097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ABB61-573F-41EE-8D0B-DB24C5D27A49}"/>
              </a:ext>
            </a:extLst>
          </p:cNvPr>
          <p:cNvSpPr>
            <a:spLocks noGrp="1"/>
          </p:cNvSpPr>
          <p:nvPr>
            <p:ph type="title"/>
          </p:nvPr>
        </p:nvSpPr>
        <p:spPr>
          <a:xfrm>
            <a:off x="838200" y="228600"/>
            <a:ext cx="10515600" cy="742318"/>
          </a:xfrm>
        </p:spPr>
        <p:txBody>
          <a:bodyPr>
            <a:normAutofit/>
          </a:bodyPr>
          <a:lstStyle/>
          <a:p>
            <a:r>
              <a:rPr lang="en-US" dirty="0"/>
              <a:t>GMR ImageTrend Support</a:t>
            </a:r>
          </a:p>
        </p:txBody>
      </p:sp>
      <p:sp>
        <p:nvSpPr>
          <p:cNvPr id="3" name="Content Placeholder 2">
            <a:extLst>
              <a:ext uri="{FF2B5EF4-FFF2-40B4-BE49-F238E27FC236}">
                <a16:creationId xmlns:a16="http://schemas.microsoft.com/office/drawing/2014/main" id="{05D63EB2-15E3-494C-B527-6F89D7ECF0DD}"/>
              </a:ext>
            </a:extLst>
          </p:cNvPr>
          <p:cNvSpPr>
            <a:spLocks noGrp="1"/>
          </p:cNvSpPr>
          <p:nvPr>
            <p:ph idx="1"/>
          </p:nvPr>
        </p:nvSpPr>
        <p:spPr>
          <a:xfrm>
            <a:off x="1097280" y="1107441"/>
            <a:ext cx="10058400" cy="4527550"/>
          </a:xfrm>
        </p:spPr>
        <p:txBody>
          <a:bodyPr vert="horz" lIns="0" tIns="45720" rIns="0" bIns="45720" rtlCol="0" anchor="t">
            <a:normAutofit/>
          </a:bodyPr>
          <a:lstStyle/>
          <a:p>
            <a:r>
              <a:rPr lang="en-US" sz="2400" dirty="0"/>
              <a:t>Support is provided internally by GMR Clinical Informatics</a:t>
            </a:r>
          </a:p>
          <a:p>
            <a:r>
              <a:rPr lang="en-US" sz="2400" dirty="0"/>
              <a:t>Link to the GMR ImageTrend Support Site can be found in Elite Field or Elite Web in the Announcements Section OR via OKTA.</a:t>
            </a:r>
          </a:p>
          <a:p>
            <a:r>
              <a:rPr lang="en-US" sz="2400" b="1" dirty="0">
                <a:solidFill>
                  <a:srgbClr val="FF0000"/>
                </a:solidFill>
              </a:rPr>
              <a:t>DO NOT </a:t>
            </a:r>
            <a:r>
              <a:rPr lang="en-US" sz="2400" dirty="0"/>
              <a:t>contact ImageTrend. </a:t>
            </a:r>
            <a:r>
              <a:rPr lang="en-US" sz="2400" b="1" dirty="0">
                <a:solidFill>
                  <a:srgbClr val="FF0000"/>
                </a:solidFill>
              </a:rPr>
              <a:t>DO NOT </a:t>
            </a:r>
            <a:r>
              <a:rPr lang="en-US" sz="2400" dirty="0"/>
              <a:t>call the GMR IT Helpdesk or submit a GMR IT Service Now Support Ticket for an ImageTrend related issue.  </a:t>
            </a:r>
            <a:r>
              <a:rPr lang="en-US" sz="2400" b="1" dirty="0">
                <a:solidFill>
                  <a:srgbClr val="FF0000"/>
                </a:solidFill>
              </a:rPr>
              <a:t>Only Use GMR Ground </a:t>
            </a:r>
            <a:r>
              <a:rPr lang="en-US" sz="2400" b="1" dirty="0" err="1">
                <a:solidFill>
                  <a:srgbClr val="FF0000"/>
                </a:solidFill>
              </a:rPr>
              <a:t>ImageTrend</a:t>
            </a:r>
            <a:r>
              <a:rPr lang="en-US" sz="2400" b="1" dirty="0">
                <a:solidFill>
                  <a:srgbClr val="FF0000"/>
                </a:solidFill>
              </a:rPr>
              <a:t> Help/Support</a:t>
            </a:r>
            <a:endParaRPr lang="en-US" sz="2400" dirty="0">
              <a:cs typeface="Calibri"/>
            </a:endParaRPr>
          </a:p>
        </p:txBody>
      </p:sp>
      <p:pic>
        <p:nvPicPr>
          <p:cNvPr id="18" name="Picture 17">
            <a:extLst>
              <a:ext uri="{FF2B5EF4-FFF2-40B4-BE49-F238E27FC236}">
                <a16:creationId xmlns:a16="http://schemas.microsoft.com/office/drawing/2014/main" id="{C7F3E52E-2954-4742-A874-AFC7572E12BA}"/>
              </a:ext>
            </a:extLst>
          </p:cNvPr>
          <p:cNvPicPr>
            <a:picLocks noChangeAspect="1"/>
          </p:cNvPicPr>
          <p:nvPr/>
        </p:nvPicPr>
        <p:blipFill>
          <a:blip r:embed="rId3"/>
          <a:stretch>
            <a:fillRect/>
          </a:stretch>
        </p:blipFill>
        <p:spPr>
          <a:xfrm>
            <a:off x="9727751" y="47886"/>
            <a:ext cx="1366969" cy="1271801"/>
          </a:xfrm>
          <a:prstGeom prst="rect">
            <a:avLst/>
          </a:prstGeom>
        </p:spPr>
      </p:pic>
      <p:pic>
        <p:nvPicPr>
          <p:cNvPr id="5" name="Content Placeholder 5">
            <a:extLst>
              <a:ext uri="{FF2B5EF4-FFF2-40B4-BE49-F238E27FC236}">
                <a16:creationId xmlns:a16="http://schemas.microsoft.com/office/drawing/2014/main" id="{3670E510-619C-0741-3118-5FEC0B75C554}"/>
              </a:ext>
            </a:extLst>
          </p:cNvPr>
          <p:cNvPicPr>
            <a:picLocks noChangeAspect="1"/>
          </p:cNvPicPr>
          <p:nvPr/>
        </p:nvPicPr>
        <p:blipFill>
          <a:blip r:embed="rId4"/>
          <a:stretch>
            <a:fillRect/>
          </a:stretch>
        </p:blipFill>
        <p:spPr>
          <a:xfrm>
            <a:off x="4643120" y="3982828"/>
            <a:ext cx="7548880" cy="2875171"/>
          </a:xfrm>
          <a:prstGeom prst="rect">
            <a:avLst/>
          </a:prstGeom>
        </p:spPr>
      </p:pic>
      <p:pic>
        <p:nvPicPr>
          <p:cNvPr id="1026" name="Picture 2" descr="image">
            <a:extLst>
              <a:ext uri="{FF2B5EF4-FFF2-40B4-BE49-F238E27FC236}">
                <a16:creationId xmlns:a16="http://schemas.microsoft.com/office/drawing/2014/main" id="{5B19F8EE-A0CD-FBAA-F1AE-5F27E8F7E7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 y="4649153"/>
            <a:ext cx="2257425" cy="19716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BB4249F-F836-76A8-DBCA-5512FC0EBE66}"/>
              </a:ext>
            </a:extLst>
          </p:cNvPr>
          <p:cNvSpPr txBox="1"/>
          <p:nvPr/>
        </p:nvSpPr>
        <p:spPr>
          <a:xfrm>
            <a:off x="212407" y="4243945"/>
            <a:ext cx="2257425" cy="369332"/>
          </a:xfrm>
          <a:prstGeom prst="rect">
            <a:avLst/>
          </a:prstGeom>
          <a:noFill/>
        </p:spPr>
        <p:txBody>
          <a:bodyPr wrap="square" rtlCol="0">
            <a:spAutoFit/>
          </a:bodyPr>
          <a:lstStyle/>
          <a:p>
            <a:pPr algn="ctr"/>
            <a:r>
              <a:rPr lang="en-US" dirty="0">
                <a:solidFill>
                  <a:srgbClr val="FF0000"/>
                </a:solidFill>
              </a:rPr>
              <a:t>OKTA Chiclet</a:t>
            </a:r>
          </a:p>
        </p:txBody>
      </p:sp>
      <p:sp>
        <p:nvSpPr>
          <p:cNvPr id="6" name="Footer Placeholder 5">
            <a:extLst>
              <a:ext uri="{FF2B5EF4-FFF2-40B4-BE49-F238E27FC236}">
                <a16:creationId xmlns:a16="http://schemas.microsoft.com/office/drawing/2014/main" id="{F3F3AFB0-01BB-9EAD-9F65-8EE1A4E79CB4}"/>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900408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037B64-6CBE-F120-D26C-DFC97F3C33B6}"/>
              </a:ext>
            </a:extLst>
          </p:cNvPr>
          <p:cNvSpPr>
            <a:spLocks noGrp="1"/>
          </p:cNvSpPr>
          <p:nvPr>
            <p:ph type="title"/>
          </p:nvPr>
        </p:nvSpPr>
        <p:spPr>
          <a:xfrm>
            <a:off x="1097280" y="286604"/>
            <a:ext cx="10058400" cy="968440"/>
          </a:xfrm>
        </p:spPr>
        <p:txBody>
          <a:bodyPr/>
          <a:lstStyle/>
          <a:p>
            <a:r>
              <a:rPr lang="en-US" dirty="0"/>
              <a:t>GMR ImageTrend Support</a:t>
            </a:r>
          </a:p>
        </p:txBody>
      </p:sp>
      <p:pic>
        <p:nvPicPr>
          <p:cNvPr id="7" name="Content Placeholder 5">
            <a:extLst>
              <a:ext uri="{FF2B5EF4-FFF2-40B4-BE49-F238E27FC236}">
                <a16:creationId xmlns:a16="http://schemas.microsoft.com/office/drawing/2014/main" id="{7CE3A6C9-8CBC-FB23-8062-AD250337D21F}"/>
              </a:ext>
            </a:extLst>
          </p:cNvPr>
          <p:cNvPicPr>
            <a:picLocks noGrp="1" noChangeAspect="1"/>
          </p:cNvPicPr>
          <p:nvPr>
            <p:ph idx="1"/>
          </p:nvPr>
        </p:nvPicPr>
        <p:blipFill>
          <a:blip r:embed="rId2"/>
          <a:stretch>
            <a:fillRect/>
          </a:stretch>
        </p:blipFill>
        <p:spPr>
          <a:xfrm>
            <a:off x="1967331" y="1846263"/>
            <a:ext cx="8317664" cy="4022725"/>
          </a:xfrm>
        </p:spPr>
      </p:pic>
      <p:sp>
        <p:nvSpPr>
          <p:cNvPr id="2" name="Footer Placeholder 1">
            <a:extLst>
              <a:ext uri="{FF2B5EF4-FFF2-40B4-BE49-F238E27FC236}">
                <a16:creationId xmlns:a16="http://schemas.microsoft.com/office/drawing/2014/main" id="{00DE0468-158C-404D-0B41-494F295575BF}"/>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485412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AF937E-F728-90D5-7199-93A17D19CB4E}"/>
              </a:ext>
            </a:extLst>
          </p:cNvPr>
          <p:cNvPicPr>
            <a:picLocks noChangeAspect="1"/>
          </p:cNvPicPr>
          <p:nvPr/>
        </p:nvPicPr>
        <p:blipFill>
          <a:blip r:embed="rId2"/>
          <a:stretch>
            <a:fillRect/>
          </a:stretch>
        </p:blipFill>
        <p:spPr>
          <a:xfrm>
            <a:off x="3222508" y="79872"/>
            <a:ext cx="6417982" cy="6858000"/>
          </a:xfrm>
          <a:prstGeom prst="rect">
            <a:avLst/>
          </a:prstGeom>
        </p:spPr>
      </p:pic>
      <p:cxnSp>
        <p:nvCxnSpPr>
          <p:cNvPr id="8" name="Straight Arrow Connector 7">
            <a:extLst>
              <a:ext uri="{FF2B5EF4-FFF2-40B4-BE49-F238E27FC236}">
                <a16:creationId xmlns:a16="http://schemas.microsoft.com/office/drawing/2014/main" id="{D0F91CA6-4FF6-9F85-F327-A93C80531CBD}"/>
              </a:ext>
            </a:extLst>
          </p:cNvPr>
          <p:cNvCxnSpPr>
            <a:cxnSpLocks/>
          </p:cNvCxnSpPr>
          <p:nvPr/>
        </p:nvCxnSpPr>
        <p:spPr>
          <a:xfrm>
            <a:off x="2138064" y="2590773"/>
            <a:ext cx="1644526" cy="3760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A7BD5-902B-B3A9-A53A-38E84830EED2}"/>
              </a:ext>
            </a:extLst>
          </p:cNvPr>
          <p:cNvSpPr txBox="1"/>
          <p:nvPr/>
        </p:nvSpPr>
        <p:spPr>
          <a:xfrm>
            <a:off x="399817" y="1667443"/>
            <a:ext cx="2732183" cy="923330"/>
          </a:xfrm>
          <a:prstGeom prst="rect">
            <a:avLst/>
          </a:prstGeom>
          <a:noFill/>
          <a:ln>
            <a:solidFill>
              <a:srgbClr val="FF0000"/>
            </a:solidFill>
          </a:ln>
        </p:spPr>
        <p:txBody>
          <a:bodyPr wrap="square" rtlCol="0">
            <a:spAutoFit/>
          </a:bodyPr>
          <a:lstStyle/>
          <a:p>
            <a:r>
              <a:rPr lang="en-US" dirty="0"/>
              <a:t>Select Elite Support for issues with clinical documentation</a:t>
            </a:r>
          </a:p>
        </p:txBody>
      </p:sp>
      <p:sp>
        <p:nvSpPr>
          <p:cNvPr id="2" name="Footer Placeholder 1">
            <a:extLst>
              <a:ext uri="{FF2B5EF4-FFF2-40B4-BE49-F238E27FC236}">
                <a16:creationId xmlns:a16="http://schemas.microsoft.com/office/drawing/2014/main" id="{0EDD4F26-4A93-A9A6-02F4-DFA6EBC3E2D6}"/>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433640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7F139-088B-4E2C-A1A9-BCE3637E039E}"/>
              </a:ext>
            </a:extLst>
          </p:cNvPr>
          <p:cNvSpPr>
            <a:spLocks noGrp="1"/>
          </p:cNvSpPr>
          <p:nvPr>
            <p:ph type="title"/>
          </p:nvPr>
        </p:nvSpPr>
        <p:spPr/>
        <p:txBody>
          <a:bodyPr/>
          <a:lstStyle/>
          <a:p>
            <a:r>
              <a:rPr lang="en-US" dirty="0"/>
              <a:t>Login Credentials for Ground DEMO Account</a:t>
            </a:r>
          </a:p>
        </p:txBody>
      </p:sp>
      <p:sp>
        <p:nvSpPr>
          <p:cNvPr id="3" name="Content Placeholder 2">
            <a:extLst>
              <a:ext uri="{FF2B5EF4-FFF2-40B4-BE49-F238E27FC236}">
                <a16:creationId xmlns:a16="http://schemas.microsoft.com/office/drawing/2014/main" id="{BDC41CA0-8E96-464E-9E04-68B4240D3B4A}"/>
              </a:ext>
            </a:extLst>
          </p:cNvPr>
          <p:cNvSpPr>
            <a:spLocks noGrp="1"/>
          </p:cNvSpPr>
          <p:nvPr>
            <p:ph idx="1"/>
          </p:nvPr>
        </p:nvSpPr>
        <p:spPr/>
        <p:txBody>
          <a:bodyPr vert="horz" lIns="0" tIns="45720" rIns="0" bIns="45720" rtlCol="0" anchor="t">
            <a:normAutofit/>
          </a:bodyPr>
          <a:lstStyle/>
          <a:p>
            <a:r>
              <a:rPr lang="en-US" sz="2400" dirty="0">
                <a:hlinkClick r:id="rId3"/>
              </a:rPr>
              <a:t>https://gmr.imagetrendelite.com/Elite/Organizationgmr/</a:t>
            </a:r>
            <a:endParaRPr lang="en-US" sz="2400" dirty="0"/>
          </a:p>
          <a:p>
            <a:endParaRPr lang="en-US" sz="2400" dirty="0"/>
          </a:p>
          <a:p>
            <a:r>
              <a:rPr lang="en-US" sz="2400" dirty="0"/>
              <a:t>Username:  </a:t>
            </a:r>
            <a:r>
              <a:rPr lang="en-US" sz="2400" dirty="0" err="1"/>
              <a:t>gmrdemo</a:t>
            </a:r>
            <a:endParaRPr lang="en-US" sz="2400" dirty="0"/>
          </a:p>
          <a:p>
            <a:r>
              <a:rPr lang="en-US" sz="2400" dirty="0"/>
              <a:t>Password:  GMR1234! </a:t>
            </a:r>
          </a:p>
        </p:txBody>
      </p:sp>
      <p:sp>
        <p:nvSpPr>
          <p:cNvPr id="5" name="Footer Placeholder 4">
            <a:extLst>
              <a:ext uri="{FF2B5EF4-FFF2-40B4-BE49-F238E27FC236}">
                <a16:creationId xmlns:a16="http://schemas.microsoft.com/office/drawing/2014/main" id="{B92AEB87-9101-D335-1650-C1BFEA114738}"/>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177546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E6DD36-AE5C-04F3-4157-76CFAECDBB40}"/>
              </a:ext>
            </a:extLst>
          </p:cNvPr>
          <p:cNvPicPr>
            <a:picLocks noChangeAspect="1"/>
          </p:cNvPicPr>
          <p:nvPr/>
        </p:nvPicPr>
        <p:blipFill>
          <a:blip r:embed="rId3"/>
          <a:stretch>
            <a:fillRect/>
          </a:stretch>
        </p:blipFill>
        <p:spPr>
          <a:xfrm>
            <a:off x="0" y="-132203"/>
            <a:ext cx="6630325" cy="5239481"/>
          </a:xfrm>
          <a:prstGeom prst="rect">
            <a:avLst/>
          </a:prstGeom>
        </p:spPr>
      </p:pic>
      <p:sp>
        <p:nvSpPr>
          <p:cNvPr id="11" name="Oval 10">
            <a:extLst>
              <a:ext uri="{FF2B5EF4-FFF2-40B4-BE49-F238E27FC236}">
                <a16:creationId xmlns:a16="http://schemas.microsoft.com/office/drawing/2014/main" id="{B756AED5-2587-0725-334E-887E4B165B01}"/>
              </a:ext>
            </a:extLst>
          </p:cNvPr>
          <p:cNvSpPr/>
          <p:nvPr/>
        </p:nvSpPr>
        <p:spPr>
          <a:xfrm>
            <a:off x="187287" y="3429000"/>
            <a:ext cx="2027103" cy="3745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8B9EC56-7FA7-4FF6-8ACB-8F616D5C25CF}"/>
              </a:ext>
            </a:extLst>
          </p:cNvPr>
          <p:cNvPicPr>
            <a:picLocks noChangeAspect="1"/>
          </p:cNvPicPr>
          <p:nvPr/>
        </p:nvPicPr>
        <p:blipFill>
          <a:blip r:embed="rId4"/>
          <a:stretch>
            <a:fillRect/>
          </a:stretch>
        </p:blipFill>
        <p:spPr>
          <a:xfrm>
            <a:off x="6361753" y="4111915"/>
            <a:ext cx="5645283" cy="1990725"/>
          </a:xfrm>
          <a:prstGeom prst="rect">
            <a:avLst/>
          </a:prstGeom>
        </p:spPr>
      </p:pic>
      <p:sp>
        <p:nvSpPr>
          <p:cNvPr id="16" name="TextBox 15">
            <a:extLst>
              <a:ext uri="{FF2B5EF4-FFF2-40B4-BE49-F238E27FC236}">
                <a16:creationId xmlns:a16="http://schemas.microsoft.com/office/drawing/2014/main" id="{93C6C692-15C6-1CB1-14EA-70F27CC23153}"/>
              </a:ext>
            </a:extLst>
          </p:cNvPr>
          <p:cNvSpPr txBox="1"/>
          <p:nvPr/>
        </p:nvSpPr>
        <p:spPr>
          <a:xfrm>
            <a:off x="7348251" y="3139807"/>
            <a:ext cx="4516915" cy="923330"/>
          </a:xfrm>
          <a:prstGeom prst="rect">
            <a:avLst/>
          </a:prstGeom>
          <a:noFill/>
        </p:spPr>
        <p:txBody>
          <a:bodyPr wrap="square" rtlCol="0">
            <a:spAutoFit/>
          </a:bodyPr>
          <a:lstStyle/>
          <a:p>
            <a:r>
              <a:rPr lang="en-US" dirty="0">
                <a:solidFill>
                  <a:schemeClr val="tx2"/>
                </a:solidFill>
              </a:rPr>
              <a:t>Screenshots are SUPER helpful when trying to troubleshoot and solve your problems. Upload screenshots in the “</a:t>
            </a:r>
            <a:r>
              <a:rPr lang="en-US" b="1" dirty="0">
                <a:solidFill>
                  <a:schemeClr val="tx2"/>
                </a:solidFill>
              </a:rPr>
              <a:t>Upload Files</a:t>
            </a:r>
            <a:r>
              <a:rPr lang="en-US" dirty="0">
                <a:solidFill>
                  <a:schemeClr val="tx2"/>
                </a:solidFill>
              </a:rPr>
              <a:t>” section.</a:t>
            </a:r>
          </a:p>
        </p:txBody>
      </p:sp>
      <p:sp>
        <p:nvSpPr>
          <p:cNvPr id="3" name="Footer Placeholder 2">
            <a:extLst>
              <a:ext uri="{FF2B5EF4-FFF2-40B4-BE49-F238E27FC236}">
                <a16:creationId xmlns:a16="http://schemas.microsoft.com/office/drawing/2014/main" id="{6DC919DA-425E-C94A-4CE7-9E0637160B60}"/>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422391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122E-6341-465B-92B8-35AD71642E50}"/>
              </a:ext>
            </a:extLst>
          </p:cNvPr>
          <p:cNvSpPr>
            <a:spLocks noGrp="1"/>
          </p:cNvSpPr>
          <p:nvPr>
            <p:ph type="title"/>
          </p:nvPr>
        </p:nvSpPr>
        <p:spPr/>
        <p:txBody>
          <a:bodyPr/>
          <a:lstStyle/>
          <a:p>
            <a:r>
              <a:rPr lang="en-US" dirty="0"/>
              <a:t>GMR Image Trend Support</a:t>
            </a:r>
          </a:p>
        </p:txBody>
      </p:sp>
      <p:sp>
        <p:nvSpPr>
          <p:cNvPr id="6" name="Content Placeholder 5">
            <a:extLst>
              <a:ext uri="{FF2B5EF4-FFF2-40B4-BE49-F238E27FC236}">
                <a16:creationId xmlns:a16="http://schemas.microsoft.com/office/drawing/2014/main" id="{B6EA6CF2-CCE6-403F-9B61-D5D48919F89F}"/>
              </a:ext>
            </a:extLst>
          </p:cNvPr>
          <p:cNvSpPr>
            <a:spLocks noGrp="1"/>
          </p:cNvSpPr>
          <p:nvPr>
            <p:ph idx="1"/>
          </p:nvPr>
        </p:nvSpPr>
        <p:spPr>
          <a:xfrm>
            <a:off x="1097279" y="1845734"/>
            <a:ext cx="4609457" cy="4023360"/>
          </a:xfrm>
        </p:spPr>
        <p:txBody>
          <a:bodyPr>
            <a:normAutofit fontScale="92500" lnSpcReduction="10000"/>
          </a:bodyPr>
          <a:lstStyle/>
          <a:p>
            <a:pPr>
              <a:buFont typeface="Wingdings" panose="05000000000000000000" pitchFamily="2" charset="2"/>
              <a:buChar char="§"/>
            </a:pPr>
            <a:r>
              <a:rPr lang="en-US" dirty="0"/>
              <a:t>Crewmembers will be required to submit a ticket for support.  </a:t>
            </a:r>
          </a:p>
          <a:p>
            <a:pPr>
              <a:buFont typeface="Wingdings" panose="05000000000000000000" pitchFamily="2" charset="2"/>
              <a:buChar char="§"/>
            </a:pPr>
            <a:r>
              <a:rPr lang="en-US"/>
              <a:t>All </a:t>
            </a:r>
            <a:r>
              <a:rPr lang="en-US" dirty="0"/>
              <a:t>tickets are important</a:t>
            </a:r>
          </a:p>
          <a:p>
            <a:pPr>
              <a:buFont typeface="Wingdings" panose="05000000000000000000" pitchFamily="2" charset="2"/>
              <a:buChar char="§"/>
            </a:pPr>
            <a:r>
              <a:rPr lang="en-US" dirty="0"/>
              <a:t>Support triages tickets much like patients are triaged</a:t>
            </a:r>
          </a:p>
          <a:p>
            <a:pPr>
              <a:buFont typeface="Wingdings" panose="05000000000000000000" pitchFamily="2" charset="2"/>
              <a:buChar char="§"/>
            </a:pPr>
            <a:r>
              <a:rPr lang="en-US" dirty="0"/>
              <a:t>The better information we can get from you, the better we can triage the issue.</a:t>
            </a:r>
          </a:p>
          <a:p>
            <a:pPr>
              <a:buFont typeface="Wingdings" panose="05000000000000000000" pitchFamily="2" charset="2"/>
              <a:buChar char="§"/>
            </a:pPr>
            <a:r>
              <a:rPr lang="en-US" dirty="0"/>
              <a:t>Support is handled internally by trained clinical staff.</a:t>
            </a:r>
          </a:p>
          <a:p>
            <a:pPr marL="0" indent="0">
              <a:buNone/>
            </a:pPr>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B7D7E7C7-E9EB-4678-9FC3-0B5789CE47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77092" y="2304036"/>
            <a:ext cx="3617629" cy="2952520"/>
          </a:xfrm>
          <a:prstGeom prst="rect">
            <a:avLst/>
          </a:prstGeom>
        </p:spPr>
      </p:pic>
      <p:sp>
        <p:nvSpPr>
          <p:cNvPr id="3" name="Footer Placeholder 2">
            <a:extLst>
              <a:ext uri="{FF2B5EF4-FFF2-40B4-BE49-F238E27FC236}">
                <a16:creationId xmlns:a16="http://schemas.microsoft.com/office/drawing/2014/main" id="{1FBD6137-6A17-EB8C-8280-3298EFC46869}"/>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682036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905593"/>
          </a:xfrm>
        </p:spPr>
        <p:txBody>
          <a:bodyPr/>
          <a:lstStyle/>
          <a:p>
            <a:r>
              <a:rPr lang="en-US" dirty="0"/>
              <a:t>Elite Field – Tool Bar - Settings</a:t>
            </a:r>
          </a:p>
        </p:txBody>
      </p:sp>
      <p:sp>
        <p:nvSpPr>
          <p:cNvPr id="3" name="Content Placeholder 2"/>
          <p:cNvSpPr>
            <a:spLocks noGrp="1"/>
          </p:cNvSpPr>
          <p:nvPr>
            <p:ph idx="1"/>
          </p:nvPr>
        </p:nvSpPr>
        <p:spPr>
          <a:xfrm>
            <a:off x="838200" y="1483360"/>
            <a:ext cx="10515600" cy="4693603"/>
          </a:xfrm>
        </p:spPr>
        <p:txBody>
          <a:bodyPr/>
          <a:lstStyle/>
          <a:p>
            <a:pPr algn="ctr"/>
            <a:r>
              <a:rPr lang="en-US" dirty="0"/>
              <a:t>If you experience an error in the program, the first thing you should do is Sync Resources. If you are in an active incident, close the incident and return to the Elite Field home page.  </a:t>
            </a:r>
          </a:p>
          <a:p>
            <a:pPr algn="ctr"/>
            <a:r>
              <a:rPr lang="en-US" dirty="0"/>
              <a:t>Once on the home page click on </a:t>
            </a:r>
            <a:r>
              <a:rPr lang="en-US" b="1" u="sng" dirty="0"/>
              <a:t>Settings</a:t>
            </a:r>
            <a:r>
              <a:rPr lang="en-US" dirty="0"/>
              <a:t> link on the Elite Field Tool Bar</a:t>
            </a:r>
          </a:p>
          <a:p>
            <a:pPr marL="0" indent="0" algn="ctr">
              <a:buNone/>
            </a:pPr>
            <a:endParaRPr lang="en-US" dirty="0"/>
          </a:p>
          <a:p>
            <a:pPr algn="ctr"/>
            <a:r>
              <a:rPr lang="en-US" dirty="0"/>
              <a:t>Once the Settings tab opens, click </a:t>
            </a:r>
            <a:r>
              <a:rPr lang="en-US" b="1" u="sng" dirty="0"/>
              <a:t>Sync All Resources</a:t>
            </a:r>
            <a:r>
              <a:rPr lang="en-US" dirty="0"/>
              <a:t> and follow the prompts.</a:t>
            </a:r>
          </a:p>
          <a:p>
            <a:pPr algn="ctr"/>
            <a:endParaRPr lang="en-US" dirty="0"/>
          </a:p>
          <a:p>
            <a:endParaRPr lang="en-US" dirty="0"/>
          </a:p>
        </p:txBody>
      </p:sp>
      <p:pic>
        <p:nvPicPr>
          <p:cNvPr id="7" name="Picture 6">
            <a:extLst>
              <a:ext uri="{FF2B5EF4-FFF2-40B4-BE49-F238E27FC236}">
                <a16:creationId xmlns:a16="http://schemas.microsoft.com/office/drawing/2014/main" id="{FA603466-9802-4DC0-9C96-997C8BBC0C59}"/>
              </a:ext>
            </a:extLst>
          </p:cNvPr>
          <p:cNvPicPr>
            <a:picLocks noChangeAspect="1"/>
          </p:cNvPicPr>
          <p:nvPr/>
        </p:nvPicPr>
        <p:blipFill>
          <a:blip r:embed="rId2"/>
          <a:stretch>
            <a:fillRect/>
          </a:stretch>
        </p:blipFill>
        <p:spPr>
          <a:xfrm>
            <a:off x="7931846" y="4680452"/>
            <a:ext cx="1814707" cy="1708917"/>
          </a:xfrm>
          <a:prstGeom prst="rect">
            <a:avLst/>
          </a:prstGeom>
        </p:spPr>
      </p:pic>
      <p:sp>
        <p:nvSpPr>
          <p:cNvPr id="9" name="Arrow: Right 8">
            <a:extLst>
              <a:ext uri="{FF2B5EF4-FFF2-40B4-BE49-F238E27FC236}">
                <a16:creationId xmlns:a16="http://schemas.microsoft.com/office/drawing/2014/main" id="{CFCD1769-3C30-425D-BC2C-2874F70AA029}"/>
              </a:ext>
            </a:extLst>
          </p:cNvPr>
          <p:cNvSpPr/>
          <p:nvPr/>
        </p:nvSpPr>
        <p:spPr>
          <a:xfrm>
            <a:off x="7325359" y="5423172"/>
            <a:ext cx="578498" cy="22347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E02F79BE-BFA5-0F55-CED0-BC8B84C1389B}"/>
              </a:ext>
            </a:extLst>
          </p:cNvPr>
          <p:cNvPicPr>
            <a:picLocks noChangeAspect="1"/>
          </p:cNvPicPr>
          <p:nvPr/>
        </p:nvPicPr>
        <p:blipFill>
          <a:blip r:embed="rId3"/>
          <a:stretch>
            <a:fillRect/>
          </a:stretch>
        </p:blipFill>
        <p:spPr>
          <a:xfrm>
            <a:off x="2577003" y="3733380"/>
            <a:ext cx="7496175" cy="428625"/>
          </a:xfrm>
          <a:prstGeom prst="rect">
            <a:avLst/>
          </a:prstGeom>
        </p:spPr>
      </p:pic>
      <p:sp>
        <p:nvSpPr>
          <p:cNvPr id="11" name="Rectangle 10">
            <a:extLst>
              <a:ext uri="{FF2B5EF4-FFF2-40B4-BE49-F238E27FC236}">
                <a16:creationId xmlns:a16="http://schemas.microsoft.com/office/drawing/2014/main" id="{0621BA70-F28F-0DFB-595D-440CE33A7288}"/>
              </a:ext>
            </a:extLst>
          </p:cNvPr>
          <p:cNvSpPr/>
          <p:nvPr/>
        </p:nvSpPr>
        <p:spPr>
          <a:xfrm>
            <a:off x="7325359" y="3719513"/>
            <a:ext cx="826265" cy="428625"/>
          </a:xfrm>
          <a:prstGeom prst="rect">
            <a:avLst/>
          </a:prstGeom>
          <a:noFill/>
          <a:ln>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D37EAC34-D96E-B6F4-E4FF-92BD01270FA9}"/>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222195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C9163-878F-A851-D6AA-5C80DDE8110C}"/>
              </a:ext>
            </a:extLst>
          </p:cNvPr>
          <p:cNvSpPr>
            <a:spLocks noGrp="1"/>
          </p:cNvSpPr>
          <p:nvPr>
            <p:ph type="title"/>
          </p:nvPr>
        </p:nvSpPr>
        <p:spPr>
          <a:xfrm>
            <a:off x="839788" y="457200"/>
            <a:ext cx="3932237" cy="1011677"/>
          </a:xfrm>
        </p:spPr>
        <p:txBody>
          <a:bodyPr/>
          <a:lstStyle/>
          <a:p>
            <a:r>
              <a:rPr lang="en-US" dirty="0"/>
              <a:t>Elite Field – Incident Views </a:t>
            </a:r>
          </a:p>
        </p:txBody>
      </p:sp>
      <p:pic>
        <p:nvPicPr>
          <p:cNvPr id="6" name="Content Placeholder 5">
            <a:extLst>
              <a:ext uri="{FF2B5EF4-FFF2-40B4-BE49-F238E27FC236}">
                <a16:creationId xmlns:a16="http://schemas.microsoft.com/office/drawing/2014/main" id="{64B68B95-0B89-F030-EB07-4FB0F70396A5}"/>
              </a:ext>
            </a:extLst>
          </p:cNvPr>
          <p:cNvPicPr>
            <a:picLocks noGrp="1" noChangeAspect="1"/>
          </p:cNvPicPr>
          <p:nvPr>
            <p:ph idx="1"/>
          </p:nvPr>
        </p:nvPicPr>
        <p:blipFill>
          <a:blip r:embed="rId3"/>
          <a:stretch>
            <a:fillRect/>
          </a:stretch>
        </p:blipFill>
        <p:spPr>
          <a:xfrm>
            <a:off x="4902373" y="0"/>
            <a:ext cx="4840644" cy="1700931"/>
          </a:xfrm>
          <a:prstGeom prst="rect">
            <a:avLst/>
          </a:prstGeom>
        </p:spPr>
      </p:pic>
      <p:sp>
        <p:nvSpPr>
          <p:cNvPr id="4" name="Text Placeholder 3">
            <a:extLst>
              <a:ext uri="{FF2B5EF4-FFF2-40B4-BE49-F238E27FC236}">
                <a16:creationId xmlns:a16="http://schemas.microsoft.com/office/drawing/2014/main" id="{BBD652D8-17BC-0C05-4A2F-FDC116B0A7D9}"/>
              </a:ext>
            </a:extLst>
          </p:cNvPr>
          <p:cNvSpPr>
            <a:spLocks noGrp="1"/>
          </p:cNvSpPr>
          <p:nvPr>
            <p:ph type="body" sz="half" idx="2"/>
          </p:nvPr>
        </p:nvSpPr>
        <p:spPr>
          <a:xfrm>
            <a:off x="839788" y="1700931"/>
            <a:ext cx="3932237" cy="4879751"/>
          </a:xfrm>
        </p:spPr>
        <p:txBody>
          <a:bodyPr/>
          <a:lstStyle/>
          <a:p>
            <a:pPr marL="285750" indent="-285750">
              <a:buFont typeface="Arial" panose="020B0604020202020204" pitchFamily="34" charset="0"/>
              <a:buChar char="•"/>
            </a:pPr>
            <a:r>
              <a:rPr lang="en-US" sz="2000" dirty="0"/>
              <a:t>There are three incident views to chose from.  They relay a variety of information. </a:t>
            </a:r>
          </a:p>
          <a:p>
            <a:pPr marL="800100" lvl="1" indent="-342900">
              <a:buFont typeface="Arial" panose="020B0604020202020204" pitchFamily="34" charset="0"/>
              <a:buChar char="•"/>
            </a:pPr>
            <a:r>
              <a:rPr lang="en-US" sz="2000" dirty="0"/>
              <a:t>List</a:t>
            </a:r>
          </a:p>
          <a:p>
            <a:pPr marL="800100" lvl="1" indent="-342900">
              <a:buFont typeface="Arial" panose="020B0604020202020204" pitchFamily="34" charset="0"/>
              <a:buChar char="•"/>
            </a:pPr>
            <a:r>
              <a:rPr lang="en-US" sz="2000" dirty="0"/>
              <a:t>Tiles</a:t>
            </a:r>
          </a:p>
          <a:p>
            <a:pPr marL="800100" lvl="1" indent="-342900">
              <a:buFont typeface="Arial" panose="020B0604020202020204" pitchFamily="34" charset="0"/>
              <a:buChar char="•"/>
            </a:pPr>
            <a:r>
              <a:rPr lang="en-US" sz="2000" dirty="0"/>
              <a:t>Panel</a:t>
            </a:r>
          </a:p>
          <a:p>
            <a:pPr marL="285750" indent="-285750">
              <a:buFont typeface="Arial" panose="020B0604020202020204" pitchFamily="34" charset="0"/>
              <a:buChar char="•"/>
            </a:pPr>
            <a:r>
              <a:rPr lang="en-US" sz="2000" dirty="0"/>
              <a:t>Incidents will only be visible between </a:t>
            </a:r>
            <a:r>
              <a:rPr lang="en-US" sz="2000" b="1" u="sng" dirty="0"/>
              <a:t>1-2 days</a:t>
            </a:r>
            <a:r>
              <a:rPr lang="en-US" sz="2000" dirty="0"/>
              <a:t> depending on your agency’s call volume.</a:t>
            </a:r>
          </a:p>
          <a:p>
            <a:pPr marL="285750" indent="-285750">
              <a:buFont typeface="Arial" panose="020B0604020202020204" pitchFamily="34" charset="0"/>
              <a:buChar char="•"/>
            </a:pPr>
            <a:r>
              <a:rPr lang="en-US" sz="2000" dirty="0"/>
              <a:t>To access older incidents, you will need to login to Elite Web.</a:t>
            </a:r>
          </a:p>
          <a:p>
            <a:endParaRPr lang="en-US" dirty="0"/>
          </a:p>
        </p:txBody>
      </p:sp>
      <p:sp>
        <p:nvSpPr>
          <p:cNvPr id="5" name="Footer Placeholder 4">
            <a:extLst>
              <a:ext uri="{FF2B5EF4-FFF2-40B4-BE49-F238E27FC236}">
                <a16:creationId xmlns:a16="http://schemas.microsoft.com/office/drawing/2014/main" id="{70AD2611-A05A-44B7-7543-007C41C0074C}"/>
              </a:ext>
            </a:extLst>
          </p:cNvPr>
          <p:cNvSpPr>
            <a:spLocks noGrp="1"/>
          </p:cNvSpPr>
          <p:nvPr>
            <p:ph type="ftr" sz="quarter" idx="11"/>
          </p:nvPr>
        </p:nvSpPr>
        <p:spPr/>
        <p:txBody>
          <a:bodyPr/>
          <a:lstStyle/>
          <a:p>
            <a:r>
              <a:rPr lang="en-US"/>
              <a:t>8.11.2023 v1.14 </a:t>
            </a:r>
          </a:p>
        </p:txBody>
      </p:sp>
      <p:pic>
        <p:nvPicPr>
          <p:cNvPr id="7" name="Picture 6">
            <a:extLst>
              <a:ext uri="{FF2B5EF4-FFF2-40B4-BE49-F238E27FC236}">
                <a16:creationId xmlns:a16="http://schemas.microsoft.com/office/drawing/2014/main" id="{5C057270-81CC-5FE9-A6BD-E8A24E220D34}"/>
              </a:ext>
            </a:extLst>
          </p:cNvPr>
          <p:cNvPicPr>
            <a:picLocks noChangeAspect="1"/>
          </p:cNvPicPr>
          <p:nvPr/>
        </p:nvPicPr>
        <p:blipFill>
          <a:blip r:embed="rId4"/>
          <a:stretch>
            <a:fillRect/>
          </a:stretch>
        </p:blipFill>
        <p:spPr>
          <a:xfrm>
            <a:off x="5713083" y="1231963"/>
            <a:ext cx="5761070" cy="1833787"/>
          </a:xfrm>
          <a:prstGeom prst="rect">
            <a:avLst/>
          </a:prstGeom>
        </p:spPr>
      </p:pic>
      <p:pic>
        <p:nvPicPr>
          <p:cNvPr id="8" name="Picture 7">
            <a:extLst>
              <a:ext uri="{FF2B5EF4-FFF2-40B4-BE49-F238E27FC236}">
                <a16:creationId xmlns:a16="http://schemas.microsoft.com/office/drawing/2014/main" id="{C3B43CB0-C751-ACA9-0A71-CD370F6D7831}"/>
              </a:ext>
            </a:extLst>
          </p:cNvPr>
          <p:cNvPicPr>
            <a:picLocks noChangeAspect="1"/>
          </p:cNvPicPr>
          <p:nvPr/>
        </p:nvPicPr>
        <p:blipFill>
          <a:blip r:embed="rId5"/>
          <a:stretch>
            <a:fillRect/>
          </a:stretch>
        </p:blipFill>
        <p:spPr>
          <a:xfrm>
            <a:off x="6563170" y="3133903"/>
            <a:ext cx="5214189" cy="1789475"/>
          </a:xfrm>
          <a:prstGeom prst="rect">
            <a:avLst/>
          </a:prstGeom>
        </p:spPr>
      </p:pic>
      <p:pic>
        <p:nvPicPr>
          <p:cNvPr id="10" name="Content Placeholder 1">
            <a:extLst>
              <a:ext uri="{FF2B5EF4-FFF2-40B4-BE49-F238E27FC236}">
                <a16:creationId xmlns:a16="http://schemas.microsoft.com/office/drawing/2014/main" id="{D0C54DC5-B68D-70D2-F5B2-5A487C01F324}"/>
              </a:ext>
            </a:extLst>
          </p:cNvPr>
          <p:cNvPicPr>
            <a:picLocks noChangeAspect="1"/>
          </p:cNvPicPr>
          <p:nvPr/>
        </p:nvPicPr>
        <p:blipFill>
          <a:blip r:embed="rId6"/>
          <a:stretch>
            <a:fillRect/>
          </a:stretch>
        </p:blipFill>
        <p:spPr>
          <a:xfrm>
            <a:off x="7419977" y="5000152"/>
            <a:ext cx="4651419" cy="1789476"/>
          </a:xfrm>
          <a:prstGeom prst="rect">
            <a:avLst/>
          </a:prstGeom>
        </p:spPr>
      </p:pic>
    </p:spTree>
    <p:extLst>
      <p:ext uri="{BB962C8B-B14F-4D97-AF65-F5344CB8AC3E}">
        <p14:creationId xmlns:p14="http://schemas.microsoft.com/office/powerpoint/2010/main" val="3936437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Elite Field – Adding a New Incident/Starting a Chart</a:t>
            </a:r>
          </a:p>
        </p:txBody>
      </p:sp>
      <p:pic>
        <p:nvPicPr>
          <p:cNvPr id="3" name="Picture 2">
            <a:extLst>
              <a:ext uri="{FF2B5EF4-FFF2-40B4-BE49-F238E27FC236}">
                <a16:creationId xmlns:a16="http://schemas.microsoft.com/office/drawing/2014/main" id="{2995FE22-F6F3-D05E-6D56-85741C35A6EE}"/>
              </a:ext>
            </a:extLst>
          </p:cNvPr>
          <p:cNvPicPr>
            <a:picLocks noChangeAspect="1"/>
          </p:cNvPicPr>
          <p:nvPr/>
        </p:nvPicPr>
        <p:blipFill>
          <a:blip r:embed="rId2"/>
          <a:stretch>
            <a:fillRect/>
          </a:stretch>
        </p:blipFill>
        <p:spPr>
          <a:xfrm>
            <a:off x="837289" y="1572465"/>
            <a:ext cx="10516511" cy="1896020"/>
          </a:xfrm>
          <a:prstGeom prst="rect">
            <a:avLst/>
          </a:prstGeom>
        </p:spPr>
      </p:pic>
      <p:pic>
        <p:nvPicPr>
          <p:cNvPr id="4" name="Picture 3">
            <a:extLst>
              <a:ext uri="{FF2B5EF4-FFF2-40B4-BE49-F238E27FC236}">
                <a16:creationId xmlns:a16="http://schemas.microsoft.com/office/drawing/2014/main" id="{699C9A6D-DCA7-E103-1263-2491804C9CEE}"/>
              </a:ext>
            </a:extLst>
          </p:cNvPr>
          <p:cNvPicPr>
            <a:picLocks noChangeAspect="1"/>
          </p:cNvPicPr>
          <p:nvPr/>
        </p:nvPicPr>
        <p:blipFill>
          <a:blip r:embed="rId3"/>
          <a:stretch>
            <a:fillRect/>
          </a:stretch>
        </p:blipFill>
        <p:spPr>
          <a:xfrm>
            <a:off x="4718575" y="2826126"/>
            <a:ext cx="6523285" cy="3712786"/>
          </a:xfrm>
          <a:prstGeom prst="rect">
            <a:avLst/>
          </a:prstGeom>
        </p:spPr>
      </p:pic>
      <p:pic>
        <p:nvPicPr>
          <p:cNvPr id="6" name="Picture 5">
            <a:extLst>
              <a:ext uri="{FF2B5EF4-FFF2-40B4-BE49-F238E27FC236}">
                <a16:creationId xmlns:a16="http://schemas.microsoft.com/office/drawing/2014/main" id="{17CBAD92-5CD0-90CD-8B33-B8D48B496E26}"/>
              </a:ext>
            </a:extLst>
          </p:cNvPr>
          <p:cNvPicPr>
            <a:picLocks noChangeAspect="1"/>
          </p:cNvPicPr>
          <p:nvPr/>
        </p:nvPicPr>
        <p:blipFill>
          <a:blip r:embed="rId4"/>
          <a:stretch>
            <a:fillRect/>
          </a:stretch>
        </p:blipFill>
        <p:spPr>
          <a:xfrm>
            <a:off x="189796" y="5198365"/>
            <a:ext cx="4316342" cy="1042506"/>
          </a:xfrm>
          <a:prstGeom prst="rect">
            <a:avLst/>
          </a:prstGeom>
        </p:spPr>
      </p:pic>
      <p:pic>
        <p:nvPicPr>
          <p:cNvPr id="7" name="Picture 6">
            <a:extLst>
              <a:ext uri="{FF2B5EF4-FFF2-40B4-BE49-F238E27FC236}">
                <a16:creationId xmlns:a16="http://schemas.microsoft.com/office/drawing/2014/main" id="{52C15617-DD8C-9BFF-D69A-DCE9312A3B6D}"/>
              </a:ext>
            </a:extLst>
          </p:cNvPr>
          <p:cNvPicPr>
            <a:picLocks noChangeAspect="1"/>
          </p:cNvPicPr>
          <p:nvPr/>
        </p:nvPicPr>
        <p:blipFill>
          <a:blip r:embed="rId5"/>
          <a:stretch>
            <a:fillRect/>
          </a:stretch>
        </p:blipFill>
        <p:spPr>
          <a:xfrm>
            <a:off x="104445" y="3728169"/>
            <a:ext cx="4401693" cy="774259"/>
          </a:xfrm>
          <a:prstGeom prst="rect">
            <a:avLst/>
          </a:prstGeom>
        </p:spPr>
      </p:pic>
      <p:cxnSp>
        <p:nvCxnSpPr>
          <p:cNvPr id="9" name="Straight Arrow Connector 8">
            <a:extLst>
              <a:ext uri="{FF2B5EF4-FFF2-40B4-BE49-F238E27FC236}">
                <a16:creationId xmlns:a16="http://schemas.microsoft.com/office/drawing/2014/main" id="{9E9BFFF1-D771-8081-D691-FAC0D5D955D9}"/>
              </a:ext>
            </a:extLst>
          </p:cNvPr>
          <p:cNvCxnSpPr>
            <a:cxnSpLocks/>
          </p:cNvCxnSpPr>
          <p:nvPr/>
        </p:nvCxnSpPr>
        <p:spPr>
          <a:xfrm flipV="1">
            <a:off x="3962400" y="2225964"/>
            <a:ext cx="2133144" cy="17364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5A96DAF-188A-E9AA-0370-1E0B209F9A0E}"/>
              </a:ext>
            </a:extLst>
          </p:cNvPr>
          <p:cNvCxnSpPr>
            <a:cxnSpLocks/>
          </p:cNvCxnSpPr>
          <p:nvPr/>
        </p:nvCxnSpPr>
        <p:spPr>
          <a:xfrm>
            <a:off x="1661890" y="5920509"/>
            <a:ext cx="6142837" cy="203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CBC7194B-A2D1-2E40-D299-1C6D5655BBD7}"/>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64230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B25598-4B0A-E197-A2B3-0A8B3346E835}"/>
              </a:ext>
            </a:extLst>
          </p:cNvPr>
          <p:cNvPicPr>
            <a:picLocks noChangeAspect="1"/>
          </p:cNvPicPr>
          <p:nvPr/>
        </p:nvPicPr>
        <p:blipFill>
          <a:blip r:embed="rId3"/>
          <a:stretch>
            <a:fillRect/>
          </a:stretch>
        </p:blipFill>
        <p:spPr>
          <a:xfrm>
            <a:off x="1729648" y="848946"/>
            <a:ext cx="8410778" cy="5848350"/>
          </a:xfrm>
          <a:prstGeom prst="rect">
            <a:avLst/>
          </a:prstGeom>
        </p:spPr>
      </p:pic>
      <p:sp>
        <p:nvSpPr>
          <p:cNvPr id="6" name="Title 1"/>
          <p:cNvSpPr>
            <a:spLocks noGrp="1"/>
          </p:cNvSpPr>
          <p:nvPr>
            <p:ph type="title" idx="4294967295"/>
          </p:nvPr>
        </p:nvSpPr>
        <p:spPr>
          <a:xfrm>
            <a:off x="142875" y="182563"/>
            <a:ext cx="12049125" cy="469900"/>
          </a:xfrm>
        </p:spPr>
        <p:txBody>
          <a:bodyPr>
            <a:normAutofit fontScale="90000"/>
          </a:bodyPr>
          <a:lstStyle/>
          <a:p>
            <a:r>
              <a:rPr lang="en-US" dirty="0"/>
              <a:t>Elite Field - Overview  </a:t>
            </a:r>
          </a:p>
        </p:txBody>
      </p:sp>
      <p:cxnSp>
        <p:nvCxnSpPr>
          <p:cNvPr id="9" name="Straight Arrow Connector 8">
            <a:extLst>
              <a:ext uri="{FF2B5EF4-FFF2-40B4-BE49-F238E27FC236}">
                <a16:creationId xmlns:a16="http://schemas.microsoft.com/office/drawing/2014/main" id="{90FC7787-1E76-479F-9E35-D7DC0546D6C0}"/>
              </a:ext>
            </a:extLst>
          </p:cNvPr>
          <p:cNvCxnSpPr>
            <a:cxnSpLocks/>
            <a:stCxn id="10" idx="3"/>
          </p:cNvCxnSpPr>
          <p:nvPr/>
        </p:nvCxnSpPr>
        <p:spPr>
          <a:xfrm flipV="1">
            <a:off x="1316536" y="3664227"/>
            <a:ext cx="472598" cy="108894"/>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F2BF8765-16F3-4BE2-B668-EF94EDEDE38E}"/>
              </a:ext>
            </a:extLst>
          </p:cNvPr>
          <p:cNvSpPr/>
          <p:nvPr/>
        </p:nvSpPr>
        <p:spPr>
          <a:xfrm>
            <a:off x="147668" y="3538452"/>
            <a:ext cx="1168868" cy="469338"/>
          </a:xfrm>
          <a:prstGeom prst="roundRect">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ysClr val="windowText" lastClr="000000"/>
                </a:solidFill>
              </a:rPr>
              <a:t>Navigation </a:t>
            </a:r>
          </a:p>
          <a:p>
            <a:pPr algn="ctr"/>
            <a:r>
              <a:rPr lang="en-US" sz="1400" b="1" dirty="0">
                <a:solidFill>
                  <a:sysClr val="windowText" lastClr="000000"/>
                </a:solidFill>
              </a:rPr>
              <a:t>Menu</a:t>
            </a:r>
          </a:p>
        </p:txBody>
      </p:sp>
      <p:cxnSp>
        <p:nvCxnSpPr>
          <p:cNvPr id="20" name="Straight Arrow Connector 19">
            <a:extLst>
              <a:ext uri="{FF2B5EF4-FFF2-40B4-BE49-F238E27FC236}">
                <a16:creationId xmlns:a16="http://schemas.microsoft.com/office/drawing/2014/main" id="{7F4A194B-230B-460B-B7F4-180C26B1EE33}"/>
              </a:ext>
            </a:extLst>
          </p:cNvPr>
          <p:cNvCxnSpPr>
            <a:cxnSpLocks/>
            <a:stCxn id="21" idx="1"/>
          </p:cNvCxnSpPr>
          <p:nvPr/>
        </p:nvCxnSpPr>
        <p:spPr>
          <a:xfrm flipH="1" flipV="1">
            <a:off x="10140426" y="4412367"/>
            <a:ext cx="487623" cy="173381"/>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A6CD7B1C-8C4D-4B46-B52D-A11357B276C6}"/>
              </a:ext>
            </a:extLst>
          </p:cNvPr>
          <p:cNvSpPr/>
          <p:nvPr/>
        </p:nvSpPr>
        <p:spPr>
          <a:xfrm>
            <a:off x="10628049" y="4412367"/>
            <a:ext cx="1168868" cy="346761"/>
          </a:xfrm>
          <a:prstGeom prst="roundRect">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ysClr val="windowText" lastClr="000000"/>
              </a:solidFill>
            </a:endParaRPr>
          </a:p>
          <a:p>
            <a:pPr algn="ctr"/>
            <a:r>
              <a:rPr lang="en-US" sz="1400" b="1" dirty="0">
                <a:solidFill>
                  <a:sysClr val="windowText" lastClr="000000"/>
                </a:solidFill>
              </a:rPr>
              <a:t>Power Tools</a:t>
            </a:r>
          </a:p>
          <a:p>
            <a:pPr algn="ctr"/>
            <a:endParaRPr lang="en-US" sz="1400" b="1" dirty="0">
              <a:solidFill>
                <a:sysClr val="windowText" lastClr="000000"/>
              </a:solidFill>
            </a:endParaRPr>
          </a:p>
        </p:txBody>
      </p:sp>
      <p:cxnSp>
        <p:nvCxnSpPr>
          <p:cNvPr id="30" name="Straight Arrow Connector 29">
            <a:extLst>
              <a:ext uri="{FF2B5EF4-FFF2-40B4-BE49-F238E27FC236}">
                <a16:creationId xmlns:a16="http://schemas.microsoft.com/office/drawing/2014/main" id="{5BF0B1EA-8F79-4A10-94FD-9F7318301597}"/>
              </a:ext>
            </a:extLst>
          </p:cNvPr>
          <p:cNvCxnSpPr>
            <a:cxnSpLocks/>
          </p:cNvCxnSpPr>
          <p:nvPr/>
        </p:nvCxnSpPr>
        <p:spPr>
          <a:xfrm flipH="1" flipV="1">
            <a:off x="10065946" y="3531948"/>
            <a:ext cx="537146" cy="14195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BC8F61EA-3870-4E57-91FC-5AE66D6D1E45}"/>
              </a:ext>
            </a:extLst>
          </p:cNvPr>
          <p:cNvSpPr/>
          <p:nvPr/>
        </p:nvSpPr>
        <p:spPr>
          <a:xfrm>
            <a:off x="10628049" y="3394738"/>
            <a:ext cx="1168868" cy="346761"/>
          </a:xfrm>
          <a:prstGeom prst="roundRect">
            <a:avLst>
              <a:gd name="adj" fmla="val 50000"/>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ysClr val="windowText" lastClr="000000"/>
              </a:solidFill>
            </a:endParaRPr>
          </a:p>
          <a:p>
            <a:pPr algn="ctr"/>
            <a:r>
              <a:rPr lang="en-US" sz="1400" b="1" dirty="0">
                <a:solidFill>
                  <a:sysClr val="windowText" lastClr="000000"/>
                </a:solidFill>
              </a:rPr>
              <a:t>Worksheets</a:t>
            </a:r>
          </a:p>
          <a:p>
            <a:pPr algn="ctr"/>
            <a:endParaRPr lang="en-US" sz="1400" b="1" dirty="0">
              <a:solidFill>
                <a:sysClr val="windowText" lastClr="000000"/>
              </a:solidFill>
            </a:endParaRPr>
          </a:p>
        </p:txBody>
      </p:sp>
      <p:cxnSp>
        <p:nvCxnSpPr>
          <p:cNvPr id="36" name="Straight Arrow Connector 35">
            <a:extLst>
              <a:ext uri="{FF2B5EF4-FFF2-40B4-BE49-F238E27FC236}">
                <a16:creationId xmlns:a16="http://schemas.microsoft.com/office/drawing/2014/main" id="{3499A4E4-79A9-4882-8BEA-F181E4F46006}"/>
              </a:ext>
            </a:extLst>
          </p:cNvPr>
          <p:cNvCxnSpPr>
            <a:cxnSpLocks/>
            <a:stCxn id="37" idx="2"/>
          </p:cNvCxnSpPr>
          <p:nvPr/>
        </p:nvCxnSpPr>
        <p:spPr>
          <a:xfrm flipH="1">
            <a:off x="7045640" y="577326"/>
            <a:ext cx="1156614" cy="516597"/>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4C5A9F3D-5F0D-4701-8209-7A2D71AE8444}"/>
              </a:ext>
            </a:extLst>
          </p:cNvPr>
          <p:cNvSpPr/>
          <p:nvPr/>
        </p:nvSpPr>
        <p:spPr>
          <a:xfrm>
            <a:off x="7617820" y="230565"/>
            <a:ext cx="1168868" cy="346761"/>
          </a:xfrm>
          <a:prstGeom prst="roundRect">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ysClr val="windowText" lastClr="000000"/>
                </a:solidFill>
              </a:rPr>
              <a:t>Action Bar</a:t>
            </a:r>
          </a:p>
        </p:txBody>
      </p:sp>
      <p:sp>
        <p:nvSpPr>
          <p:cNvPr id="46" name="Rectangle: Rounded Corners 45">
            <a:extLst>
              <a:ext uri="{FF2B5EF4-FFF2-40B4-BE49-F238E27FC236}">
                <a16:creationId xmlns:a16="http://schemas.microsoft.com/office/drawing/2014/main" id="{6F317301-5758-483E-9325-DFBF7D1C2EAC}"/>
              </a:ext>
            </a:extLst>
          </p:cNvPr>
          <p:cNvSpPr/>
          <p:nvPr/>
        </p:nvSpPr>
        <p:spPr>
          <a:xfrm>
            <a:off x="10592327" y="2514319"/>
            <a:ext cx="1168868" cy="346761"/>
          </a:xfrm>
          <a:prstGeom prst="roundRect">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ysClr val="windowText" lastClr="000000"/>
              </a:solidFill>
            </a:endParaRPr>
          </a:p>
          <a:p>
            <a:pPr algn="ctr"/>
            <a:r>
              <a:rPr lang="en-US" sz="1400" b="1" dirty="0">
                <a:solidFill>
                  <a:sysClr val="windowText" lastClr="000000"/>
                </a:solidFill>
              </a:rPr>
              <a:t>Situations</a:t>
            </a:r>
          </a:p>
          <a:p>
            <a:pPr algn="ctr"/>
            <a:endParaRPr lang="en-US" sz="1400" b="1" dirty="0">
              <a:solidFill>
                <a:sysClr val="windowText" lastClr="000000"/>
              </a:solidFill>
            </a:endParaRPr>
          </a:p>
        </p:txBody>
      </p:sp>
      <p:cxnSp>
        <p:nvCxnSpPr>
          <p:cNvPr id="50" name="Straight Arrow Connector 49">
            <a:extLst>
              <a:ext uri="{FF2B5EF4-FFF2-40B4-BE49-F238E27FC236}">
                <a16:creationId xmlns:a16="http://schemas.microsoft.com/office/drawing/2014/main" id="{BA5691CD-D5FF-4829-AD3B-BE21ED252102}"/>
              </a:ext>
            </a:extLst>
          </p:cNvPr>
          <p:cNvCxnSpPr>
            <a:cxnSpLocks/>
            <a:stCxn id="46" idx="1"/>
          </p:cNvCxnSpPr>
          <p:nvPr/>
        </p:nvCxnSpPr>
        <p:spPr>
          <a:xfrm flipH="1">
            <a:off x="10140426" y="2687700"/>
            <a:ext cx="451901" cy="1175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33A1D91-2364-438E-A3AD-9D5016639C19}"/>
              </a:ext>
            </a:extLst>
          </p:cNvPr>
          <p:cNvCxnSpPr>
            <a:cxnSpLocks/>
          </p:cNvCxnSpPr>
          <p:nvPr/>
        </p:nvCxnSpPr>
        <p:spPr>
          <a:xfrm>
            <a:off x="5156920" y="5712105"/>
            <a:ext cx="306798" cy="332734"/>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74D16EFE-C9C5-4684-AD23-2F06A2F56FC3}"/>
              </a:ext>
            </a:extLst>
          </p:cNvPr>
          <p:cNvSpPr/>
          <p:nvPr/>
        </p:nvSpPr>
        <p:spPr>
          <a:xfrm>
            <a:off x="4197748" y="5300675"/>
            <a:ext cx="1013086" cy="469339"/>
          </a:xfrm>
          <a:prstGeom prst="roundRect">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Validation Rule Score</a:t>
            </a:r>
          </a:p>
        </p:txBody>
      </p:sp>
      <p:sp>
        <p:nvSpPr>
          <p:cNvPr id="13" name="Rectangle: Rounded Corners 12">
            <a:extLst>
              <a:ext uri="{FF2B5EF4-FFF2-40B4-BE49-F238E27FC236}">
                <a16:creationId xmlns:a16="http://schemas.microsoft.com/office/drawing/2014/main" id="{758EC199-63C0-402E-8733-883C92523D2B}"/>
              </a:ext>
            </a:extLst>
          </p:cNvPr>
          <p:cNvSpPr/>
          <p:nvPr/>
        </p:nvSpPr>
        <p:spPr>
          <a:xfrm>
            <a:off x="6827704" y="5499067"/>
            <a:ext cx="1013086" cy="469339"/>
          </a:xfrm>
          <a:prstGeom prst="roundRect">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Menu</a:t>
            </a:r>
          </a:p>
          <a:p>
            <a:pPr algn="ctr"/>
            <a:r>
              <a:rPr lang="en-US" sz="1400" b="1" dirty="0">
                <a:solidFill>
                  <a:schemeClr val="tx1"/>
                </a:solidFill>
              </a:rPr>
              <a:t>Panel</a:t>
            </a:r>
          </a:p>
        </p:txBody>
      </p:sp>
      <p:cxnSp>
        <p:nvCxnSpPr>
          <p:cNvPr id="16" name="Straight Arrow Connector 15">
            <a:extLst>
              <a:ext uri="{FF2B5EF4-FFF2-40B4-BE49-F238E27FC236}">
                <a16:creationId xmlns:a16="http://schemas.microsoft.com/office/drawing/2014/main" id="{A5374D51-1679-4D26-A006-BB969FB79CA9}"/>
              </a:ext>
            </a:extLst>
          </p:cNvPr>
          <p:cNvCxnSpPr>
            <a:cxnSpLocks/>
          </p:cNvCxnSpPr>
          <p:nvPr/>
        </p:nvCxnSpPr>
        <p:spPr>
          <a:xfrm flipH="1">
            <a:off x="6446182" y="5968406"/>
            <a:ext cx="405340" cy="315157"/>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0BE17B2-2A80-4A9E-97D0-89700775CB8A}"/>
              </a:ext>
            </a:extLst>
          </p:cNvPr>
          <p:cNvCxnSpPr>
            <a:cxnSpLocks/>
            <a:stCxn id="33" idx="1"/>
          </p:cNvCxnSpPr>
          <p:nvPr/>
        </p:nvCxnSpPr>
        <p:spPr>
          <a:xfrm flipH="1">
            <a:off x="10089957" y="1966200"/>
            <a:ext cx="538092" cy="153929"/>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930F4B7D-0BD6-4843-8600-63FF09CD1554}"/>
              </a:ext>
            </a:extLst>
          </p:cNvPr>
          <p:cNvSpPr/>
          <p:nvPr/>
        </p:nvSpPr>
        <p:spPr>
          <a:xfrm>
            <a:off x="10628049" y="1792819"/>
            <a:ext cx="1168868" cy="346761"/>
          </a:xfrm>
          <a:prstGeom prst="roundRect">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ysClr val="windowText" lastClr="000000"/>
                </a:solidFill>
              </a:rPr>
              <a:t>Timeline</a:t>
            </a:r>
          </a:p>
        </p:txBody>
      </p:sp>
      <p:cxnSp>
        <p:nvCxnSpPr>
          <p:cNvPr id="38" name="Straight Arrow Connector 37">
            <a:extLst>
              <a:ext uri="{FF2B5EF4-FFF2-40B4-BE49-F238E27FC236}">
                <a16:creationId xmlns:a16="http://schemas.microsoft.com/office/drawing/2014/main" id="{FA82C863-20F6-446E-AEE1-EB2AB8BCBD6D}"/>
              </a:ext>
            </a:extLst>
          </p:cNvPr>
          <p:cNvCxnSpPr>
            <a:cxnSpLocks/>
          </p:cNvCxnSpPr>
          <p:nvPr/>
        </p:nvCxnSpPr>
        <p:spPr>
          <a:xfrm flipH="1">
            <a:off x="10140426" y="949109"/>
            <a:ext cx="359344" cy="192127"/>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05A9D9A3-638C-40ED-9F1F-3C1448027B9B}"/>
              </a:ext>
            </a:extLst>
          </p:cNvPr>
          <p:cNvSpPr/>
          <p:nvPr/>
        </p:nvSpPr>
        <p:spPr>
          <a:xfrm>
            <a:off x="10519714" y="871793"/>
            <a:ext cx="1168868" cy="346761"/>
          </a:xfrm>
          <a:prstGeom prst="roundRect">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ysClr val="windowText" lastClr="000000"/>
                </a:solidFill>
              </a:rPr>
              <a:t>Times</a:t>
            </a:r>
          </a:p>
        </p:txBody>
      </p:sp>
      <p:cxnSp>
        <p:nvCxnSpPr>
          <p:cNvPr id="53" name="Straight Arrow Connector 52">
            <a:extLst>
              <a:ext uri="{FF2B5EF4-FFF2-40B4-BE49-F238E27FC236}">
                <a16:creationId xmlns:a16="http://schemas.microsoft.com/office/drawing/2014/main" id="{0409451D-72EE-4E63-B119-DEDEB37B5B51}"/>
              </a:ext>
            </a:extLst>
          </p:cNvPr>
          <p:cNvCxnSpPr>
            <a:cxnSpLocks/>
          </p:cNvCxnSpPr>
          <p:nvPr/>
        </p:nvCxnSpPr>
        <p:spPr>
          <a:xfrm flipV="1">
            <a:off x="1158976" y="1141236"/>
            <a:ext cx="498277" cy="10139"/>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357A437D-274D-4976-A958-06A710CAB12A}"/>
              </a:ext>
            </a:extLst>
          </p:cNvPr>
          <p:cNvSpPr/>
          <p:nvPr/>
        </p:nvSpPr>
        <p:spPr>
          <a:xfrm>
            <a:off x="75273" y="821385"/>
            <a:ext cx="1168868" cy="346761"/>
          </a:xfrm>
          <a:prstGeom prst="roundRect">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ysClr val="windowText" lastClr="000000"/>
                </a:solidFill>
              </a:rPr>
              <a:t>Field Search</a:t>
            </a:r>
          </a:p>
        </p:txBody>
      </p:sp>
      <p:sp>
        <p:nvSpPr>
          <p:cNvPr id="2" name="Footer Placeholder 1">
            <a:extLst>
              <a:ext uri="{FF2B5EF4-FFF2-40B4-BE49-F238E27FC236}">
                <a16:creationId xmlns:a16="http://schemas.microsoft.com/office/drawing/2014/main" id="{D82DE415-928C-DDE2-64AE-FFAA06964695}"/>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902367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dirty="0"/>
              <a:t>Elite Field -  Action Bar</a:t>
            </a:r>
          </a:p>
        </p:txBody>
      </p:sp>
      <p:sp>
        <p:nvSpPr>
          <p:cNvPr id="3" name="Content Placeholder 2"/>
          <p:cNvSpPr>
            <a:spLocks noGrp="1"/>
          </p:cNvSpPr>
          <p:nvPr>
            <p:ph idx="1"/>
          </p:nvPr>
        </p:nvSpPr>
        <p:spPr/>
        <p:txBody>
          <a:bodyPr/>
          <a:lstStyle/>
          <a:p>
            <a:r>
              <a:rPr lang="en-US" dirty="0"/>
              <a:t>Elite Field and Web both use the same design layout to document an incident.   The only difference is the action bar. </a:t>
            </a:r>
          </a:p>
          <a:p>
            <a:endParaRPr lang="en-US" dirty="0"/>
          </a:p>
          <a:p>
            <a:endParaRPr lang="en-US" dirty="0"/>
          </a:p>
          <a:p>
            <a:endParaRPr lang="en-US" dirty="0"/>
          </a:p>
          <a:p>
            <a:endParaRPr lang="en-US" dirty="0"/>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24088" y="3836401"/>
            <a:ext cx="6385397" cy="1345765"/>
          </a:xfrm>
          <a:prstGeom prst="rect">
            <a:avLst/>
          </a:prstGeom>
        </p:spPr>
      </p:pic>
      <p:pic>
        <p:nvPicPr>
          <p:cNvPr id="4" name="Picture 3">
            <a:extLst>
              <a:ext uri="{FF2B5EF4-FFF2-40B4-BE49-F238E27FC236}">
                <a16:creationId xmlns:a16="http://schemas.microsoft.com/office/drawing/2014/main" id="{0F723CC9-F448-9495-D429-9345FEE9C997}"/>
              </a:ext>
            </a:extLst>
          </p:cNvPr>
          <p:cNvPicPr>
            <a:picLocks noChangeAspect="1"/>
          </p:cNvPicPr>
          <p:nvPr/>
        </p:nvPicPr>
        <p:blipFill>
          <a:blip r:embed="rId3"/>
          <a:stretch>
            <a:fillRect/>
          </a:stretch>
        </p:blipFill>
        <p:spPr>
          <a:xfrm>
            <a:off x="661747" y="2742696"/>
            <a:ext cx="11155680" cy="660004"/>
          </a:xfrm>
          <a:prstGeom prst="rect">
            <a:avLst/>
          </a:prstGeom>
        </p:spPr>
      </p:pic>
      <p:sp>
        <p:nvSpPr>
          <p:cNvPr id="2" name="Footer Placeholder 1">
            <a:extLst>
              <a:ext uri="{FF2B5EF4-FFF2-40B4-BE49-F238E27FC236}">
                <a16:creationId xmlns:a16="http://schemas.microsoft.com/office/drawing/2014/main" id="{03232073-2389-BF8D-F6DF-4CD18E53822E}"/>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561355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dirty="0"/>
              <a:t>Elite Field -  Saving</a:t>
            </a:r>
          </a:p>
        </p:txBody>
      </p:sp>
      <p:sp>
        <p:nvSpPr>
          <p:cNvPr id="3" name="Content Placeholder 2"/>
          <p:cNvSpPr>
            <a:spLocks noGrp="1"/>
          </p:cNvSpPr>
          <p:nvPr>
            <p:ph idx="1"/>
          </p:nvPr>
        </p:nvSpPr>
        <p:spPr/>
        <p:txBody>
          <a:bodyPr/>
          <a:lstStyle/>
          <a:p>
            <a:r>
              <a:rPr lang="en-US" dirty="0"/>
              <a:t>The application does an auto save each time the next button is clicked, or a different navigation menu is selected.    The crew member can also do a manual save by clicking on the button.</a:t>
            </a:r>
          </a:p>
          <a:p>
            <a:r>
              <a:rPr lang="en-US" dirty="0"/>
              <a:t>Data is saved locally on the tablet in the browser cache. It does not “go to the cloud.”</a:t>
            </a:r>
          </a:p>
          <a:p>
            <a:pPr marL="0" indent="0">
              <a:buNone/>
            </a:pPr>
            <a:r>
              <a:rPr lang="en-US" dirty="0"/>
              <a:t>  </a:t>
            </a:r>
          </a:p>
          <a:p>
            <a:pPr marL="0" indent="0">
              <a:buNone/>
            </a:pPr>
            <a:endParaRPr lang="en-US" dirty="0"/>
          </a:p>
          <a:p>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C1937096-2CA8-478E-ADF2-F6CE249E8F3F}"/>
              </a:ext>
            </a:extLst>
          </p:cNvPr>
          <p:cNvPicPr>
            <a:picLocks noChangeAspect="1"/>
          </p:cNvPicPr>
          <p:nvPr/>
        </p:nvPicPr>
        <p:blipFill>
          <a:blip r:embed="rId3"/>
          <a:stretch>
            <a:fillRect/>
          </a:stretch>
        </p:blipFill>
        <p:spPr>
          <a:xfrm>
            <a:off x="5993061" y="1011981"/>
            <a:ext cx="1428750" cy="581025"/>
          </a:xfrm>
          <a:prstGeom prst="rect">
            <a:avLst/>
          </a:prstGeom>
        </p:spPr>
      </p:pic>
      <p:sp>
        <p:nvSpPr>
          <p:cNvPr id="4" name="Footer Placeholder 3">
            <a:extLst>
              <a:ext uri="{FF2B5EF4-FFF2-40B4-BE49-F238E27FC236}">
                <a16:creationId xmlns:a16="http://schemas.microsoft.com/office/drawing/2014/main" id="{5A923625-6E29-69C6-8881-89184DF4E16D}"/>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842377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Field – Menu Panel</a:t>
            </a:r>
            <a:endParaRPr lang="en-US" b="1" dirty="0">
              <a:solidFill>
                <a:srgbClr val="FF0000"/>
              </a:solidFill>
            </a:endParaRPr>
          </a:p>
        </p:txBody>
      </p:sp>
      <p:sp>
        <p:nvSpPr>
          <p:cNvPr id="3" name="Content Placeholder 2"/>
          <p:cNvSpPr>
            <a:spLocks noGrp="1"/>
          </p:cNvSpPr>
          <p:nvPr>
            <p:ph sz="half" idx="1"/>
          </p:nvPr>
        </p:nvSpPr>
        <p:spPr/>
        <p:txBody>
          <a:bodyPr>
            <a:normAutofit/>
          </a:bodyPr>
          <a:lstStyle/>
          <a:p>
            <a:r>
              <a:rPr lang="en-US" dirty="0"/>
              <a:t>The Menu Panel is where you will find Attachments, Addendums, Lock and Delete functions.   </a:t>
            </a:r>
          </a:p>
          <a:p>
            <a:r>
              <a:rPr lang="en-US" dirty="0"/>
              <a:t>Crews can DELETE a chart at any time </a:t>
            </a:r>
            <a:r>
              <a:rPr lang="en-US" u="sng" dirty="0"/>
              <a:t>prior to it being “Posted”</a:t>
            </a:r>
            <a:r>
              <a:rPr lang="en-US" dirty="0"/>
              <a:t>.   </a:t>
            </a:r>
          </a:p>
          <a:p>
            <a:r>
              <a:rPr lang="en-US" dirty="0"/>
              <a:t>Once a chart is posted, a GMR IMT Clinical Support ticket will be required to get a chart deleted. (gmr.kayako.com)</a:t>
            </a:r>
          </a:p>
          <a:p>
            <a:endParaRPr lang="en-US" dirty="0"/>
          </a:p>
          <a:p>
            <a:endParaRPr lang="en-US" dirty="0"/>
          </a:p>
        </p:txBody>
      </p:sp>
      <p:pic>
        <p:nvPicPr>
          <p:cNvPr id="2" name="Picture 1">
            <a:extLst>
              <a:ext uri="{FF2B5EF4-FFF2-40B4-BE49-F238E27FC236}">
                <a16:creationId xmlns:a16="http://schemas.microsoft.com/office/drawing/2014/main" id="{64392130-601F-EA66-9021-3C4600E27EE7}"/>
              </a:ext>
            </a:extLst>
          </p:cNvPr>
          <p:cNvPicPr>
            <a:picLocks noChangeAspect="1"/>
          </p:cNvPicPr>
          <p:nvPr/>
        </p:nvPicPr>
        <p:blipFill>
          <a:blip r:embed="rId2"/>
          <a:stretch>
            <a:fillRect/>
          </a:stretch>
        </p:blipFill>
        <p:spPr>
          <a:xfrm>
            <a:off x="7189269" y="-16156"/>
            <a:ext cx="5002731" cy="6858000"/>
          </a:xfrm>
          <a:prstGeom prst="rect">
            <a:avLst/>
          </a:prstGeom>
        </p:spPr>
      </p:pic>
      <p:sp>
        <p:nvSpPr>
          <p:cNvPr id="4" name="Footer Placeholder 3">
            <a:extLst>
              <a:ext uri="{FF2B5EF4-FFF2-40B4-BE49-F238E27FC236}">
                <a16:creationId xmlns:a16="http://schemas.microsoft.com/office/drawing/2014/main" id="{EAEA661E-0DE9-3AB7-47CB-B14F91B1F83F}"/>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488486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F18A-7811-AC7F-5266-ECFB366EA0AB}"/>
              </a:ext>
            </a:extLst>
          </p:cNvPr>
          <p:cNvSpPr>
            <a:spLocks noGrp="1"/>
          </p:cNvSpPr>
          <p:nvPr>
            <p:ph type="title"/>
          </p:nvPr>
        </p:nvSpPr>
        <p:spPr>
          <a:xfrm>
            <a:off x="1097280" y="286603"/>
            <a:ext cx="10058400" cy="958303"/>
          </a:xfrm>
        </p:spPr>
        <p:txBody>
          <a:bodyPr/>
          <a:lstStyle/>
          <a:p>
            <a:r>
              <a:rPr lang="en-US" dirty="0"/>
              <a:t>Elite Field – Adding Attachments</a:t>
            </a:r>
          </a:p>
        </p:txBody>
      </p:sp>
      <p:sp>
        <p:nvSpPr>
          <p:cNvPr id="3" name="Content Placeholder 2">
            <a:extLst>
              <a:ext uri="{FF2B5EF4-FFF2-40B4-BE49-F238E27FC236}">
                <a16:creationId xmlns:a16="http://schemas.microsoft.com/office/drawing/2014/main" id="{52B31285-9E1E-E4AD-AE30-7DDA5643D8EB}"/>
              </a:ext>
            </a:extLst>
          </p:cNvPr>
          <p:cNvSpPr>
            <a:spLocks noGrp="1"/>
          </p:cNvSpPr>
          <p:nvPr>
            <p:ph sz="half" idx="1"/>
          </p:nvPr>
        </p:nvSpPr>
        <p:spPr>
          <a:xfrm>
            <a:off x="1097280" y="1410160"/>
            <a:ext cx="4937760" cy="4458934"/>
          </a:xfrm>
        </p:spPr>
        <p:txBody>
          <a:bodyPr/>
          <a:lstStyle/>
          <a:p>
            <a:endParaRPr lang="en-US" dirty="0"/>
          </a:p>
        </p:txBody>
      </p:sp>
      <p:pic>
        <p:nvPicPr>
          <p:cNvPr id="8" name="Content Placeholder 7">
            <a:extLst>
              <a:ext uri="{FF2B5EF4-FFF2-40B4-BE49-F238E27FC236}">
                <a16:creationId xmlns:a16="http://schemas.microsoft.com/office/drawing/2014/main" id="{A1A0F2D1-8990-C4EC-B44C-12BE2E9BEF05}"/>
              </a:ext>
            </a:extLst>
          </p:cNvPr>
          <p:cNvPicPr>
            <a:picLocks noGrp="1" noChangeAspect="1"/>
          </p:cNvPicPr>
          <p:nvPr>
            <p:ph sz="half" idx="2"/>
          </p:nvPr>
        </p:nvPicPr>
        <p:blipFill>
          <a:blip r:embed="rId3"/>
          <a:stretch>
            <a:fillRect/>
          </a:stretch>
        </p:blipFill>
        <p:spPr>
          <a:xfrm>
            <a:off x="1158300" y="1273635"/>
            <a:ext cx="4396714" cy="5447840"/>
          </a:xfrm>
          <a:prstGeom prst="rect">
            <a:avLst/>
          </a:prstGeom>
        </p:spPr>
      </p:pic>
      <p:sp>
        <p:nvSpPr>
          <p:cNvPr id="9" name="Oval 8">
            <a:extLst>
              <a:ext uri="{FF2B5EF4-FFF2-40B4-BE49-F238E27FC236}">
                <a16:creationId xmlns:a16="http://schemas.microsoft.com/office/drawing/2014/main" id="{42238152-5D6E-1B57-0A5A-31F56AF26D81}"/>
              </a:ext>
            </a:extLst>
          </p:cNvPr>
          <p:cNvSpPr/>
          <p:nvPr/>
        </p:nvSpPr>
        <p:spPr>
          <a:xfrm>
            <a:off x="2699658" y="1802675"/>
            <a:ext cx="1090144" cy="3483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3A3B688-32E1-568B-3C74-6F65C9FC0211}"/>
              </a:ext>
            </a:extLst>
          </p:cNvPr>
          <p:cNvPicPr>
            <a:picLocks noChangeAspect="1"/>
          </p:cNvPicPr>
          <p:nvPr/>
        </p:nvPicPr>
        <p:blipFill>
          <a:blip r:embed="rId4"/>
          <a:stretch>
            <a:fillRect/>
          </a:stretch>
        </p:blipFill>
        <p:spPr>
          <a:xfrm>
            <a:off x="6401179" y="1410160"/>
            <a:ext cx="5188883" cy="5447840"/>
          </a:xfrm>
          <a:prstGeom prst="rect">
            <a:avLst/>
          </a:prstGeom>
        </p:spPr>
      </p:pic>
      <p:sp>
        <p:nvSpPr>
          <p:cNvPr id="4" name="Footer Placeholder 3">
            <a:extLst>
              <a:ext uri="{FF2B5EF4-FFF2-40B4-BE49-F238E27FC236}">
                <a16:creationId xmlns:a16="http://schemas.microsoft.com/office/drawing/2014/main" id="{1DA5E7E0-C533-D5FA-3445-76E80C3C0919}"/>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872833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5C36D-AF6A-4B39-8F56-A4E5A9B14500}"/>
              </a:ext>
            </a:extLst>
          </p:cNvPr>
          <p:cNvSpPr>
            <a:spLocks noGrp="1"/>
          </p:cNvSpPr>
          <p:nvPr>
            <p:ph type="title"/>
          </p:nvPr>
        </p:nvSpPr>
        <p:spPr/>
        <p:txBody>
          <a:bodyPr/>
          <a:lstStyle/>
          <a:p>
            <a:r>
              <a:rPr lang="en-US" dirty="0"/>
              <a:t>Elite Field Overview</a:t>
            </a:r>
          </a:p>
        </p:txBody>
      </p:sp>
      <p:sp>
        <p:nvSpPr>
          <p:cNvPr id="3" name="Footer Placeholder 2">
            <a:extLst>
              <a:ext uri="{FF2B5EF4-FFF2-40B4-BE49-F238E27FC236}">
                <a16:creationId xmlns:a16="http://schemas.microsoft.com/office/drawing/2014/main" id="{D01F3E0B-72EB-AE3F-27B9-13433364E63E}"/>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983777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9B970-3574-0628-F4E2-87594F2338F4}"/>
              </a:ext>
            </a:extLst>
          </p:cNvPr>
          <p:cNvSpPr>
            <a:spLocks noGrp="1"/>
          </p:cNvSpPr>
          <p:nvPr>
            <p:ph type="title"/>
          </p:nvPr>
        </p:nvSpPr>
        <p:spPr>
          <a:xfrm>
            <a:off x="838200" y="136526"/>
            <a:ext cx="10515600" cy="935272"/>
          </a:xfrm>
        </p:spPr>
        <p:txBody>
          <a:bodyPr/>
          <a:lstStyle/>
          <a:p>
            <a:r>
              <a:rPr lang="en-US" dirty="0"/>
              <a:t>Trailing Documents – Picture Quality</a:t>
            </a:r>
          </a:p>
        </p:txBody>
      </p:sp>
      <p:sp>
        <p:nvSpPr>
          <p:cNvPr id="5" name="Content Placeholder 4">
            <a:extLst>
              <a:ext uri="{FF2B5EF4-FFF2-40B4-BE49-F238E27FC236}">
                <a16:creationId xmlns:a16="http://schemas.microsoft.com/office/drawing/2014/main" id="{F4FC0764-2448-2E50-64E4-617F3B034500}"/>
              </a:ext>
            </a:extLst>
          </p:cNvPr>
          <p:cNvSpPr>
            <a:spLocks noGrp="1"/>
          </p:cNvSpPr>
          <p:nvPr>
            <p:ph sz="half" idx="1"/>
          </p:nvPr>
        </p:nvSpPr>
        <p:spPr>
          <a:xfrm>
            <a:off x="838200" y="1019332"/>
            <a:ext cx="5181600" cy="5157632"/>
          </a:xfrm>
        </p:spPr>
        <p:txBody>
          <a:bodyPr/>
          <a:lstStyle/>
          <a:p>
            <a:r>
              <a:rPr lang="en-US" dirty="0"/>
              <a:t>Poor quality</a:t>
            </a:r>
          </a:p>
          <a:p>
            <a:pPr lvl="1"/>
            <a:r>
              <a:rPr lang="en-US" dirty="0"/>
              <a:t>Shadowed/Blurred text</a:t>
            </a:r>
          </a:p>
          <a:p>
            <a:pPr lvl="1"/>
            <a:r>
              <a:rPr lang="en-US" dirty="0"/>
              <a:t>Too far away to read text</a:t>
            </a:r>
          </a:p>
          <a:p>
            <a:pPr lvl="1"/>
            <a:r>
              <a:rPr lang="en-US" dirty="0"/>
              <a:t>Inappropriate images or background items in pictures</a:t>
            </a:r>
          </a:p>
        </p:txBody>
      </p:sp>
      <p:sp>
        <p:nvSpPr>
          <p:cNvPr id="6" name="Content Placeholder 5">
            <a:extLst>
              <a:ext uri="{FF2B5EF4-FFF2-40B4-BE49-F238E27FC236}">
                <a16:creationId xmlns:a16="http://schemas.microsoft.com/office/drawing/2014/main" id="{A06AD1C9-8F0D-6AC5-B192-03AA5ABEB6B0}"/>
              </a:ext>
            </a:extLst>
          </p:cNvPr>
          <p:cNvSpPr>
            <a:spLocks noGrp="1"/>
          </p:cNvSpPr>
          <p:nvPr>
            <p:ph sz="half" idx="2"/>
          </p:nvPr>
        </p:nvSpPr>
        <p:spPr>
          <a:xfrm>
            <a:off x="6172200" y="974361"/>
            <a:ext cx="5181600" cy="5202602"/>
          </a:xfrm>
        </p:spPr>
        <p:txBody>
          <a:bodyPr/>
          <a:lstStyle/>
          <a:p>
            <a:r>
              <a:rPr lang="en-US" dirty="0"/>
              <a:t>Good quality </a:t>
            </a:r>
          </a:p>
          <a:p>
            <a:pPr lvl="1"/>
            <a:r>
              <a:rPr lang="en-US" dirty="0"/>
              <a:t>Flat surface, text is easily discernable</a:t>
            </a:r>
          </a:p>
          <a:p>
            <a:pPr lvl="1"/>
            <a:r>
              <a:rPr lang="en-US" dirty="0"/>
              <a:t>Well lit</a:t>
            </a:r>
          </a:p>
          <a:p>
            <a:pPr marL="457200" lvl="1" indent="0">
              <a:buNone/>
            </a:pPr>
            <a:endParaRPr lang="en-US" dirty="0"/>
          </a:p>
        </p:txBody>
      </p:sp>
      <p:sp>
        <p:nvSpPr>
          <p:cNvPr id="4" name="Footer Placeholder 3">
            <a:extLst>
              <a:ext uri="{FF2B5EF4-FFF2-40B4-BE49-F238E27FC236}">
                <a16:creationId xmlns:a16="http://schemas.microsoft.com/office/drawing/2014/main" id="{0E3979F4-20C0-592B-C91C-BE3BAC8C5021}"/>
              </a:ext>
            </a:extLst>
          </p:cNvPr>
          <p:cNvSpPr>
            <a:spLocks noGrp="1"/>
          </p:cNvSpPr>
          <p:nvPr>
            <p:ph type="ftr" sz="quarter" idx="11"/>
          </p:nvPr>
        </p:nvSpPr>
        <p:spPr/>
        <p:txBody>
          <a:bodyPr/>
          <a:lstStyle/>
          <a:p>
            <a:r>
              <a:rPr lang="en-US"/>
              <a:t>8.11.2023 v1.14 </a:t>
            </a:r>
          </a:p>
        </p:txBody>
      </p:sp>
      <p:pic>
        <p:nvPicPr>
          <p:cNvPr id="7" name="Picture 6">
            <a:extLst>
              <a:ext uri="{FF2B5EF4-FFF2-40B4-BE49-F238E27FC236}">
                <a16:creationId xmlns:a16="http://schemas.microsoft.com/office/drawing/2014/main" id="{11CE1FB1-31E1-D15A-80BE-8DFC38175975}"/>
              </a:ext>
            </a:extLst>
          </p:cNvPr>
          <p:cNvPicPr>
            <a:picLocks noChangeAspect="1"/>
          </p:cNvPicPr>
          <p:nvPr/>
        </p:nvPicPr>
        <p:blipFill>
          <a:blip r:embed="rId2"/>
          <a:stretch>
            <a:fillRect/>
          </a:stretch>
        </p:blipFill>
        <p:spPr>
          <a:xfrm>
            <a:off x="9639300" y="2762250"/>
            <a:ext cx="2552700" cy="4095750"/>
          </a:xfrm>
          <a:prstGeom prst="rect">
            <a:avLst/>
          </a:prstGeom>
        </p:spPr>
      </p:pic>
      <p:pic>
        <p:nvPicPr>
          <p:cNvPr id="8" name="Picture 7">
            <a:extLst>
              <a:ext uri="{FF2B5EF4-FFF2-40B4-BE49-F238E27FC236}">
                <a16:creationId xmlns:a16="http://schemas.microsoft.com/office/drawing/2014/main" id="{B4783E67-CFC1-AC93-AC43-135DAB5ED5FD}"/>
              </a:ext>
            </a:extLst>
          </p:cNvPr>
          <p:cNvPicPr>
            <a:picLocks noChangeAspect="1"/>
          </p:cNvPicPr>
          <p:nvPr/>
        </p:nvPicPr>
        <p:blipFill>
          <a:blip r:embed="rId3"/>
          <a:stretch>
            <a:fillRect/>
          </a:stretch>
        </p:blipFill>
        <p:spPr>
          <a:xfrm>
            <a:off x="5728080" y="3633963"/>
            <a:ext cx="2399283" cy="3224037"/>
          </a:xfrm>
          <a:prstGeom prst="rect">
            <a:avLst/>
          </a:prstGeom>
        </p:spPr>
      </p:pic>
      <p:pic>
        <p:nvPicPr>
          <p:cNvPr id="9" name="Picture 8">
            <a:extLst>
              <a:ext uri="{FF2B5EF4-FFF2-40B4-BE49-F238E27FC236}">
                <a16:creationId xmlns:a16="http://schemas.microsoft.com/office/drawing/2014/main" id="{FFB3FA23-5D37-BCFF-9448-12EFD493189B}"/>
              </a:ext>
            </a:extLst>
          </p:cNvPr>
          <p:cNvPicPr>
            <a:picLocks noChangeAspect="1"/>
          </p:cNvPicPr>
          <p:nvPr/>
        </p:nvPicPr>
        <p:blipFill>
          <a:blip r:embed="rId4"/>
          <a:stretch>
            <a:fillRect/>
          </a:stretch>
        </p:blipFill>
        <p:spPr>
          <a:xfrm>
            <a:off x="24720" y="3246120"/>
            <a:ext cx="2527980" cy="3541758"/>
          </a:xfrm>
          <a:prstGeom prst="rect">
            <a:avLst/>
          </a:prstGeom>
        </p:spPr>
      </p:pic>
      <p:pic>
        <p:nvPicPr>
          <p:cNvPr id="10" name="Picture 9">
            <a:extLst>
              <a:ext uri="{FF2B5EF4-FFF2-40B4-BE49-F238E27FC236}">
                <a16:creationId xmlns:a16="http://schemas.microsoft.com/office/drawing/2014/main" id="{CBC62C10-EAD1-0FCF-31B1-20DC0D1903E3}"/>
              </a:ext>
            </a:extLst>
          </p:cNvPr>
          <p:cNvPicPr>
            <a:picLocks noChangeAspect="1"/>
          </p:cNvPicPr>
          <p:nvPr/>
        </p:nvPicPr>
        <p:blipFill>
          <a:blip r:embed="rId5"/>
          <a:stretch>
            <a:fillRect/>
          </a:stretch>
        </p:blipFill>
        <p:spPr>
          <a:xfrm>
            <a:off x="2096517" y="3246120"/>
            <a:ext cx="354922" cy="365760"/>
          </a:xfrm>
          <a:prstGeom prst="rect">
            <a:avLst/>
          </a:prstGeom>
        </p:spPr>
      </p:pic>
      <p:pic>
        <p:nvPicPr>
          <p:cNvPr id="11" name="Picture 10">
            <a:extLst>
              <a:ext uri="{FF2B5EF4-FFF2-40B4-BE49-F238E27FC236}">
                <a16:creationId xmlns:a16="http://schemas.microsoft.com/office/drawing/2014/main" id="{CD7B2D4C-9170-EFFB-B421-0CEE112B2356}"/>
              </a:ext>
            </a:extLst>
          </p:cNvPr>
          <p:cNvPicPr>
            <a:picLocks noChangeAspect="1"/>
          </p:cNvPicPr>
          <p:nvPr/>
        </p:nvPicPr>
        <p:blipFill>
          <a:blip r:embed="rId6"/>
          <a:stretch>
            <a:fillRect/>
          </a:stretch>
        </p:blipFill>
        <p:spPr>
          <a:xfrm>
            <a:off x="2553254" y="4273072"/>
            <a:ext cx="2853175" cy="2584928"/>
          </a:xfrm>
          <a:prstGeom prst="rect">
            <a:avLst/>
          </a:prstGeom>
        </p:spPr>
      </p:pic>
      <p:pic>
        <p:nvPicPr>
          <p:cNvPr id="12" name="Picture 11">
            <a:extLst>
              <a:ext uri="{FF2B5EF4-FFF2-40B4-BE49-F238E27FC236}">
                <a16:creationId xmlns:a16="http://schemas.microsoft.com/office/drawing/2014/main" id="{25A1F793-519D-EBB1-DC5E-AFD1159AD8BA}"/>
              </a:ext>
            </a:extLst>
          </p:cNvPr>
          <p:cNvPicPr>
            <a:picLocks noChangeAspect="1"/>
          </p:cNvPicPr>
          <p:nvPr/>
        </p:nvPicPr>
        <p:blipFill>
          <a:blip r:embed="rId7"/>
          <a:stretch>
            <a:fillRect/>
          </a:stretch>
        </p:blipFill>
        <p:spPr>
          <a:xfrm>
            <a:off x="5023851" y="4351128"/>
            <a:ext cx="353599" cy="365792"/>
          </a:xfrm>
          <a:prstGeom prst="rect">
            <a:avLst/>
          </a:prstGeom>
        </p:spPr>
      </p:pic>
      <p:pic>
        <p:nvPicPr>
          <p:cNvPr id="13" name="Picture 12">
            <a:extLst>
              <a:ext uri="{FF2B5EF4-FFF2-40B4-BE49-F238E27FC236}">
                <a16:creationId xmlns:a16="http://schemas.microsoft.com/office/drawing/2014/main" id="{443BC604-8505-22D3-38C8-B9E916AF4401}"/>
              </a:ext>
            </a:extLst>
          </p:cNvPr>
          <p:cNvPicPr>
            <a:picLocks noChangeAspect="1"/>
          </p:cNvPicPr>
          <p:nvPr/>
        </p:nvPicPr>
        <p:blipFill>
          <a:blip r:embed="rId8"/>
          <a:stretch>
            <a:fillRect/>
          </a:stretch>
        </p:blipFill>
        <p:spPr>
          <a:xfrm>
            <a:off x="11695140" y="2880189"/>
            <a:ext cx="420660" cy="457240"/>
          </a:xfrm>
          <a:prstGeom prst="rect">
            <a:avLst/>
          </a:prstGeom>
        </p:spPr>
      </p:pic>
      <p:pic>
        <p:nvPicPr>
          <p:cNvPr id="14" name="Picture 13">
            <a:extLst>
              <a:ext uri="{FF2B5EF4-FFF2-40B4-BE49-F238E27FC236}">
                <a16:creationId xmlns:a16="http://schemas.microsoft.com/office/drawing/2014/main" id="{E46E15DD-D1BB-5C8C-B333-13CEEE3DF0C5}"/>
              </a:ext>
            </a:extLst>
          </p:cNvPr>
          <p:cNvPicPr>
            <a:picLocks noChangeAspect="1"/>
          </p:cNvPicPr>
          <p:nvPr/>
        </p:nvPicPr>
        <p:blipFill>
          <a:blip r:embed="rId8"/>
          <a:stretch>
            <a:fillRect/>
          </a:stretch>
        </p:blipFill>
        <p:spPr>
          <a:xfrm>
            <a:off x="7531737" y="3658107"/>
            <a:ext cx="420660" cy="457240"/>
          </a:xfrm>
          <a:prstGeom prst="rect">
            <a:avLst/>
          </a:prstGeom>
        </p:spPr>
      </p:pic>
      <p:pic>
        <p:nvPicPr>
          <p:cNvPr id="16" name="Picture 15">
            <a:extLst>
              <a:ext uri="{FF2B5EF4-FFF2-40B4-BE49-F238E27FC236}">
                <a16:creationId xmlns:a16="http://schemas.microsoft.com/office/drawing/2014/main" id="{CE892876-4A06-D4D3-BED1-1207D64EC51D}"/>
              </a:ext>
            </a:extLst>
          </p:cNvPr>
          <p:cNvPicPr>
            <a:picLocks noChangeAspect="1"/>
          </p:cNvPicPr>
          <p:nvPr/>
        </p:nvPicPr>
        <p:blipFill>
          <a:blip r:embed="rId9"/>
          <a:stretch>
            <a:fillRect/>
          </a:stretch>
        </p:blipFill>
        <p:spPr>
          <a:xfrm>
            <a:off x="2666063" y="3429000"/>
            <a:ext cx="2010477" cy="1072989"/>
          </a:xfrm>
          <a:prstGeom prst="rect">
            <a:avLst/>
          </a:prstGeom>
        </p:spPr>
      </p:pic>
      <p:pic>
        <p:nvPicPr>
          <p:cNvPr id="17" name="Picture 16">
            <a:extLst>
              <a:ext uri="{FF2B5EF4-FFF2-40B4-BE49-F238E27FC236}">
                <a16:creationId xmlns:a16="http://schemas.microsoft.com/office/drawing/2014/main" id="{D9047AD2-799A-C02F-A88F-8B47851BC6AC}"/>
              </a:ext>
            </a:extLst>
          </p:cNvPr>
          <p:cNvPicPr>
            <a:picLocks noChangeAspect="1"/>
          </p:cNvPicPr>
          <p:nvPr/>
        </p:nvPicPr>
        <p:blipFill>
          <a:blip r:embed="rId7"/>
          <a:stretch>
            <a:fillRect/>
          </a:stretch>
        </p:blipFill>
        <p:spPr>
          <a:xfrm>
            <a:off x="4306664" y="3451493"/>
            <a:ext cx="353599" cy="365792"/>
          </a:xfrm>
          <a:prstGeom prst="rect">
            <a:avLst/>
          </a:prstGeom>
        </p:spPr>
      </p:pic>
      <p:pic>
        <p:nvPicPr>
          <p:cNvPr id="18" name="Picture 17">
            <a:extLst>
              <a:ext uri="{FF2B5EF4-FFF2-40B4-BE49-F238E27FC236}">
                <a16:creationId xmlns:a16="http://schemas.microsoft.com/office/drawing/2014/main" id="{E708A45A-384E-4E32-336A-B42C269159B8}"/>
              </a:ext>
            </a:extLst>
          </p:cNvPr>
          <p:cNvPicPr>
            <a:picLocks noChangeAspect="1"/>
          </p:cNvPicPr>
          <p:nvPr/>
        </p:nvPicPr>
        <p:blipFill>
          <a:blip r:embed="rId10"/>
          <a:stretch>
            <a:fillRect/>
          </a:stretch>
        </p:blipFill>
        <p:spPr>
          <a:xfrm>
            <a:off x="7968272" y="2310504"/>
            <a:ext cx="2421262" cy="1645845"/>
          </a:xfrm>
          <a:prstGeom prst="rect">
            <a:avLst/>
          </a:prstGeom>
        </p:spPr>
      </p:pic>
      <p:pic>
        <p:nvPicPr>
          <p:cNvPr id="19" name="Picture 18">
            <a:extLst>
              <a:ext uri="{FF2B5EF4-FFF2-40B4-BE49-F238E27FC236}">
                <a16:creationId xmlns:a16="http://schemas.microsoft.com/office/drawing/2014/main" id="{6647649B-229B-D5B9-CE74-36AAB3CBBF9A}"/>
              </a:ext>
            </a:extLst>
          </p:cNvPr>
          <p:cNvPicPr>
            <a:picLocks noChangeAspect="1"/>
          </p:cNvPicPr>
          <p:nvPr/>
        </p:nvPicPr>
        <p:blipFill>
          <a:blip r:embed="rId8"/>
          <a:stretch>
            <a:fillRect/>
          </a:stretch>
        </p:blipFill>
        <p:spPr>
          <a:xfrm>
            <a:off x="9931088" y="2343650"/>
            <a:ext cx="420660" cy="457240"/>
          </a:xfrm>
          <a:prstGeom prst="rect">
            <a:avLst/>
          </a:prstGeom>
        </p:spPr>
      </p:pic>
    </p:spTree>
    <p:extLst>
      <p:ext uri="{BB962C8B-B14F-4D97-AF65-F5344CB8AC3E}">
        <p14:creationId xmlns:p14="http://schemas.microsoft.com/office/powerpoint/2010/main" val="3593819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Field – Validation</a:t>
            </a:r>
          </a:p>
        </p:txBody>
      </p:sp>
      <p:sp>
        <p:nvSpPr>
          <p:cNvPr id="3" name="Content Placeholder 2"/>
          <p:cNvSpPr>
            <a:spLocks noGrp="1"/>
          </p:cNvSpPr>
          <p:nvPr>
            <p:ph idx="1"/>
          </p:nvPr>
        </p:nvSpPr>
        <p:spPr>
          <a:xfrm>
            <a:off x="1097280" y="1845734"/>
            <a:ext cx="3570514" cy="4023360"/>
          </a:xfrm>
        </p:spPr>
        <p:txBody>
          <a:bodyPr>
            <a:normAutofit fontScale="85000" lnSpcReduction="20000"/>
          </a:bodyPr>
          <a:lstStyle/>
          <a:p>
            <a:pPr>
              <a:buFont typeface="Wingdings" panose="05000000000000000000" pitchFamily="2" charset="2"/>
              <a:buChar char="§"/>
            </a:pPr>
            <a:r>
              <a:rPr lang="en-US" dirty="0"/>
              <a:t> Validation score is located next to the menu button.  </a:t>
            </a:r>
          </a:p>
          <a:p>
            <a:pPr>
              <a:buFont typeface="Wingdings" panose="05000000000000000000" pitchFamily="2" charset="2"/>
              <a:buChar char="§"/>
            </a:pPr>
            <a:r>
              <a:rPr lang="en-US" dirty="0"/>
              <a:t>Score comes from the points assigned to specific elements of a chart.</a:t>
            </a:r>
          </a:p>
          <a:p>
            <a:pPr>
              <a:buFont typeface="Wingdings" panose="05000000000000000000" pitchFamily="2" charset="2"/>
              <a:buChar char="§"/>
            </a:pPr>
            <a:r>
              <a:rPr lang="en-US" dirty="0"/>
              <a:t> Click on the score to see which fields/errors still exist in this incident.</a:t>
            </a:r>
          </a:p>
          <a:p>
            <a:pPr>
              <a:buFont typeface="Wingdings" panose="05000000000000000000" pitchFamily="2" charset="2"/>
              <a:buChar char="§"/>
            </a:pPr>
            <a:r>
              <a:rPr lang="en-US" dirty="0"/>
              <a:t> Incidents should be at 100 percent validation upon completion.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3091" t="2309" r="6656"/>
          <a:stretch/>
        </p:blipFill>
        <p:spPr>
          <a:xfrm>
            <a:off x="7896225" y="1527744"/>
            <a:ext cx="3457575" cy="4341350"/>
          </a:xfrm>
          <a:prstGeom prst="rect">
            <a:avLst/>
          </a:prstGeom>
        </p:spPr>
      </p:pic>
      <p:pic>
        <p:nvPicPr>
          <p:cNvPr id="4" name="Picture 3">
            <a:extLst>
              <a:ext uri="{FF2B5EF4-FFF2-40B4-BE49-F238E27FC236}">
                <a16:creationId xmlns:a16="http://schemas.microsoft.com/office/drawing/2014/main" id="{B7014104-34BC-4917-AD40-D4933B2678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7794" y="5209389"/>
            <a:ext cx="2595214" cy="1146961"/>
          </a:xfrm>
          <a:prstGeom prst="rect">
            <a:avLst/>
          </a:prstGeom>
        </p:spPr>
      </p:pic>
      <p:sp>
        <p:nvSpPr>
          <p:cNvPr id="7" name="Footer Placeholder 6">
            <a:extLst>
              <a:ext uri="{FF2B5EF4-FFF2-40B4-BE49-F238E27FC236}">
                <a16:creationId xmlns:a16="http://schemas.microsoft.com/office/drawing/2014/main" id="{DB5C27BA-5AD8-BFDF-D1D7-953B3ABD266E}"/>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578213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6B963-6DED-49D5-84D2-5700849CBE1F}"/>
              </a:ext>
            </a:extLst>
          </p:cNvPr>
          <p:cNvSpPr>
            <a:spLocks noGrp="1"/>
          </p:cNvSpPr>
          <p:nvPr>
            <p:ph type="title"/>
          </p:nvPr>
        </p:nvSpPr>
        <p:spPr/>
        <p:txBody>
          <a:bodyPr/>
          <a:lstStyle/>
          <a:p>
            <a:r>
              <a:rPr lang="en-US" dirty="0"/>
              <a:t>Elite Field – Status</a:t>
            </a:r>
          </a:p>
        </p:txBody>
      </p:sp>
      <p:pic>
        <p:nvPicPr>
          <p:cNvPr id="6" name="Content Placeholder 5">
            <a:extLst>
              <a:ext uri="{FF2B5EF4-FFF2-40B4-BE49-F238E27FC236}">
                <a16:creationId xmlns:a16="http://schemas.microsoft.com/office/drawing/2014/main" id="{EAA2CF57-3D99-44D3-AE9D-3B9BF64C1A4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034775" y="1960775"/>
            <a:ext cx="4297875" cy="686393"/>
          </a:xfrm>
          <a:prstGeom prst="rect">
            <a:avLst/>
          </a:prstGeom>
        </p:spPr>
      </p:pic>
      <p:sp>
        <p:nvSpPr>
          <p:cNvPr id="5" name="Content Placeholder 2">
            <a:extLst>
              <a:ext uri="{FF2B5EF4-FFF2-40B4-BE49-F238E27FC236}">
                <a16:creationId xmlns:a16="http://schemas.microsoft.com/office/drawing/2014/main" id="{4A473776-1FAC-474F-AE37-BCD5E9262900}"/>
              </a:ext>
            </a:extLst>
          </p:cNvPr>
          <p:cNvSpPr txBox="1">
            <a:spLocks/>
          </p:cNvSpPr>
          <p:nvPr/>
        </p:nvSpPr>
        <p:spPr>
          <a:xfrm>
            <a:off x="1097280" y="1845734"/>
            <a:ext cx="4297874"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dirty="0"/>
              <a:t> The chart status is utilized by Revenue Cycle. End users should NOT modify this status – it is automatic.</a:t>
            </a:r>
          </a:p>
          <a:p>
            <a:pPr>
              <a:buFont typeface="Wingdings" panose="05000000000000000000" pitchFamily="2" charset="2"/>
              <a:buChar char="§"/>
            </a:pPr>
            <a:r>
              <a:rPr lang="en-US" dirty="0"/>
              <a:t> Routine Status Options:</a:t>
            </a:r>
          </a:p>
          <a:p>
            <a:pPr lvl="1">
              <a:buFont typeface="Wingdings" panose="05000000000000000000" pitchFamily="2" charset="2"/>
              <a:buChar char="§"/>
            </a:pPr>
            <a:r>
              <a:rPr lang="en-US" dirty="0"/>
              <a:t>In Progress</a:t>
            </a:r>
          </a:p>
          <a:p>
            <a:pPr lvl="1">
              <a:buFont typeface="Wingdings" panose="05000000000000000000" pitchFamily="2" charset="2"/>
              <a:buChar char="§"/>
            </a:pPr>
            <a:r>
              <a:rPr lang="en-US" dirty="0"/>
              <a:t>Finished</a:t>
            </a:r>
          </a:p>
          <a:p>
            <a:pPr>
              <a:buFont typeface="Wingdings" panose="05000000000000000000" pitchFamily="2" charset="2"/>
              <a:buChar char="§"/>
            </a:pPr>
            <a:endParaRPr lang="en-US" dirty="0"/>
          </a:p>
        </p:txBody>
      </p:sp>
      <p:sp>
        <p:nvSpPr>
          <p:cNvPr id="3" name="Footer Placeholder 2">
            <a:extLst>
              <a:ext uri="{FF2B5EF4-FFF2-40B4-BE49-F238E27FC236}">
                <a16:creationId xmlns:a16="http://schemas.microsoft.com/office/drawing/2014/main" id="{BC4E5D28-9250-EBF7-2C68-513DB10D67D1}"/>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764013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Field – </a:t>
            </a:r>
            <a:r>
              <a:rPr lang="en-US" sz="4400" dirty="0"/>
              <a:t>Pertinent Negatives (PN)</a:t>
            </a:r>
          </a:p>
        </p:txBody>
      </p:sp>
      <p:sp>
        <p:nvSpPr>
          <p:cNvPr id="3" name="Content Placeholder 2"/>
          <p:cNvSpPr>
            <a:spLocks noGrp="1"/>
          </p:cNvSpPr>
          <p:nvPr>
            <p:ph idx="1"/>
          </p:nvPr>
        </p:nvSpPr>
        <p:spPr>
          <a:xfrm>
            <a:off x="838200" y="1400175"/>
            <a:ext cx="10515600" cy="4776788"/>
          </a:xfrm>
        </p:spPr>
        <p:txBody>
          <a:bodyPr/>
          <a:lstStyle/>
          <a:p>
            <a:r>
              <a:rPr lang="en-US" dirty="0"/>
              <a:t>Pertinent Negatives (PN) allow you to complete your documentation without providing FALSE or INCORRECT information.  PN will allow you to address and resolve validation rules items.</a:t>
            </a:r>
          </a:p>
          <a:p>
            <a:r>
              <a:rPr lang="en-US" dirty="0"/>
              <a:t>Example PN fields:</a:t>
            </a:r>
          </a:p>
          <a:p>
            <a:endParaRPr lang="en-US" dirty="0"/>
          </a:p>
        </p:txBody>
      </p:sp>
      <p:pic>
        <p:nvPicPr>
          <p:cNvPr id="2" name="Picture 1"/>
          <p:cNvPicPr>
            <a:picLocks noChangeAspect="1"/>
          </p:cNvPicPr>
          <p:nvPr/>
        </p:nvPicPr>
        <p:blipFill>
          <a:blip r:embed="rId2"/>
          <a:stretch>
            <a:fillRect/>
          </a:stretch>
        </p:blipFill>
        <p:spPr>
          <a:xfrm>
            <a:off x="5109212" y="2612170"/>
            <a:ext cx="5886450" cy="1219200"/>
          </a:xfrm>
          <a:prstGeom prst="rect">
            <a:avLst/>
          </a:prstGeom>
        </p:spPr>
      </p:pic>
      <p:pic>
        <p:nvPicPr>
          <p:cNvPr id="8" name="Picture 7"/>
          <p:cNvPicPr>
            <a:picLocks noChangeAspect="1"/>
          </p:cNvPicPr>
          <p:nvPr/>
        </p:nvPicPr>
        <p:blipFill>
          <a:blip r:embed="rId3"/>
          <a:stretch>
            <a:fillRect/>
          </a:stretch>
        </p:blipFill>
        <p:spPr>
          <a:xfrm>
            <a:off x="496389" y="3902971"/>
            <a:ext cx="5151255" cy="2345593"/>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r="10669"/>
          <a:stretch/>
        </p:blipFill>
        <p:spPr>
          <a:xfrm>
            <a:off x="5915434" y="3924464"/>
            <a:ext cx="6032728" cy="2324100"/>
          </a:xfrm>
          <a:prstGeom prst="rect">
            <a:avLst/>
          </a:prstGeom>
        </p:spPr>
      </p:pic>
      <p:sp>
        <p:nvSpPr>
          <p:cNvPr id="4" name="Footer Placeholder 3">
            <a:extLst>
              <a:ext uri="{FF2B5EF4-FFF2-40B4-BE49-F238E27FC236}">
                <a16:creationId xmlns:a16="http://schemas.microsoft.com/office/drawing/2014/main" id="{110E627E-D98A-9A92-B98E-B5FBBEF192B3}"/>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121161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Field – Pertinent Negatives (PN)</a:t>
            </a:r>
          </a:p>
        </p:txBody>
      </p:sp>
      <p:sp>
        <p:nvSpPr>
          <p:cNvPr id="3" name="Content Placeholder 2"/>
          <p:cNvSpPr>
            <a:spLocks noGrp="1"/>
          </p:cNvSpPr>
          <p:nvPr>
            <p:ph idx="1"/>
          </p:nvPr>
        </p:nvSpPr>
        <p:spPr/>
        <p:txBody>
          <a:bodyPr>
            <a:normAutofit fontScale="92500"/>
          </a:bodyPr>
          <a:lstStyle/>
          <a:p>
            <a:pPr algn="ctr"/>
            <a:r>
              <a:rPr lang="en-US" dirty="0"/>
              <a:t>To access the PN options look for the PN icon next to the field in question.</a:t>
            </a:r>
          </a:p>
          <a:p>
            <a:endParaRPr lang="en-US" dirty="0"/>
          </a:p>
          <a:p>
            <a:endParaRPr lang="en-US" dirty="0"/>
          </a:p>
          <a:p>
            <a:endParaRPr lang="en-US" dirty="0"/>
          </a:p>
          <a:p>
            <a:pPr marL="0" indent="0" algn="ctr">
              <a:buNone/>
            </a:pPr>
            <a:r>
              <a:rPr lang="en-US" dirty="0"/>
              <a:t>Click the icon and the available options will display.   </a:t>
            </a:r>
          </a:p>
          <a:p>
            <a:endParaRPr lang="en-US" dirty="0"/>
          </a:p>
          <a:p>
            <a:endParaRPr lang="en-US" dirty="0"/>
          </a:p>
          <a:p>
            <a:endParaRPr lang="en-US" dirty="0"/>
          </a:p>
          <a:p>
            <a:pPr algn="ctr"/>
            <a:r>
              <a:rPr lang="en-US" dirty="0"/>
              <a:t>Please note: Not every field has PN options available.</a:t>
            </a:r>
          </a:p>
          <a:p>
            <a:endParaRPr lang="en-US" dirty="0"/>
          </a:p>
        </p:txBody>
      </p:sp>
      <p:pic>
        <p:nvPicPr>
          <p:cNvPr id="2" name="Picture 1"/>
          <p:cNvPicPr>
            <a:picLocks noChangeAspect="1"/>
          </p:cNvPicPr>
          <p:nvPr/>
        </p:nvPicPr>
        <p:blipFill>
          <a:blip r:embed="rId3"/>
          <a:stretch>
            <a:fillRect/>
          </a:stretch>
        </p:blipFill>
        <p:spPr>
          <a:xfrm>
            <a:off x="2668224" y="2328051"/>
            <a:ext cx="5915025" cy="1190625"/>
          </a:xfrm>
          <a:prstGeom prst="rect">
            <a:avLst/>
          </a:prstGeom>
        </p:spPr>
      </p:pic>
      <p:pic>
        <p:nvPicPr>
          <p:cNvPr id="8" name="Picture 7"/>
          <p:cNvPicPr>
            <a:picLocks noChangeAspect="1"/>
          </p:cNvPicPr>
          <p:nvPr/>
        </p:nvPicPr>
        <p:blipFill>
          <a:blip r:embed="rId4"/>
          <a:stretch>
            <a:fillRect/>
          </a:stretch>
        </p:blipFill>
        <p:spPr>
          <a:xfrm>
            <a:off x="2696798" y="4103335"/>
            <a:ext cx="5857875" cy="1181100"/>
          </a:xfrm>
          <a:prstGeom prst="rect">
            <a:avLst/>
          </a:prstGeom>
        </p:spPr>
      </p:pic>
      <p:sp>
        <p:nvSpPr>
          <p:cNvPr id="4" name="Footer Placeholder 3">
            <a:extLst>
              <a:ext uri="{FF2B5EF4-FFF2-40B4-BE49-F238E27FC236}">
                <a16:creationId xmlns:a16="http://schemas.microsoft.com/office/drawing/2014/main" id="{8ADD94B2-AE13-890A-1BDE-43CE75048859}"/>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122502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Field – Patient Demographics</a:t>
            </a:r>
            <a:endParaRPr lang="en-US" b="1" dirty="0">
              <a:solidFill>
                <a:srgbClr val="FF0000"/>
              </a:solidFill>
            </a:endParaRPr>
          </a:p>
        </p:txBody>
      </p:sp>
      <p:sp>
        <p:nvSpPr>
          <p:cNvPr id="3" name="Content Placeholder 2"/>
          <p:cNvSpPr>
            <a:spLocks noGrp="1"/>
          </p:cNvSpPr>
          <p:nvPr>
            <p:ph idx="1"/>
          </p:nvPr>
        </p:nvSpPr>
        <p:spPr>
          <a:xfrm>
            <a:off x="1097280" y="1769534"/>
            <a:ext cx="10058400" cy="4878916"/>
          </a:xfrm>
        </p:spPr>
        <p:txBody>
          <a:bodyPr>
            <a:normAutofit/>
          </a:bodyPr>
          <a:lstStyle/>
          <a:p>
            <a:r>
              <a:rPr lang="en-US" dirty="0"/>
              <a:t>If you do not know the name of the patient or if the patient refuses to provide that information to you, use the PN fields. If you are provided a trauma alias, use the trauma alias for the name of the patient.  This may be different based on each facility.  </a:t>
            </a:r>
          </a:p>
          <a:p>
            <a:endParaRPr lang="en-US" dirty="0"/>
          </a:p>
          <a:p>
            <a:pPr marL="0" indent="0">
              <a:buNone/>
            </a:pPr>
            <a:endParaRPr lang="en-US" dirty="0"/>
          </a:p>
          <a:p>
            <a:r>
              <a:rPr lang="en-US" dirty="0"/>
              <a:t>Field delivery of a newborn or immediate transport of one should be documented as such if no name is available:</a:t>
            </a:r>
          </a:p>
        </p:txBody>
      </p:sp>
      <p:pic>
        <p:nvPicPr>
          <p:cNvPr id="7" name="Picture 6">
            <a:extLst>
              <a:ext uri="{FF2B5EF4-FFF2-40B4-BE49-F238E27FC236}">
                <a16:creationId xmlns:a16="http://schemas.microsoft.com/office/drawing/2014/main" id="{218B1146-6BE9-4759-BEB9-8FCF523AE50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39095" y="5829871"/>
            <a:ext cx="3961905" cy="685714"/>
          </a:xfrm>
          <a:prstGeom prst="rect">
            <a:avLst/>
          </a:prstGeom>
        </p:spPr>
      </p:pic>
      <p:pic>
        <p:nvPicPr>
          <p:cNvPr id="9" name="Picture 8">
            <a:extLst>
              <a:ext uri="{FF2B5EF4-FFF2-40B4-BE49-F238E27FC236}">
                <a16:creationId xmlns:a16="http://schemas.microsoft.com/office/drawing/2014/main" id="{70878076-D25D-4817-8495-0534DFFDBE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8142" y="3722011"/>
            <a:ext cx="3961905" cy="603015"/>
          </a:xfrm>
          <a:prstGeom prst="rect">
            <a:avLst/>
          </a:prstGeom>
        </p:spPr>
      </p:pic>
      <p:sp>
        <p:nvSpPr>
          <p:cNvPr id="11" name="TextBox 10">
            <a:extLst>
              <a:ext uri="{FF2B5EF4-FFF2-40B4-BE49-F238E27FC236}">
                <a16:creationId xmlns:a16="http://schemas.microsoft.com/office/drawing/2014/main" id="{FFA9C46F-A048-4132-80BD-EC816C12CCA3}"/>
              </a:ext>
            </a:extLst>
          </p:cNvPr>
          <p:cNvSpPr txBox="1"/>
          <p:nvPr/>
        </p:nvSpPr>
        <p:spPr>
          <a:xfrm>
            <a:off x="7446693" y="3445018"/>
            <a:ext cx="1790354" cy="307777"/>
          </a:xfrm>
          <a:prstGeom prst="rect">
            <a:avLst/>
          </a:prstGeom>
          <a:noFill/>
        </p:spPr>
        <p:txBody>
          <a:bodyPr wrap="square" rtlCol="0">
            <a:spAutoFit/>
          </a:bodyPr>
          <a:lstStyle/>
          <a:p>
            <a:r>
              <a:rPr lang="en-US" sz="1400" dirty="0"/>
              <a:t>Trauma Alias Example</a:t>
            </a:r>
          </a:p>
        </p:txBody>
      </p:sp>
      <p:pic>
        <p:nvPicPr>
          <p:cNvPr id="13" name="Picture 12">
            <a:extLst>
              <a:ext uri="{FF2B5EF4-FFF2-40B4-BE49-F238E27FC236}">
                <a16:creationId xmlns:a16="http://schemas.microsoft.com/office/drawing/2014/main" id="{C475858C-336F-490B-A605-B9A069A557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29623" y="3735504"/>
            <a:ext cx="4180952" cy="603015"/>
          </a:xfrm>
          <a:prstGeom prst="rect">
            <a:avLst/>
          </a:prstGeom>
        </p:spPr>
      </p:pic>
      <p:sp>
        <p:nvSpPr>
          <p:cNvPr id="16" name="TextBox 15">
            <a:extLst>
              <a:ext uri="{FF2B5EF4-FFF2-40B4-BE49-F238E27FC236}">
                <a16:creationId xmlns:a16="http://schemas.microsoft.com/office/drawing/2014/main" id="{676BFAE9-1D1C-4264-8510-3F84D9881CB9}"/>
              </a:ext>
            </a:extLst>
          </p:cNvPr>
          <p:cNvSpPr txBox="1"/>
          <p:nvPr/>
        </p:nvSpPr>
        <p:spPr>
          <a:xfrm>
            <a:off x="2005053" y="3384144"/>
            <a:ext cx="2264006" cy="307777"/>
          </a:xfrm>
          <a:prstGeom prst="rect">
            <a:avLst/>
          </a:prstGeom>
          <a:noFill/>
        </p:spPr>
        <p:txBody>
          <a:bodyPr wrap="square" rtlCol="0">
            <a:spAutoFit/>
          </a:bodyPr>
          <a:lstStyle/>
          <a:p>
            <a:r>
              <a:rPr lang="en-US" sz="1400" dirty="0"/>
              <a:t>Pertinent Negative Example</a:t>
            </a:r>
          </a:p>
        </p:txBody>
      </p:sp>
      <p:sp>
        <p:nvSpPr>
          <p:cNvPr id="17" name="TextBox 16">
            <a:extLst>
              <a:ext uri="{FF2B5EF4-FFF2-40B4-BE49-F238E27FC236}">
                <a16:creationId xmlns:a16="http://schemas.microsoft.com/office/drawing/2014/main" id="{6CD231C1-2407-424C-B546-6E2A5505F5DE}"/>
              </a:ext>
            </a:extLst>
          </p:cNvPr>
          <p:cNvSpPr txBox="1"/>
          <p:nvPr/>
        </p:nvSpPr>
        <p:spPr>
          <a:xfrm>
            <a:off x="4877147" y="5367953"/>
            <a:ext cx="2085803" cy="307777"/>
          </a:xfrm>
          <a:prstGeom prst="rect">
            <a:avLst/>
          </a:prstGeom>
          <a:noFill/>
        </p:spPr>
        <p:txBody>
          <a:bodyPr wrap="square" rtlCol="0">
            <a:spAutoFit/>
          </a:bodyPr>
          <a:lstStyle/>
          <a:p>
            <a:r>
              <a:rPr lang="en-US" sz="1400" dirty="0"/>
              <a:t>Field Delivery Example</a:t>
            </a:r>
          </a:p>
        </p:txBody>
      </p:sp>
      <p:sp>
        <p:nvSpPr>
          <p:cNvPr id="2" name="Footer Placeholder 1">
            <a:extLst>
              <a:ext uri="{FF2B5EF4-FFF2-40B4-BE49-F238E27FC236}">
                <a16:creationId xmlns:a16="http://schemas.microsoft.com/office/drawing/2014/main" id="{D7E4F582-9DD8-76C2-DA48-1C1E09F27C3B}"/>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122267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9F8FE-B319-76AD-3A43-3F32167FA3E2}"/>
              </a:ext>
            </a:extLst>
          </p:cNvPr>
          <p:cNvSpPr>
            <a:spLocks noGrp="1"/>
          </p:cNvSpPr>
          <p:nvPr>
            <p:ph type="title"/>
          </p:nvPr>
        </p:nvSpPr>
        <p:spPr>
          <a:xfrm>
            <a:off x="838200" y="365125"/>
            <a:ext cx="10515600" cy="767389"/>
          </a:xfrm>
        </p:spPr>
        <p:txBody>
          <a:bodyPr/>
          <a:lstStyle/>
          <a:p>
            <a:r>
              <a:rPr lang="en-US" dirty="0"/>
              <a:t>Patient Age</a:t>
            </a:r>
          </a:p>
        </p:txBody>
      </p:sp>
      <p:sp>
        <p:nvSpPr>
          <p:cNvPr id="3" name="Content Placeholder 2">
            <a:extLst>
              <a:ext uri="{FF2B5EF4-FFF2-40B4-BE49-F238E27FC236}">
                <a16:creationId xmlns:a16="http://schemas.microsoft.com/office/drawing/2014/main" id="{2C244736-344B-7D50-AA52-26044C3AE823}"/>
              </a:ext>
            </a:extLst>
          </p:cNvPr>
          <p:cNvSpPr>
            <a:spLocks noGrp="1"/>
          </p:cNvSpPr>
          <p:nvPr>
            <p:ph idx="1"/>
          </p:nvPr>
        </p:nvSpPr>
        <p:spPr>
          <a:xfrm>
            <a:off x="838200" y="1290210"/>
            <a:ext cx="10515600" cy="4886753"/>
          </a:xfrm>
        </p:spPr>
        <p:txBody>
          <a:bodyPr/>
          <a:lstStyle/>
          <a:p>
            <a:r>
              <a:rPr lang="en-US" dirty="0"/>
              <a:t>Numerous state NEMSIS 3.5 rules do not allow for a pertinent negative for patient age.</a:t>
            </a:r>
          </a:p>
          <a:p>
            <a:r>
              <a:rPr lang="en-US" dirty="0"/>
              <a:t>If you are unable to obtain definitive age information, the patients age should be estimated.</a:t>
            </a:r>
          </a:p>
          <a:p>
            <a:endParaRPr lang="en-US" dirty="0"/>
          </a:p>
        </p:txBody>
      </p:sp>
      <p:sp>
        <p:nvSpPr>
          <p:cNvPr id="4" name="Footer Placeholder 3">
            <a:extLst>
              <a:ext uri="{FF2B5EF4-FFF2-40B4-BE49-F238E27FC236}">
                <a16:creationId xmlns:a16="http://schemas.microsoft.com/office/drawing/2014/main" id="{376D3E11-F30B-69F8-5469-DB1DB3D849E2}"/>
              </a:ext>
            </a:extLst>
          </p:cNvPr>
          <p:cNvSpPr>
            <a:spLocks noGrp="1"/>
          </p:cNvSpPr>
          <p:nvPr>
            <p:ph type="ftr" sz="quarter" idx="11"/>
          </p:nvPr>
        </p:nvSpPr>
        <p:spPr/>
        <p:txBody>
          <a:bodyPr/>
          <a:lstStyle/>
          <a:p>
            <a:r>
              <a:rPr lang="en-US"/>
              <a:t>8.11.2023 v1.14 </a:t>
            </a:r>
          </a:p>
        </p:txBody>
      </p:sp>
      <p:pic>
        <p:nvPicPr>
          <p:cNvPr id="6" name="Picture 5" descr="A close up of a blue and white box&#10;&#10;Description automatically generated">
            <a:extLst>
              <a:ext uri="{FF2B5EF4-FFF2-40B4-BE49-F238E27FC236}">
                <a16:creationId xmlns:a16="http://schemas.microsoft.com/office/drawing/2014/main" id="{57C81CAD-0801-BDED-D50D-2EAB61EEF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639" y="2869978"/>
            <a:ext cx="6591300" cy="816429"/>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6395E31F-EAE5-DA68-3AAA-83DDFAFE7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4" y="3850547"/>
            <a:ext cx="7058773" cy="2870928"/>
          </a:xfrm>
          <a:prstGeom prst="rect">
            <a:avLst/>
          </a:prstGeom>
        </p:spPr>
      </p:pic>
    </p:spTree>
    <p:extLst>
      <p:ext uri="{BB962C8B-B14F-4D97-AF65-F5344CB8AC3E}">
        <p14:creationId xmlns:p14="http://schemas.microsoft.com/office/powerpoint/2010/main" val="512044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8D0CD-938E-4D78-0225-6D73D8E590AB}"/>
              </a:ext>
            </a:extLst>
          </p:cNvPr>
          <p:cNvSpPr>
            <a:spLocks noGrp="1"/>
          </p:cNvSpPr>
          <p:nvPr>
            <p:ph type="title"/>
          </p:nvPr>
        </p:nvSpPr>
        <p:spPr/>
        <p:txBody>
          <a:bodyPr/>
          <a:lstStyle/>
          <a:p>
            <a:r>
              <a:rPr lang="en-US" dirty="0"/>
              <a:t>Disposition Tab</a:t>
            </a:r>
          </a:p>
        </p:txBody>
      </p:sp>
      <p:sp>
        <p:nvSpPr>
          <p:cNvPr id="3" name="Content Placeholder 2">
            <a:extLst>
              <a:ext uri="{FF2B5EF4-FFF2-40B4-BE49-F238E27FC236}">
                <a16:creationId xmlns:a16="http://schemas.microsoft.com/office/drawing/2014/main" id="{CABACE0C-BDF9-0488-78A3-700C71B81E0B}"/>
              </a:ext>
            </a:extLst>
          </p:cNvPr>
          <p:cNvSpPr>
            <a:spLocks noGrp="1"/>
          </p:cNvSpPr>
          <p:nvPr>
            <p:ph sz="half" idx="2"/>
          </p:nvPr>
        </p:nvSpPr>
        <p:spPr/>
        <p:txBody>
          <a:bodyPr>
            <a:normAutofit/>
          </a:bodyPr>
          <a:lstStyle/>
          <a:p>
            <a:r>
              <a:rPr lang="en-US" dirty="0"/>
              <a:t>The four disposition fields pictured are new in the 3.5 template</a:t>
            </a:r>
          </a:p>
          <a:p>
            <a:r>
              <a:rPr lang="en-US" dirty="0"/>
              <a:t>These fields will determine the required elements for the rest of the chart.</a:t>
            </a:r>
          </a:p>
          <a:p>
            <a:r>
              <a:rPr lang="en-US" dirty="0"/>
              <a:t>All four fields will be required.</a:t>
            </a:r>
          </a:p>
        </p:txBody>
      </p:sp>
      <p:pic>
        <p:nvPicPr>
          <p:cNvPr id="8" name="Content Placeholder 7">
            <a:extLst>
              <a:ext uri="{FF2B5EF4-FFF2-40B4-BE49-F238E27FC236}">
                <a16:creationId xmlns:a16="http://schemas.microsoft.com/office/drawing/2014/main" id="{AF182DC2-6CA8-A8BD-47A7-190215B2FD40}"/>
              </a:ext>
            </a:extLst>
          </p:cNvPr>
          <p:cNvPicPr>
            <a:picLocks noGrp="1" noChangeAspect="1"/>
          </p:cNvPicPr>
          <p:nvPr>
            <p:ph sz="half" idx="1"/>
          </p:nvPr>
        </p:nvPicPr>
        <p:blipFill>
          <a:blip r:embed="rId3"/>
          <a:stretch>
            <a:fillRect/>
          </a:stretch>
        </p:blipFill>
        <p:spPr>
          <a:xfrm>
            <a:off x="838200" y="1993187"/>
            <a:ext cx="5181600" cy="3358925"/>
          </a:xfrm>
        </p:spPr>
      </p:pic>
    </p:spTree>
    <p:extLst>
      <p:ext uri="{BB962C8B-B14F-4D97-AF65-F5344CB8AC3E}">
        <p14:creationId xmlns:p14="http://schemas.microsoft.com/office/powerpoint/2010/main" val="1996575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B36DB-7664-AFD0-18DF-58C9F863D6DA}"/>
              </a:ext>
            </a:extLst>
          </p:cNvPr>
          <p:cNvSpPr>
            <a:spLocks noGrp="1"/>
          </p:cNvSpPr>
          <p:nvPr>
            <p:ph type="title"/>
          </p:nvPr>
        </p:nvSpPr>
        <p:spPr>
          <a:xfrm>
            <a:off x="369651" y="365126"/>
            <a:ext cx="10984149" cy="909198"/>
          </a:xfrm>
        </p:spPr>
        <p:txBody>
          <a:bodyPr/>
          <a:lstStyle/>
          <a:p>
            <a:r>
              <a:rPr lang="en-US" dirty="0"/>
              <a:t>Crew Disposition Options</a:t>
            </a:r>
          </a:p>
        </p:txBody>
      </p:sp>
      <p:pic>
        <p:nvPicPr>
          <p:cNvPr id="5" name="Content Placeholder 4">
            <a:extLst>
              <a:ext uri="{FF2B5EF4-FFF2-40B4-BE49-F238E27FC236}">
                <a16:creationId xmlns:a16="http://schemas.microsoft.com/office/drawing/2014/main" id="{C5FC3845-9C06-BF87-06A7-E9293BC8E614}"/>
              </a:ext>
            </a:extLst>
          </p:cNvPr>
          <p:cNvPicPr>
            <a:picLocks noGrp="1" noChangeAspect="1"/>
          </p:cNvPicPr>
          <p:nvPr>
            <p:ph idx="1"/>
          </p:nvPr>
        </p:nvPicPr>
        <p:blipFill>
          <a:blip r:embed="rId2"/>
          <a:stretch>
            <a:fillRect/>
          </a:stretch>
        </p:blipFill>
        <p:spPr>
          <a:xfrm>
            <a:off x="7376846" y="130388"/>
            <a:ext cx="4366516" cy="4893675"/>
          </a:xfrm>
        </p:spPr>
      </p:pic>
      <p:pic>
        <p:nvPicPr>
          <p:cNvPr id="7" name="Picture 6">
            <a:extLst>
              <a:ext uri="{FF2B5EF4-FFF2-40B4-BE49-F238E27FC236}">
                <a16:creationId xmlns:a16="http://schemas.microsoft.com/office/drawing/2014/main" id="{C0ADFF5E-7DA4-1DFA-907C-8B3F30BE58B7}"/>
              </a:ext>
            </a:extLst>
          </p:cNvPr>
          <p:cNvPicPr>
            <a:picLocks noChangeAspect="1"/>
          </p:cNvPicPr>
          <p:nvPr/>
        </p:nvPicPr>
        <p:blipFill>
          <a:blip r:embed="rId3"/>
          <a:stretch>
            <a:fillRect/>
          </a:stretch>
        </p:blipFill>
        <p:spPr>
          <a:xfrm>
            <a:off x="7376846" y="4854790"/>
            <a:ext cx="4556963" cy="1905000"/>
          </a:xfrm>
          <a:prstGeom prst="rect">
            <a:avLst/>
          </a:prstGeom>
        </p:spPr>
      </p:pic>
      <p:pic>
        <p:nvPicPr>
          <p:cNvPr id="8" name="Picture 7">
            <a:extLst>
              <a:ext uri="{FF2B5EF4-FFF2-40B4-BE49-F238E27FC236}">
                <a16:creationId xmlns:a16="http://schemas.microsoft.com/office/drawing/2014/main" id="{E20F0D0E-85EF-1090-445C-17DE0FD27BFE}"/>
              </a:ext>
            </a:extLst>
          </p:cNvPr>
          <p:cNvPicPr>
            <a:picLocks noChangeAspect="1"/>
          </p:cNvPicPr>
          <p:nvPr/>
        </p:nvPicPr>
        <p:blipFill>
          <a:blip r:embed="rId4"/>
          <a:stretch>
            <a:fillRect/>
          </a:stretch>
        </p:blipFill>
        <p:spPr>
          <a:xfrm>
            <a:off x="3151658" y="1925425"/>
            <a:ext cx="1865538" cy="4352921"/>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610B73B0-8DC7-C9D3-02DF-8EB6F3C9BA4A}"/>
                  </a:ext>
                </a:extLst>
              </p14:cNvPr>
              <p14:cNvContentPartPr/>
              <p14:nvPr/>
            </p14:nvContentPartPr>
            <p14:xfrm>
              <a:off x="3184787" y="2125573"/>
              <a:ext cx="899640" cy="63000"/>
            </p14:xfrm>
          </p:contentPart>
        </mc:Choice>
        <mc:Fallback xmlns="">
          <p:pic>
            <p:nvPicPr>
              <p:cNvPr id="9" name="Ink 8">
                <a:extLst>
                  <a:ext uri="{FF2B5EF4-FFF2-40B4-BE49-F238E27FC236}">
                    <a16:creationId xmlns:a16="http://schemas.microsoft.com/office/drawing/2014/main" id="{610B73B0-8DC7-C9D3-02DF-8EB6F3C9BA4A}"/>
                  </a:ext>
                </a:extLst>
              </p:cNvPr>
              <p:cNvPicPr/>
              <p:nvPr/>
            </p:nvPicPr>
            <p:blipFill>
              <a:blip r:embed="rId6"/>
              <a:stretch>
                <a:fillRect/>
              </a:stretch>
            </p:blipFill>
            <p:spPr>
              <a:xfrm>
                <a:off x="3130787" y="2017573"/>
                <a:ext cx="1007280" cy="278640"/>
              </a:xfrm>
              <a:prstGeom prst="rect">
                <a:avLst/>
              </a:prstGeom>
            </p:spPr>
          </p:pic>
        </mc:Fallback>
      </mc:AlternateContent>
      <p:sp>
        <p:nvSpPr>
          <p:cNvPr id="3" name="TextBox 2">
            <a:extLst>
              <a:ext uri="{FF2B5EF4-FFF2-40B4-BE49-F238E27FC236}">
                <a16:creationId xmlns:a16="http://schemas.microsoft.com/office/drawing/2014/main" id="{F3BC4A2C-AD7B-AD4D-D5E6-5E12C16D1E31}"/>
              </a:ext>
            </a:extLst>
          </p:cNvPr>
          <p:cNvSpPr txBox="1"/>
          <p:nvPr/>
        </p:nvSpPr>
        <p:spPr>
          <a:xfrm>
            <a:off x="184826" y="1925425"/>
            <a:ext cx="2597285" cy="3416320"/>
          </a:xfrm>
          <a:prstGeom prst="rect">
            <a:avLst/>
          </a:prstGeom>
          <a:noFill/>
        </p:spPr>
        <p:txBody>
          <a:bodyPr wrap="square" rtlCol="0">
            <a:spAutoFit/>
          </a:bodyPr>
          <a:lstStyle/>
          <a:p>
            <a:r>
              <a:rPr lang="en-US" dirty="0"/>
              <a:t>For the purposes of NEMSIS compliant clinical documentation, the GMR crew is considered the </a:t>
            </a:r>
            <a:r>
              <a:rPr lang="en-US" b="1" dirty="0"/>
              <a:t>Primary EMS Crew</a:t>
            </a:r>
            <a:r>
              <a:rPr lang="en-US" dirty="0"/>
              <a:t> for any patient they are called to transport. This is true regardless of other agencies on scene and if those agency providers administered any care. </a:t>
            </a:r>
          </a:p>
          <a:p>
            <a:r>
              <a:rPr lang="en-US" dirty="0"/>
              <a:t>GMR = Primary EMS Crew</a:t>
            </a:r>
          </a:p>
        </p:txBody>
      </p:sp>
    </p:spTree>
    <p:extLst>
      <p:ext uri="{BB962C8B-B14F-4D97-AF65-F5344CB8AC3E}">
        <p14:creationId xmlns:p14="http://schemas.microsoft.com/office/powerpoint/2010/main" val="939108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F8D8F2-6191-C559-C5BE-068BEEA5FD55}"/>
              </a:ext>
            </a:extLst>
          </p:cNvPr>
          <p:cNvSpPr>
            <a:spLocks noGrp="1"/>
          </p:cNvSpPr>
          <p:nvPr>
            <p:ph type="title"/>
          </p:nvPr>
        </p:nvSpPr>
        <p:spPr/>
        <p:txBody>
          <a:bodyPr/>
          <a:lstStyle/>
          <a:p>
            <a:r>
              <a:rPr lang="en-US" dirty="0"/>
              <a:t>Transport Disposition Options</a:t>
            </a:r>
          </a:p>
        </p:txBody>
      </p:sp>
      <p:pic>
        <p:nvPicPr>
          <p:cNvPr id="14" name="Content Placeholder 13" descr="Graphical user interface, text, application&#10;&#10;Description automatically generated">
            <a:extLst>
              <a:ext uri="{FF2B5EF4-FFF2-40B4-BE49-F238E27FC236}">
                <a16:creationId xmlns:a16="http://schemas.microsoft.com/office/drawing/2014/main" id="{468E043F-8A09-046D-CB10-076F10BA748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378191" y="1825625"/>
            <a:ext cx="2101618" cy="4351338"/>
          </a:xfr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5B94FBCD-A614-9544-2391-0F2851DEB14B}"/>
                  </a:ext>
                </a:extLst>
              </p14:cNvPr>
              <p14:cNvContentPartPr/>
              <p14:nvPr/>
            </p14:nvContentPartPr>
            <p14:xfrm>
              <a:off x="2475522" y="2013973"/>
              <a:ext cx="1232640" cy="30600"/>
            </p14:xfrm>
          </p:contentPart>
        </mc:Choice>
        <mc:Fallback xmlns="">
          <p:pic>
            <p:nvPicPr>
              <p:cNvPr id="2" name="Ink 1">
                <a:extLst>
                  <a:ext uri="{FF2B5EF4-FFF2-40B4-BE49-F238E27FC236}">
                    <a16:creationId xmlns:a16="http://schemas.microsoft.com/office/drawing/2014/main" id="{5B94FBCD-A614-9544-2391-0F2851DEB14B}"/>
                  </a:ext>
                </a:extLst>
              </p:cNvPr>
              <p:cNvPicPr/>
              <p:nvPr/>
            </p:nvPicPr>
            <p:blipFill>
              <a:blip r:embed="rId7"/>
              <a:stretch>
                <a:fillRect/>
              </a:stretch>
            </p:blipFill>
            <p:spPr>
              <a:xfrm>
                <a:off x="2421882" y="1906333"/>
                <a:ext cx="1340280" cy="246240"/>
              </a:xfrm>
              <a:prstGeom prst="rect">
                <a:avLst/>
              </a:prstGeom>
            </p:spPr>
          </p:pic>
        </mc:Fallback>
      </mc:AlternateContent>
      <p:pic>
        <p:nvPicPr>
          <p:cNvPr id="7" name="Content Placeholder 6">
            <a:extLst>
              <a:ext uri="{FF2B5EF4-FFF2-40B4-BE49-F238E27FC236}">
                <a16:creationId xmlns:a16="http://schemas.microsoft.com/office/drawing/2014/main" id="{5534889C-9B31-A24E-766D-AA7213DF5A7A}"/>
              </a:ext>
            </a:extLst>
          </p:cNvPr>
          <p:cNvPicPr>
            <a:picLocks noGrp="1" noChangeAspect="1"/>
          </p:cNvPicPr>
          <p:nvPr>
            <p:ph sz="half" idx="2"/>
          </p:nvPr>
        </p:nvPicPr>
        <p:blipFill>
          <a:blip r:embed="rId8"/>
          <a:stretch>
            <a:fillRect/>
          </a:stretch>
        </p:blipFill>
        <p:spPr>
          <a:xfrm>
            <a:off x="5397350" y="2013973"/>
            <a:ext cx="5956450" cy="3636814"/>
          </a:xfrm>
        </p:spPr>
      </p:pic>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4F7E181D-082B-2376-E9D5-B2FB70D4B27A}"/>
                  </a:ext>
                </a:extLst>
              </p14:cNvPr>
              <p14:cNvContentPartPr/>
              <p14:nvPr/>
            </p14:nvContentPartPr>
            <p14:xfrm>
              <a:off x="7643229" y="4848973"/>
              <a:ext cx="883440" cy="32040"/>
            </p14:xfrm>
          </p:contentPart>
        </mc:Choice>
        <mc:Fallback xmlns="">
          <p:pic>
            <p:nvPicPr>
              <p:cNvPr id="9" name="Ink 8">
                <a:extLst>
                  <a:ext uri="{FF2B5EF4-FFF2-40B4-BE49-F238E27FC236}">
                    <a16:creationId xmlns:a16="http://schemas.microsoft.com/office/drawing/2014/main" id="{4F7E181D-082B-2376-E9D5-B2FB70D4B27A}"/>
                  </a:ext>
                </a:extLst>
              </p:cNvPr>
              <p:cNvPicPr/>
              <p:nvPr/>
            </p:nvPicPr>
            <p:blipFill>
              <a:blip r:embed="rId10"/>
              <a:stretch>
                <a:fillRect/>
              </a:stretch>
            </p:blipFill>
            <p:spPr>
              <a:xfrm>
                <a:off x="7589589" y="4741333"/>
                <a:ext cx="991080" cy="247680"/>
              </a:xfrm>
              <a:prstGeom prst="rect">
                <a:avLst/>
              </a:prstGeom>
            </p:spPr>
          </p:pic>
        </mc:Fallback>
      </mc:AlternateContent>
    </p:spTree>
    <p:extLst>
      <p:ext uri="{BB962C8B-B14F-4D97-AF65-F5344CB8AC3E}">
        <p14:creationId xmlns:p14="http://schemas.microsoft.com/office/powerpoint/2010/main" val="111695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Elite Web vs Elite Field</a:t>
            </a:r>
          </a:p>
        </p:txBody>
      </p:sp>
      <p:pic>
        <p:nvPicPr>
          <p:cNvPr id="7" name="Content Placeholder 6"/>
          <p:cNvPicPr>
            <a:picLocks noGrp="1" noChangeAspect="1"/>
          </p:cNvPicPr>
          <p:nvPr>
            <p:ph idx="1"/>
          </p:nvPr>
        </p:nvPicPr>
        <p:blipFill>
          <a:blip r:embed="rId3"/>
          <a:stretch>
            <a:fillRect/>
          </a:stretch>
        </p:blipFill>
        <p:spPr>
          <a:xfrm>
            <a:off x="499074" y="2236111"/>
            <a:ext cx="5048250" cy="2943225"/>
          </a:xfrm>
          <a:prstGeom prst="rect">
            <a:avLst/>
          </a:prstGeom>
        </p:spPr>
      </p:pic>
      <p:pic>
        <p:nvPicPr>
          <p:cNvPr id="8" name="Picture 7"/>
          <p:cNvPicPr>
            <a:picLocks noChangeAspect="1"/>
          </p:cNvPicPr>
          <p:nvPr/>
        </p:nvPicPr>
        <p:blipFill>
          <a:blip r:embed="rId4"/>
          <a:stretch>
            <a:fillRect/>
          </a:stretch>
        </p:blipFill>
        <p:spPr>
          <a:xfrm>
            <a:off x="6146123" y="2260939"/>
            <a:ext cx="5506799" cy="2918397"/>
          </a:xfrm>
          <a:prstGeom prst="rect">
            <a:avLst/>
          </a:prstGeom>
        </p:spPr>
      </p:pic>
      <p:sp>
        <p:nvSpPr>
          <p:cNvPr id="10" name="Rectangle 9"/>
          <p:cNvSpPr/>
          <p:nvPr/>
        </p:nvSpPr>
        <p:spPr>
          <a:xfrm>
            <a:off x="1548357" y="5216422"/>
            <a:ext cx="286572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Elite Web</a:t>
            </a:r>
          </a:p>
        </p:txBody>
      </p:sp>
      <p:sp>
        <p:nvSpPr>
          <p:cNvPr id="11" name="Rectangle 10"/>
          <p:cNvSpPr/>
          <p:nvPr/>
        </p:nvSpPr>
        <p:spPr>
          <a:xfrm>
            <a:off x="7444347" y="5216422"/>
            <a:ext cx="291034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Elite Field</a:t>
            </a:r>
          </a:p>
        </p:txBody>
      </p:sp>
      <p:sp>
        <p:nvSpPr>
          <p:cNvPr id="3" name="Footer Placeholder 2">
            <a:extLst>
              <a:ext uri="{FF2B5EF4-FFF2-40B4-BE49-F238E27FC236}">
                <a16:creationId xmlns:a16="http://schemas.microsoft.com/office/drawing/2014/main" id="{2DAE6E54-0233-B942-A146-64360696088C}"/>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180921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F20D2-B117-4E5F-AF4A-E26B3A34C4B5}"/>
              </a:ext>
            </a:extLst>
          </p:cNvPr>
          <p:cNvSpPr>
            <a:spLocks noGrp="1"/>
          </p:cNvSpPr>
          <p:nvPr>
            <p:ph type="title"/>
          </p:nvPr>
        </p:nvSpPr>
        <p:spPr/>
        <p:txBody>
          <a:bodyPr/>
          <a:lstStyle/>
          <a:p>
            <a:r>
              <a:rPr lang="en-US" dirty="0"/>
              <a:t>Elite Field – Times</a:t>
            </a:r>
          </a:p>
        </p:txBody>
      </p:sp>
      <p:sp>
        <p:nvSpPr>
          <p:cNvPr id="3" name="Content Placeholder 2">
            <a:extLst>
              <a:ext uri="{FF2B5EF4-FFF2-40B4-BE49-F238E27FC236}">
                <a16:creationId xmlns:a16="http://schemas.microsoft.com/office/drawing/2014/main" id="{F798E487-1BE1-4EB2-B6D1-DAB2370333AA}"/>
              </a:ext>
            </a:extLst>
          </p:cNvPr>
          <p:cNvSpPr>
            <a:spLocks noGrp="1"/>
          </p:cNvSpPr>
          <p:nvPr>
            <p:ph idx="1"/>
          </p:nvPr>
        </p:nvSpPr>
        <p:spPr>
          <a:xfrm>
            <a:off x="1097280" y="1845734"/>
            <a:ext cx="6577920" cy="4023360"/>
          </a:xfrm>
        </p:spPr>
        <p:txBody>
          <a:bodyPr/>
          <a:lstStyle/>
          <a:p>
            <a:pPr>
              <a:buFont typeface="Wingdings" panose="05000000000000000000" pitchFamily="2" charset="2"/>
              <a:buChar char="§"/>
            </a:pPr>
            <a:r>
              <a:rPr lang="en-US" dirty="0"/>
              <a:t>If a feed is available from your CAD, Dispatch Times will come from the CAD file</a:t>
            </a:r>
          </a:p>
          <a:p>
            <a:pPr>
              <a:buFont typeface="Wingdings" panose="05000000000000000000" pitchFamily="2" charset="2"/>
              <a:buChar char="§"/>
            </a:pPr>
            <a:r>
              <a:rPr lang="en-US" dirty="0"/>
              <a:t>At a minimum, Patient Times (time of contact and movement) will need to be entered into the times section</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9AE681BB-3527-4341-9AAC-E9E7EDCA4793}"/>
              </a:ext>
            </a:extLst>
          </p:cNvPr>
          <p:cNvPicPr>
            <a:picLocks noChangeAspect="1"/>
          </p:cNvPicPr>
          <p:nvPr/>
        </p:nvPicPr>
        <p:blipFill>
          <a:blip r:embed="rId2"/>
          <a:stretch>
            <a:fillRect/>
          </a:stretch>
        </p:blipFill>
        <p:spPr>
          <a:xfrm>
            <a:off x="10222230" y="856383"/>
            <a:ext cx="933450" cy="847725"/>
          </a:xfrm>
          <a:prstGeom prst="rect">
            <a:avLst/>
          </a:prstGeom>
        </p:spPr>
      </p:pic>
      <p:pic>
        <p:nvPicPr>
          <p:cNvPr id="7" name="Picture 6">
            <a:extLst>
              <a:ext uri="{FF2B5EF4-FFF2-40B4-BE49-F238E27FC236}">
                <a16:creationId xmlns:a16="http://schemas.microsoft.com/office/drawing/2014/main" id="{65E852A2-9179-4C9E-B038-556085761B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9905" y="1845734"/>
            <a:ext cx="3164815" cy="4330800"/>
          </a:xfrm>
          <a:prstGeom prst="rect">
            <a:avLst/>
          </a:prstGeom>
        </p:spPr>
      </p:pic>
      <p:sp>
        <p:nvSpPr>
          <p:cNvPr id="6" name="Footer Placeholder 5">
            <a:extLst>
              <a:ext uri="{FF2B5EF4-FFF2-40B4-BE49-F238E27FC236}">
                <a16:creationId xmlns:a16="http://schemas.microsoft.com/office/drawing/2014/main" id="{8DFA5E23-4418-42EA-D494-199CE6017EAE}"/>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49536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Field – Timeline</a:t>
            </a:r>
            <a:endParaRPr lang="en-US" b="1" dirty="0">
              <a:solidFill>
                <a:srgbClr val="FF0000"/>
              </a:solidFill>
            </a:endParaRPr>
          </a:p>
        </p:txBody>
      </p:sp>
      <p:sp>
        <p:nvSpPr>
          <p:cNvPr id="3" name="Content Placeholder 2"/>
          <p:cNvSpPr>
            <a:spLocks noGrp="1"/>
          </p:cNvSpPr>
          <p:nvPr>
            <p:ph idx="1"/>
          </p:nvPr>
        </p:nvSpPr>
        <p:spPr>
          <a:xfrm>
            <a:off x="1097280" y="1845734"/>
            <a:ext cx="3984518" cy="4447490"/>
          </a:xfrm>
        </p:spPr>
        <p:txBody>
          <a:bodyPr>
            <a:normAutofit fontScale="62500" lnSpcReduction="20000"/>
          </a:bodyPr>
          <a:lstStyle/>
          <a:p>
            <a:pPr>
              <a:buFont typeface="Wingdings" panose="05000000000000000000" pitchFamily="2" charset="2"/>
              <a:buChar char="§"/>
            </a:pPr>
            <a:r>
              <a:rPr lang="en-US" dirty="0"/>
              <a:t>The timeline is the single most effective and useful tool in IMT. You can make any change or edit from the timeline.</a:t>
            </a:r>
          </a:p>
          <a:p>
            <a:pPr>
              <a:buFont typeface="Wingdings" panose="05000000000000000000" pitchFamily="2" charset="2"/>
              <a:buChar char="§"/>
            </a:pPr>
            <a:r>
              <a:rPr lang="en-US" dirty="0"/>
              <a:t> Any edits to a Power Tool or Situation Tool must be done in the Timeline.</a:t>
            </a:r>
          </a:p>
          <a:p>
            <a:pPr>
              <a:buFont typeface="Wingdings" panose="05000000000000000000" pitchFamily="2" charset="2"/>
              <a:buChar char="§"/>
            </a:pPr>
            <a:r>
              <a:rPr lang="en-US" dirty="0"/>
              <a:t> Each time you select a Power Tool a new entry is created.</a:t>
            </a:r>
          </a:p>
          <a:p>
            <a:pPr>
              <a:buFont typeface="Wingdings" panose="05000000000000000000" pitchFamily="2" charset="2"/>
              <a:buChar char="§"/>
            </a:pPr>
            <a:r>
              <a:rPr lang="en-US" dirty="0"/>
              <a:t> Click on the right arrow to make changes to the existing Power Tool/Situation Tool entry.</a:t>
            </a:r>
          </a:p>
          <a:p>
            <a:pPr>
              <a:buFont typeface="Wingdings" panose="05000000000000000000" pitchFamily="2" charset="2"/>
              <a:buChar char="§"/>
            </a:pPr>
            <a:r>
              <a:rPr lang="en-US" dirty="0"/>
              <a:t>  Any entries with no associated date/time will always be in RED and at the bottom of the timeline.  </a:t>
            </a:r>
            <a:r>
              <a:rPr lang="en-US" u="sng" dirty="0"/>
              <a:t>These issues will need to be corrected before the chart can be completed</a:t>
            </a:r>
            <a:r>
              <a:rPr lang="en-US" dirty="0"/>
              <a:t>.</a:t>
            </a:r>
          </a:p>
          <a:p>
            <a:pPr>
              <a:buFont typeface="Wingdings" panose="05000000000000000000" pitchFamily="2" charset="2"/>
              <a:buChar char="§"/>
            </a:pPr>
            <a:r>
              <a:rPr lang="en-US" dirty="0"/>
              <a:t>The Timeline should be reviewed before posting to make sure all the times are correct.</a:t>
            </a:r>
          </a:p>
          <a:p>
            <a:pPr marL="0" indent="0">
              <a:buNone/>
            </a:pP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40F71B7B-1506-44D7-8C7C-35479AFB4D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84349" y="1802731"/>
            <a:ext cx="5528134" cy="2598923"/>
          </a:xfrm>
          <a:prstGeom prst="rect">
            <a:avLst/>
          </a:prstGeom>
        </p:spPr>
      </p:pic>
      <p:pic>
        <p:nvPicPr>
          <p:cNvPr id="2" name="Picture 1">
            <a:extLst>
              <a:ext uri="{FF2B5EF4-FFF2-40B4-BE49-F238E27FC236}">
                <a16:creationId xmlns:a16="http://schemas.microsoft.com/office/drawing/2014/main" id="{92E107DB-2956-4740-BD0E-718CB2B4CD0A}"/>
              </a:ext>
            </a:extLst>
          </p:cNvPr>
          <p:cNvPicPr>
            <a:picLocks noChangeAspect="1"/>
          </p:cNvPicPr>
          <p:nvPr/>
        </p:nvPicPr>
        <p:blipFill>
          <a:blip r:embed="rId3"/>
          <a:stretch>
            <a:fillRect/>
          </a:stretch>
        </p:blipFill>
        <p:spPr>
          <a:xfrm>
            <a:off x="10298083" y="899160"/>
            <a:ext cx="914400" cy="838200"/>
          </a:xfrm>
          <a:prstGeom prst="rect">
            <a:avLst/>
          </a:prstGeom>
        </p:spPr>
      </p:pic>
      <p:sp>
        <p:nvSpPr>
          <p:cNvPr id="7" name="Footer Placeholder 6">
            <a:extLst>
              <a:ext uri="{FF2B5EF4-FFF2-40B4-BE49-F238E27FC236}">
                <a16:creationId xmlns:a16="http://schemas.microsoft.com/office/drawing/2014/main" id="{24182A22-1B53-C388-8542-2991D082E897}"/>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636297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F216B-E0D3-4432-8C40-C6682C53AB8B}"/>
              </a:ext>
            </a:extLst>
          </p:cNvPr>
          <p:cNvSpPr>
            <a:spLocks noGrp="1"/>
          </p:cNvSpPr>
          <p:nvPr>
            <p:ph type="title"/>
          </p:nvPr>
        </p:nvSpPr>
        <p:spPr/>
        <p:txBody>
          <a:bodyPr/>
          <a:lstStyle/>
          <a:p>
            <a:r>
              <a:rPr lang="en-US" dirty="0"/>
              <a:t>Elite Field – Power Tools</a:t>
            </a:r>
          </a:p>
        </p:txBody>
      </p:sp>
      <p:sp>
        <p:nvSpPr>
          <p:cNvPr id="8" name="Content Placeholder 2">
            <a:extLst>
              <a:ext uri="{FF2B5EF4-FFF2-40B4-BE49-F238E27FC236}">
                <a16:creationId xmlns:a16="http://schemas.microsoft.com/office/drawing/2014/main" id="{2E4D92D1-FA8B-487B-95F2-677C938804C3}"/>
              </a:ext>
            </a:extLst>
          </p:cNvPr>
          <p:cNvSpPr txBox="1">
            <a:spLocks/>
          </p:cNvSpPr>
          <p:nvPr/>
        </p:nvSpPr>
        <p:spPr>
          <a:xfrm>
            <a:off x="1097280" y="1845733"/>
            <a:ext cx="4619520" cy="441163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Power Tools are a focused entry point for clinical documentation.</a:t>
            </a:r>
          </a:p>
          <a:p>
            <a:r>
              <a:rPr lang="en-US" sz="2000" dirty="0"/>
              <a:t>The Power tools are for comprehensive clinical documentation and data collection</a:t>
            </a:r>
          </a:p>
          <a:p>
            <a:pPr marL="579437" lvl="1">
              <a:spcBef>
                <a:spcPts val="0"/>
              </a:spcBef>
            </a:pPr>
            <a:r>
              <a:rPr lang="en-US" sz="2000" dirty="0">
                <a:effectLst/>
                <a:ea typeface="Calibri" panose="020F0502020204030204" pitchFamily="34" charset="0"/>
              </a:rPr>
              <a:t>Focused documentation to ensure the full picture of patient care is captured.</a:t>
            </a:r>
          </a:p>
          <a:p>
            <a:pPr marL="579437" lvl="1">
              <a:spcBef>
                <a:spcPts val="0"/>
              </a:spcBef>
            </a:pPr>
            <a:r>
              <a:rPr lang="en-US" sz="2000" dirty="0">
                <a:effectLst/>
                <a:ea typeface="Calibri" panose="020F0502020204030204" pitchFamily="34" charset="0"/>
              </a:rPr>
              <a:t>NEMSIS, State and Federal, and GMR clinical quality  data collection comes from within the power tools and the selections on the left side of the clinical template.</a:t>
            </a:r>
          </a:p>
          <a:p>
            <a:pPr marL="579437" lvl="1">
              <a:spcBef>
                <a:spcPts val="0"/>
              </a:spcBef>
            </a:pPr>
            <a:r>
              <a:rPr lang="en-US" sz="2000" dirty="0">
                <a:effectLst/>
                <a:ea typeface="Calibri" panose="020F0502020204030204" pitchFamily="34" charset="0"/>
              </a:rPr>
              <a:t>Power Tool documentation will drive your quality reporting. All reporting is driven by Power Tool data fields.</a:t>
            </a:r>
          </a:p>
          <a:p>
            <a:pPr marL="579437" lvl="1">
              <a:spcBef>
                <a:spcPts val="0"/>
              </a:spcBef>
            </a:pPr>
            <a:endParaRPr lang="en-US" sz="2000" dirty="0">
              <a:effectLst/>
              <a:ea typeface="Calibri" panose="020F0502020204030204" pitchFamily="34" charset="0"/>
            </a:endParaRPr>
          </a:p>
          <a:p>
            <a:endParaRPr lang="en-US" dirty="0"/>
          </a:p>
          <a:p>
            <a:endParaRPr lang="en-US" dirty="0"/>
          </a:p>
          <a:p>
            <a:endParaRPr lang="en-US" dirty="0"/>
          </a:p>
        </p:txBody>
      </p:sp>
      <p:sp>
        <p:nvSpPr>
          <p:cNvPr id="3" name="Footer Placeholder 2">
            <a:extLst>
              <a:ext uri="{FF2B5EF4-FFF2-40B4-BE49-F238E27FC236}">
                <a16:creationId xmlns:a16="http://schemas.microsoft.com/office/drawing/2014/main" id="{97ED3A5B-4229-21DE-8976-80BC0D726BE1}"/>
              </a:ext>
            </a:extLst>
          </p:cNvPr>
          <p:cNvSpPr>
            <a:spLocks noGrp="1"/>
          </p:cNvSpPr>
          <p:nvPr>
            <p:ph type="ftr" sz="quarter" idx="11"/>
          </p:nvPr>
        </p:nvSpPr>
        <p:spPr/>
        <p:txBody>
          <a:bodyPr/>
          <a:lstStyle/>
          <a:p>
            <a:r>
              <a:rPr lang="en-US"/>
              <a:t>8.11.2023 v1.14 </a:t>
            </a:r>
          </a:p>
        </p:txBody>
      </p:sp>
      <p:pic>
        <p:nvPicPr>
          <p:cNvPr id="12" name="Content Placeholder 11">
            <a:extLst>
              <a:ext uri="{FF2B5EF4-FFF2-40B4-BE49-F238E27FC236}">
                <a16:creationId xmlns:a16="http://schemas.microsoft.com/office/drawing/2014/main" id="{2B054DED-EA17-4E55-7722-7D055ED6EFA6}"/>
              </a:ext>
            </a:extLst>
          </p:cNvPr>
          <p:cNvPicPr>
            <a:picLocks noGrp="1" noChangeAspect="1"/>
          </p:cNvPicPr>
          <p:nvPr>
            <p:ph idx="1"/>
          </p:nvPr>
        </p:nvPicPr>
        <p:blipFill>
          <a:blip r:embed="rId2"/>
          <a:stretch>
            <a:fillRect/>
          </a:stretch>
        </p:blipFill>
        <p:spPr>
          <a:xfrm>
            <a:off x="8544875" y="4640232"/>
            <a:ext cx="3410228" cy="2081243"/>
          </a:xfrm>
        </p:spPr>
      </p:pic>
      <p:pic>
        <p:nvPicPr>
          <p:cNvPr id="10" name="Picture 9">
            <a:extLst>
              <a:ext uri="{FF2B5EF4-FFF2-40B4-BE49-F238E27FC236}">
                <a16:creationId xmlns:a16="http://schemas.microsoft.com/office/drawing/2014/main" id="{C7771B66-67D1-F699-5C99-ED6F59E4CE81}"/>
              </a:ext>
            </a:extLst>
          </p:cNvPr>
          <p:cNvPicPr>
            <a:picLocks noChangeAspect="1"/>
          </p:cNvPicPr>
          <p:nvPr/>
        </p:nvPicPr>
        <p:blipFill>
          <a:blip r:embed="rId3"/>
          <a:stretch>
            <a:fillRect/>
          </a:stretch>
        </p:blipFill>
        <p:spPr>
          <a:xfrm>
            <a:off x="8544875" y="0"/>
            <a:ext cx="3410228" cy="4640231"/>
          </a:xfrm>
          <a:prstGeom prst="rect">
            <a:avLst/>
          </a:prstGeom>
        </p:spPr>
      </p:pic>
    </p:spTree>
    <p:extLst>
      <p:ext uri="{BB962C8B-B14F-4D97-AF65-F5344CB8AC3E}">
        <p14:creationId xmlns:p14="http://schemas.microsoft.com/office/powerpoint/2010/main" val="3543932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5D81-4064-A61F-9068-84CB0B84215B}"/>
              </a:ext>
            </a:extLst>
          </p:cNvPr>
          <p:cNvSpPr>
            <a:spLocks noGrp="1"/>
          </p:cNvSpPr>
          <p:nvPr>
            <p:ph type="title"/>
          </p:nvPr>
        </p:nvSpPr>
        <p:spPr/>
        <p:txBody>
          <a:bodyPr/>
          <a:lstStyle/>
          <a:p>
            <a:r>
              <a:rPr lang="en-US" dirty="0"/>
              <a:t>Power Tool Documentation</a:t>
            </a:r>
          </a:p>
        </p:txBody>
      </p:sp>
      <p:sp>
        <p:nvSpPr>
          <p:cNvPr id="3" name="Content Placeholder 2">
            <a:extLst>
              <a:ext uri="{FF2B5EF4-FFF2-40B4-BE49-F238E27FC236}">
                <a16:creationId xmlns:a16="http://schemas.microsoft.com/office/drawing/2014/main" id="{C2C3897D-6E93-CDB4-A7B4-D6244D1EC8D3}"/>
              </a:ext>
            </a:extLst>
          </p:cNvPr>
          <p:cNvSpPr>
            <a:spLocks noGrp="1"/>
          </p:cNvSpPr>
          <p:nvPr>
            <p:ph idx="1"/>
          </p:nvPr>
        </p:nvSpPr>
        <p:spPr>
          <a:xfrm>
            <a:off x="838200" y="1474470"/>
            <a:ext cx="10515600" cy="4702493"/>
          </a:xfrm>
        </p:spPr>
        <p:txBody>
          <a:bodyPr/>
          <a:lstStyle/>
          <a:p>
            <a:r>
              <a:rPr lang="en-US" dirty="0"/>
              <a:t>The purpose of the crewmember fields in the power tool is to capture WHO did the procedure and that individual’s license/credential level.</a:t>
            </a:r>
          </a:p>
          <a:p>
            <a:r>
              <a:rPr lang="en-US" dirty="0"/>
              <a:t>The ability to bill for the procedure is determined by the role of the caregiver performing the procedure.</a:t>
            </a:r>
          </a:p>
          <a:p>
            <a:endParaRPr lang="en-US" dirty="0"/>
          </a:p>
        </p:txBody>
      </p:sp>
      <p:sp>
        <p:nvSpPr>
          <p:cNvPr id="4" name="Footer Placeholder 3">
            <a:extLst>
              <a:ext uri="{FF2B5EF4-FFF2-40B4-BE49-F238E27FC236}">
                <a16:creationId xmlns:a16="http://schemas.microsoft.com/office/drawing/2014/main" id="{B4BB5E3E-82B5-0074-9E60-07196E4E9B9C}"/>
              </a:ext>
            </a:extLst>
          </p:cNvPr>
          <p:cNvSpPr>
            <a:spLocks noGrp="1"/>
          </p:cNvSpPr>
          <p:nvPr>
            <p:ph type="ftr" sz="quarter" idx="11"/>
          </p:nvPr>
        </p:nvSpPr>
        <p:spPr/>
        <p:txBody>
          <a:bodyPr/>
          <a:lstStyle/>
          <a:p>
            <a:r>
              <a:rPr lang="en-US"/>
              <a:t>8.11.2023 v1.14 </a:t>
            </a:r>
          </a:p>
        </p:txBody>
      </p:sp>
      <p:pic>
        <p:nvPicPr>
          <p:cNvPr id="5" name="Picture 4">
            <a:extLst>
              <a:ext uri="{FF2B5EF4-FFF2-40B4-BE49-F238E27FC236}">
                <a16:creationId xmlns:a16="http://schemas.microsoft.com/office/drawing/2014/main" id="{813A80E9-02E8-F70A-7924-419598EA928B}"/>
              </a:ext>
            </a:extLst>
          </p:cNvPr>
          <p:cNvPicPr>
            <a:picLocks noChangeAspect="1"/>
          </p:cNvPicPr>
          <p:nvPr/>
        </p:nvPicPr>
        <p:blipFill>
          <a:blip r:embed="rId2"/>
          <a:stretch>
            <a:fillRect/>
          </a:stretch>
        </p:blipFill>
        <p:spPr>
          <a:xfrm>
            <a:off x="1725930" y="3694573"/>
            <a:ext cx="8972550" cy="2617327"/>
          </a:xfrm>
          <a:prstGeom prst="rect">
            <a:avLst/>
          </a:prstGeom>
        </p:spPr>
      </p:pic>
    </p:spTree>
    <p:extLst>
      <p:ext uri="{BB962C8B-B14F-4D97-AF65-F5344CB8AC3E}">
        <p14:creationId xmlns:p14="http://schemas.microsoft.com/office/powerpoint/2010/main" val="68818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644233"/>
          </a:xfrm>
        </p:spPr>
        <p:txBody>
          <a:bodyPr>
            <a:normAutofit fontScale="90000"/>
          </a:bodyPr>
          <a:lstStyle/>
          <a:p>
            <a:r>
              <a:rPr lang="en-US" dirty="0"/>
              <a:t>Elite Field - Procedures</a:t>
            </a:r>
          </a:p>
        </p:txBody>
      </p:sp>
      <p:sp>
        <p:nvSpPr>
          <p:cNvPr id="3" name="Content Placeholder 2"/>
          <p:cNvSpPr>
            <a:spLocks noGrp="1"/>
          </p:cNvSpPr>
          <p:nvPr>
            <p:ph idx="1"/>
          </p:nvPr>
        </p:nvSpPr>
        <p:spPr>
          <a:xfrm>
            <a:off x="1097280" y="1188721"/>
            <a:ext cx="10058400" cy="4991742"/>
          </a:xfrm>
        </p:spPr>
        <p:txBody>
          <a:bodyPr/>
          <a:lstStyle/>
          <a:p>
            <a:pPr algn="ctr"/>
            <a:endParaRPr lang="en-US" dirty="0"/>
          </a:p>
          <a:p>
            <a:pPr algn="ctr"/>
            <a:r>
              <a:rPr lang="en-US" dirty="0"/>
              <a:t>Procedure Documentation Changes  </a:t>
            </a:r>
          </a:p>
          <a:p>
            <a:pPr marL="0" indent="0">
              <a:buNone/>
            </a:pPr>
            <a:endParaRPr lang="en-US" dirty="0"/>
          </a:p>
          <a:p>
            <a:r>
              <a:rPr lang="en-US" dirty="0"/>
              <a:t>All procedures are documented as </a:t>
            </a:r>
            <a:r>
              <a:rPr lang="en-US" b="1" u="sng" dirty="0"/>
              <a:t>1 (ONE)</a:t>
            </a:r>
            <a:r>
              <a:rPr lang="en-US" dirty="0"/>
              <a:t> attempt made regardless of success.  If more than </a:t>
            </a:r>
            <a:r>
              <a:rPr lang="en-US" b="1" u="sng" dirty="0"/>
              <a:t>1 (ONE)</a:t>
            </a:r>
            <a:r>
              <a:rPr lang="en-US" dirty="0"/>
              <a:t> attempt was made, a second additional procedure will need to be documented and so forth. </a:t>
            </a:r>
          </a:p>
          <a:p>
            <a:endParaRPr lang="en-US" dirty="0"/>
          </a:p>
          <a:p>
            <a:endParaRPr lang="en-US" dirty="0"/>
          </a:p>
        </p:txBody>
      </p:sp>
      <p:pic>
        <p:nvPicPr>
          <p:cNvPr id="8" name="Picture 7"/>
          <p:cNvPicPr>
            <a:picLocks noChangeAspect="1"/>
          </p:cNvPicPr>
          <p:nvPr/>
        </p:nvPicPr>
        <p:blipFill>
          <a:blip r:embed="rId2"/>
          <a:stretch>
            <a:fillRect/>
          </a:stretch>
        </p:blipFill>
        <p:spPr>
          <a:xfrm>
            <a:off x="3016567" y="4189737"/>
            <a:ext cx="6219825" cy="1990725"/>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7952" y="2144280"/>
            <a:ext cx="777653" cy="644232"/>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0162" y="2144280"/>
            <a:ext cx="777653" cy="644232"/>
          </a:xfrm>
          <a:prstGeom prst="rect">
            <a:avLst/>
          </a:prstGeom>
        </p:spPr>
      </p:pic>
      <p:sp>
        <p:nvSpPr>
          <p:cNvPr id="2" name="Footer Placeholder 1">
            <a:extLst>
              <a:ext uri="{FF2B5EF4-FFF2-40B4-BE49-F238E27FC236}">
                <a16:creationId xmlns:a16="http://schemas.microsoft.com/office/drawing/2014/main" id="{CF808994-74A2-2A18-9A07-A3FFFA5442EF}"/>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632657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6"/>
            <a:ext cx="10515600" cy="775778"/>
          </a:xfrm>
        </p:spPr>
        <p:txBody>
          <a:bodyPr>
            <a:normAutofit/>
          </a:bodyPr>
          <a:lstStyle/>
          <a:p>
            <a:r>
              <a:rPr lang="en-US" dirty="0"/>
              <a:t>Elite Field – Assessments / Exams</a:t>
            </a:r>
            <a:endParaRPr lang="en-US" b="1" dirty="0">
              <a:solidFill>
                <a:srgbClr val="FF0000"/>
              </a:solidFill>
            </a:endParaRPr>
          </a:p>
        </p:txBody>
      </p:sp>
      <p:sp>
        <p:nvSpPr>
          <p:cNvPr id="3" name="Content Placeholder 2"/>
          <p:cNvSpPr>
            <a:spLocks noGrp="1"/>
          </p:cNvSpPr>
          <p:nvPr>
            <p:ph idx="1"/>
          </p:nvPr>
        </p:nvSpPr>
        <p:spPr>
          <a:xfrm>
            <a:off x="1097279" y="1375342"/>
            <a:ext cx="4475807" cy="2148034"/>
          </a:xfrm>
        </p:spPr>
        <p:txBody>
          <a:bodyPr/>
          <a:lstStyle/>
          <a:p>
            <a:r>
              <a:rPr lang="en-US" dirty="0"/>
              <a:t>Use the Assessment Power Tool to document your assessment.</a:t>
            </a:r>
          </a:p>
        </p:txBody>
      </p:sp>
      <p:pic>
        <p:nvPicPr>
          <p:cNvPr id="7" name="Picture 6">
            <a:extLst>
              <a:ext uri="{FF2B5EF4-FFF2-40B4-BE49-F238E27FC236}">
                <a16:creationId xmlns:a16="http://schemas.microsoft.com/office/drawing/2014/main" id="{03E25299-5B21-4996-88EC-1E365601EA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97242" y="1073252"/>
            <a:ext cx="5342328" cy="2912059"/>
          </a:xfrm>
          <a:prstGeom prst="rect">
            <a:avLst/>
          </a:prstGeom>
        </p:spPr>
      </p:pic>
      <p:pic>
        <p:nvPicPr>
          <p:cNvPr id="9" name="Picture 8">
            <a:extLst>
              <a:ext uri="{FF2B5EF4-FFF2-40B4-BE49-F238E27FC236}">
                <a16:creationId xmlns:a16="http://schemas.microsoft.com/office/drawing/2014/main" id="{6D2618D9-015B-76C6-1328-B866CAF3B4E9}"/>
              </a:ext>
            </a:extLst>
          </p:cNvPr>
          <p:cNvPicPr>
            <a:picLocks noChangeAspect="1"/>
          </p:cNvPicPr>
          <p:nvPr/>
        </p:nvPicPr>
        <p:blipFill>
          <a:blip r:embed="rId4"/>
          <a:stretch>
            <a:fillRect/>
          </a:stretch>
        </p:blipFill>
        <p:spPr>
          <a:xfrm>
            <a:off x="172411" y="2869035"/>
            <a:ext cx="6371002" cy="3852440"/>
          </a:xfrm>
          <a:prstGeom prst="rect">
            <a:avLst/>
          </a:prstGeom>
        </p:spPr>
      </p:pic>
      <p:pic>
        <p:nvPicPr>
          <p:cNvPr id="11" name="Picture 10">
            <a:extLst>
              <a:ext uri="{FF2B5EF4-FFF2-40B4-BE49-F238E27FC236}">
                <a16:creationId xmlns:a16="http://schemas.microsoft.com/office/drawing/2014/main" id="{8A4A4FAD-11E7-A3F0-B254-575F61E046CD}"/>
              </a:ext>
            </a:extLst>
          </p:cNvPr>
          <p:cNvPicPr>
            <a:picLocks noChangeAspect="1"/>
          </p:cNvPicPr>
          <p:nvPr/>
        </p:nvPicPr>
        <p:blipFill>
          <a:blip r:embed="rId5"/>
          <a:stretch>
            <a:fillRect/>
          </a:stretch>
        </p:blipFill>
        <p:spPr>
          <a:xfrm>
            <a:off x="6618914" y="5520861"/>
            <a:ext cx="5400675" cy="1057275"/>
          </a:xfrm>
          <a:prstGeom prst="rect">
            <a:avLst/>
          </a:prstGeom>
        </p:spPr>
      </p:pic>
      <p:sp>
        <p:nvSpPr>
          <p:cNvPr id="12" name="TextBox 11">
            <a:extLst>
              <a:ext uri="{FF2B5EF4-FFF2-40B4-BE49-F238E27FC236}">
                <a16:creationId xmlns:a16="http://schemas.microsoft.com/office/drawing/2014/main" id="{3F11A81A-CE34-FBEC-66F6-79734F070663}"/>
              </a:ext>
            </a:extLst>
          </p:cNvPr>
          <p:cNvSpPr txBox="1"/>
          <p:nvPr/>
        </p:nvSpPr>
        <p:spPr>
          <a:xfrm>
            <a:off x="6962862" y="4286774"/>
            <a:ext cx="475935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You can use the “Tag </a:t>
            </a:r>
            <a:r>
              <a:rPr lang="en-US" dirty="0" err="1"/>
              <a:t>Normals</a:t>
            </a:r>
            <a:r>
              <a:rPr lang="en-US" dirty="0"/>
              <a:t>” or “Tag Not Done” to complete systems assessments. </a:t>
            </a:r>
          </a:p>
          <a:p>
            <a:pPr marL="285750" indent="-285750">
              <a:buFont typeface="Arial" panose="020B0604020202020204" pitchFamily="34" charset="0"/>
              <a:buChar char="•"/>
            </a:pPr>
            <a:r>
              <a:rPr lang="en-US" dirty="0"/>
              <a:t>Select a system to open the assessment fields specific to that anatomic site or system.</a:t>
            </a:r>
          </a:p>
        </p:txBody>
      </p:sp>
      <p:sp>
        <p:nvSpPr>
          <p:cNvPr id="2" name="Footer Placeholder 1">
            <a:extLst>
              <a:ext uri="{FF2B5EF4-FFF2-40B4-BE49-F238E27FC236}">
                <a16:creationId xmlns:a16="http://schemas.microsoft.com/office/drawing/2014/main" id="{ED42758E-E03A-321D-2B8D-4A65EE13F30A}"/>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106831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4DC8503-E3B3-E3EF-0A76-D9EDC32DC4F9}"/>
              </a:ext>
            </a:extLst>
          </p:cNvPr>
          <p:cNvPicPr>
            <a:picLocks noGrp="1" noChangeAspect="1"/>
          </p:cNvPicPr>
          <p:nvPr>
            <p:ph idx="1"/>
          </p:nvPr>
        </p:nvPicPr>
        <p:blipFill>
          <a:blip r:embed="rId3"/>
          <a:stretch>
            <a:fillRect/>
          </a:stretch>
        </p:blipFill>
        <p:spPr>
          <a:xfrm>
            <a:off x="275443" y="1362828"/>
            <a:ext cx="8565761" cy="3657720"/>
          </a:xfrm>
        </p:spPr>
      </p:pic>
      <p:sp>
        <p:nvSpPr>
          <p:cNvPr id="2" name="Title 1">
            <a:extLst>
              <a:ext uri="{FF2B5EF4-FFF2-40B4-BE49-F238E27FC236}">
                <a16:creationId xmlns:a16="http://schemas.microsoft.com/office/drawing/2014/main" id="{E2C17D09-3D18-4234-AE61-6B22CCC17A65}"/>
              </a:ext>
            </a:extLst>
          </p:cNvPr>
          <p:cNvSpPr>
            <a:spLocks noGrp="1"/>
          </p:cNvSpPr>
          <p:nvPr>
            <p:ph type="title"/>
          </p:nvPr>
        </p:nvSpPr>
        <p:spPr/>
        <p:txBody>
          <a:bodyPr/>
          <a:lstStyle/>
          <a:p>
            <a:r>
              <a:rPr lang="en-US" dirty="0"/>
              <a:t>Tag Not Done</a:t>
            </a:r>
          </a:p>
        </p:txBody>
      </p:sp>
      <p:pic>
        <p:nvPicPr>
          <p:cNvPr id="10" name="Picture 9" descr="A screenshot of a computer&#10;&#10;Description automatically generated with medium confidence">
            <a:extLst>
              <a:ext uri="{FF2B5EF4-FFF2-40B4-BE49-F238E27FC236}">
                <a16:creationId xmlns:a16="http://schemas.microsoft.com/office/drawing/2014/main" id="{318FFB44-A3E3-416C-AEFA-C79D9A63A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0408" y="2952944"/>
            <a:ext cx="6701592" cy="3694986"/>
          </a:xfrm>
          <a:prstGeom prst="rect">
            <a:avLst/>
          </a:prstGeom>
        </p:spPr>
      </p:pic>
      <p:sp>
        <p:nvSpPr>
          <p:cNvPr id="13" name="Arrow: Down 12">
            <a:extLst>
              <a:ext uri="{FF2B5EF4-FFF2-40B4-BE49-F238E27FC236}">
                <a16:creationId xmlns:a16="http://schemas.microsoft.com/office/drawing/2014/main" id="{48BCD0CB-2019-4075-89D1-0E67EA2246E7}"/>
              </a:ext>
            </a:extLst>
          </p:cNvPr>
          <p:cNvSpPr/>
          <p:nvPr/>
        </p:nvSpPr>
        <p:spPr>
          <a:xfrm rot="7300309">
            <a:off x="6697235" y="4991596"/>
            <a:ext cx="240415" cy="5160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66A795C7-4217-4D1F-A777-400203DD971B}"/>
              </a:ext>
            </a:extLst>
          </p:cNvPr>
          <p:cNvSpPr/>
          <p:nvPr/>
        </p:nvSpPr>
        <p:spPr>
          <a:xfrm rot="2788356">
            <a:off x="8911854" y="5678425"/>
            <a:ext cx="240415" cy="5160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441C84F-E086-A18D-99E6-BA0C101556C4}"/>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183553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F75E-00CA-428E-8034-4FEDB533C232}"/>
              </a:ext>
            </a:extLst>
          </p:cNvPr>
          <p:cNvSpPr>
            <a:spLocks noGrp="1"/>
          </p:cNvSpPr>
          <p:nvPr>
            <p:ph type="title"/>
          </p:nvPr>
        </p:nvSpPr>
        <p:spPr/>
        <p:txBody>
          <a:bodyPr/>
          <a:lstStyle/>
          <a:p>
            <a:r>
              <a:rPr lang="en-US" dirty="0"/>
              <a:t>Tag Normal</a:t>
            </a:r>
          </a:p>
        </p:txBody>
      </p:sp>
      <p:pic>
        <p:nvPicPr>
          <p:cNvPr id="8" name="Content Placeholder 7" descr="Graphical user interface, application&#10;&#10;Description automatically generated">
            <a:extLst>
              <a:ext uri="{FF2B5EF4-FFF2-40B4-BE49-F238E27FC236}">
                <a16:creationId xmlns:a16="http://schemas.microsoft.com/office/drawing/2014/main" id="{D9AA714C-86FF-4682-9240-DA6D9730CF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1705" y="1846263"/>
            <a:ext cx="6888916" cy="4022725"/>
          </a:xfrm>
        </p:spPr>
      </p:pic>
      <p:sp>
        <p:nvSpPr>
          <p:cNvPr id="3" name="Footer Placeholder 2">
            <a:extLst>
              <a:ext uri="{FF2B5EF4-FFF2-40B4-BE49-F238E27FC236}">
                <a16:creationId xmlns:a16="http://schemas.microsoft.com/office/drawing/2014/main" id="{27C92A92-A542-F5A6-66F9-C2EA2B00821D}"/>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4237563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357EB-09D7-4EA0-AED2-70C21ECBC177}"/>
              </a:ext>
            </a:extLst>
          </p:cNvPr>
          <p:cNvSpPr>
            <a:spLocks noGrp="1"/>
          </p:cNvSpPr>
          <p:nvPr>
            <p:ph type="title"/>
          </p:nvPr>
        </p:nvSpPr>
        <p:spPr/>
        <p:txBody>
          <a:bodyPr/>
          <a:lstStyle/>
          <a:p>
            <a:r>
              <a:rPr lang="en-US" dirty="0"/>
              <a:t>Exam Findings Not Present (NP Tag Mode)</a:t>
            </a:r>
          </a:p>
        </p:txBody>
      </p:sp>
      <p:pic>
        <p:nvPicPr>
          <p:cNvPr id="6" name="Content Placeholder 5" descr="Graphical user interface, application&#10;&#10;Description automatically generated">
            <a:extLst>
              <a:ext uri="{FF2B5EF4-FFF2-40B4-BE49-F238E27FC236}">
                <a16:creationId xmlns:a16="http://schemas.microsoft.com/office/drawing/2014/main" id="{28F25A5C-CCFD-40D0-B7E7-476F1BC23A1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6963" y="1690689"/>
            <a:ext cx="10058400" cy="3760126"/>
          </a:xfrm>
        </p:spPr>
      </p:pic>
      <p:sp>
        <p:nvSpPr>
          <p:cNvPr id="3" name="TextBox 2">
            <a:extLst>
              <a:ext uri="{FF2B5EF4-FFF2-40B4-BE49-F238E27FC236}">
                <a16:creationId xmlns:a16="http://schemas.microsoft.com/office/drawing/2014/main" id="{0C905BC4-5089-A4D1-A9F1-B9953C70EC9F}"/>
              </a:ext>
            </a:extLst>
          </p:cNvPr>
          <p:cNvSpPr txBox="1"/>
          <p:nvPr/>
        </p:nvSpPr>
        <p:spPr>
          <a:xfrm>
            <a:off x="981512" y="5754848"/>
            <a:ext cx="10276514" cy="646331"/>
          </a:xfrm>
          <a:prstGeom prst="rect">
            <a:avLst/>
          </a:prstGeom>
          <a:noFill/>
        </p:spPr>
        <p:txBody>
          <a:bodyPr wrap="square" rtlCol="0">
            <a:spAutoFit/>
          </a:bodyPr>
          <a:lstStyle/>
          <a:p>
            <a:r>
              <a:rPr lang="en-US" dirty="0"/>
              <a:t>NP Tag Mode is used to document things you didn’t find during your assessment. NOT things you didn’t assess, but rather things you looked for, but didn’t find. (Like digits or extremities or abnormal heart sounds)</a:t>
            </a:r>
          </a:p>
        </p:txBody>
      </p:sp>
      <p:sp>
        <p:nvSpPr>
          <p:cNvPr id="5" name="Oval 4">
            <a:extLst>
              <a:ext uri="{FF2B5EF4-FFF2-40B4-BE49-F238E27FC236}">
                <a16:creationId xmlns:a16="http://schemas.microsoft.com/office/drawing/2014/main" id="{179F20E5-80F4-4D0D-68CF-CF029E5C8745}"/>
              </a:ext>
            </a:extLst>
          </p:cNvPr>
          <p:cNvSpPr/>
          <p:nvPr/>
        </p:nvSpPr>
        <p:spPr>
          <a:xfrm>
            <a:off x="6618157" y="5036695"/>
            <a:ext cx="1079292" cy="414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EF73B63C-11F5-FA26-07CE-6AF0FFDB13E8}"/>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174432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279F-26EC-14CA-53E9-6ABF236532CE}"/>
              </a:ext>
            </a:extLst>
          </p:cNvPr>
          <p:cNvSpPr>
            <a:spLocks noGrp="1"/>
          </p:cNvSpPr>
          <p:nvPr>
            <p:ph type="title"/>
          </p:nvPr>
        </p:nvSpPr>
        <p:spPr>
          <a:xfrm>
            <a:off x="838200" y="365126"/>
            <a:ext cx="10515600" cy="704918"/>
          </a:xfrm>
        </p:spPr>
        <p:txBody>
          <a:bodyPr/>
          <a:lstStyle/>
          <a:p>
            <a:r>
              <a:rPr lang="en-US" dirty="0"/>
              <a:t>Documenting Assessment Findings</a:t>
            </a:r>
          </a:p>
        </p:txBody>
      </p:sp>
      <p:pic>
        <p:nvPicPr>
          <p:cNvPr id="6" name="Content Placeholder 5">
            <a:extLst>
              <a:ext uri="{FF2B5EF4-FFF2-40B4-BE49-F238E27FC236}">
                <a16:creationId xmlns:a16="http://schemas.microsoft.com/office/drawing/2014/main" id="{B1CA7FC3-B0F0-6268-F326-8FF0F0422E47}"/>
              </a:ext>
            </a:extLst>
          </p:cNvPr>
          <p:cNvPicPr>
            <a:picLocks noGrp="1" noChangeAspect="1"/>
          </p:cNvPicPr>
          <p:nvPr>
            <p:ph idx="1"/>
          </p:nvPr>
        </p:nvPicPr>
        <p:blipFill>
          <a:blip r:embed="rId2"/>
          <a:stretch>
            <a:fillRect/>
          </a:stretch>
        </p:blipFill>
        <p:spPr>
          <a:xfrm>
            <a:off x="838200" y="2904662"/>
            <a:ext cx="10515600" cy="3224396"/>
          </a:xfrm>
        </p:spPr>
      </p:pic>
      <p:sp>
        <p:nvSpPr>
          <p:cNvPr id="4" name="Footer Placeholder 3">
            <a:extLst>
              <a:ext uri="{FF2B5EF4-FFF2-40B4-BE49-F238E27FC236}">
                <a16:creationId xmlns:a16="http://schemas.microsoft.com/office/drawing/2014/main" id="{4E7E69BF-A469-9A5F-393B-3A34E730D951}"/>
              </a:ext>
            </a:extLst>
          </p:cNvPr>
          <p:cNvSpPr>
            <a:spLocks noGrp="1"/>
          </p:cNvSpPr>
          <p:nvPr>
            <p:ph type="ftr" sz="quarter" idx="11"/>
          </p:nvPr>
        </p:nvSpPr>
        <p:spPr/>
        <p:txBody>
          <a:bodyPr/>
          <a:lstStyle/>
          <a:p>
            <a:r>
              <a:rPr lang="en-US"/>
              <a:t>8.11.2023 v1.14 </a:t>
            </a:r>
          </a:p>
        </p:txBody>
      </p:sp>
      <p:sp>
        <p:nvSpPr>
          <p:cNvPr id="7" name="TextBox 6">
            <a:extLst>
              <a:ext uri="{FF2B5EF4-FFF2-40B4-BE49-F238E27FC236}">
                <a16:creationId xmlns:a16="http://schemas.microsoft.com/office/drawing/2014/main" id="{C195F7BE-E08F-DA0A-A6C7-390903AE8312}"/>
              </a:ext>
            </a:extLst>
          </p:cNvPr>
          <p:cNvSpPr txBox="1"/>
          <p:nvPr/>
        </p:nvSpPr>
        <p:spPr>
          <a:xfrm>
            <a:off x="2062264" y="1488332"/>
            <a:ext cx="8307421" cy="923330"/>
          </a:xfrm>
          <a:prstGeom prst="rect">
            <a:avLst/>
          </a:prstGeom>
          <a:noFill/>
        </p:spPr>
        <p:txBody>
          <a:bodyPr wrap="square" rtlCol="0">
            <a:spAutoFit/>
          </a:bodyPr>
          <a:lstStyle/>
          <a:p>
            <a:r>
              <a:rPr lang="en-US" dirty="0"/>
              <a:t>Need to document assessment findings but don’t see the option you are looking for? </a:t>
            </a:r>
          </a:p>
          <a:p>
            <a:r>
              <a:rPr lang="en-US" dirty="0"/>
              <a:t>Select the “Details” button and a text box will open for you to add additional information.</a:t>
            </a:r>
          </a:p>
        </p:txBody>
      </p:sp>
      <p:cxnSp>
        <p:nvCxnSpPr>
          <p:cNvPr id="9" name="Straight Arrow Connector 8">
            <a:extLst>
              <a:ext uri="{FF2B5EF4-FFF2-40B4-BE49-F238E27FC236}">
                <a16:creationId xmlns:a16="http://schemas.microsoft.com/office/drawing/2014/main" id="{D7A730A6-D798-4FAE-ADA4-3F69776855DF}"/>
              </a:ext>
            </a:extLst>
          </p:cNvPr>
          <p:cNvCxnSpPr>
            <a:cxnSpLocks/>
          </p:cNvCxnSpPr>
          <p:nvPr/>
        </p:nvCxnSpPr>
        <p:spPr>
          <a:xfrm>
            <a:off x="3686783" y="2193250"/>
            <a:ext cx="6984460" cy="14254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56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ImageTrend Elite Field (iPad/Toughbook)</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800" dirty="0"/>
              <a:t> Browser based - Elite uses the browser cache on your web browser to store information. </a:t>
            </a:r>
          </a:p>
          <a:p>
            <a:pPr lvl="1">
              <a:buFont typeface="Wingdings" panose="05000000000000000000" pitchFamily="2" charset="2"/>
              <a:buChar char="§"/>
            </a:pPr>
            <a:r>
              <a:rPr lang="en-US" sz="2600" dirty="0"/>
              <a:t>You must use Google Chrome or Microsoft Edge browsers. Internet Explorer (IE) is NOT supported.  </a:t>
            </a:r>
          </a:p>
          <a:p>
            <a:pPr>
              <a:buFont typeface="Wingdings" panose="05000000000000000000" pitchFamily="2" charset="2"/>
              <a:buChar char="§"/>
            </a:pPr>
            <a:r>
              <a:rPr lang="en-US" sz="2800" dirty="0"/>
              <a:t> Must use company devices such as iPads or </a:t>
            </a:r>
            <a:r>
              <a:rPr lang="en-US" sz="2800" dirty="0" err="1"/>
              <a:t>Toughbooks</a:t>
            </a:r>
            <a:r>
              <a:rPr lang="en-US" sz="2800" dirty="0"/>
              <a:t> for application access</a:t>
            </a:r>
          </a:p>
          <a:p>
            <a:pPr>
              <a:buFont typeface="Wingdings" panose="05000000000000000000" pitchFamily="2" charset="2"/>
              <a:buChar char="§"/>
            </a:pPr>
            <a:r>
              <a:rPr lang="en-US" sz="2800" dirty="0"/>
              <a:t> Charting can occur off-line</a:t>
            </a:r>
          </a:p>
          <a:p>
            <a:pPr>
              <a:buFont typeface="Wingdings" panose="05000000000000000000" pitchFamily="2" charset="2"/>
              <a:buChar char="§"/>
            </a:pPr>
            <a:r>
              <a:rPr lang="en-US" sz="2800" dirty="0"/>
              <a:t> Posting requires on-line availability</a:t>
            </a:r>
          </a:p>
          <a:p>
            <a:pPr>
              <a:buFont typeface="Wingdings" panose="05000000000000000000" pitchFamily="2" charset="2"/>
              <a:buChar char="§"/>
            </a:pPr>
            <a:endParaRPr lang="en-US" sz="2800" dirty="0"/>
          </a:p>
        </p:txBody>
      </p:sp>
      <p:sp>
        <p:nvSpPr>
          <p:cNvPr id="4" name="Footer Placeholder 3">
            <a:extLst>
              <a:ext uri="{FF2B5EF4-FFF2-40B4-BE49-F238E27FC236}">
                <a16:creationId xmlns:a16="http://schemas.microsoft.com/office/drawing/2014/main" id="{95115981-C206-B47C-93D9-3341945996A4}"/>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2753920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7DB3-347E-4B36-9A1C-298C4DF84010}"/>
              </a:ext>
            </a:extLst>
          </p:cNvPr>
          <p:cNvSpPr>
            <a:spLocks noGrp="1"/>
          </p:cNvSpPr>
          <p:nvPr>
            <p:ph type="title"/>
          </p:nvPr>
        </p:nvSpPr>
        <p:spPr/>
        <p:txBody>
          <a:bodyPr/>
          <a:lstStyle/>
          <a:p>
            <a:r>
              <a:rPr lang="en-US" dirty="0"/>
              <a:t>Re-Assessments</a:t>
            </a:r>
          </a:p>
        </p:txBody>
      </p:sp>
      <p:sp>
        <p:nvSpPr>
          <p:cNvPr id="3" name="Content Placeholder 2">
            <a:extLst>
              <a:ext uri="{FF2B5EF4-FFF2-40B4-BE49-F238E27FC236}">
                <a16:creationId xmlns:a16="http://schemas.microsoft.com/office/drawing/2014/main" id="{DB4F7A9B-2BF7-4D24-A7C0-BCD950FB0BA0}"/>
              </a:ext>
            </a:extLst>
          </p:cNvPr>
          <p:cNvSpPr>
            <a:spLocks noGrp="1"/>
          </p:cNvSpPr>
          <p:nvPr>
            <p:ph idx="1"/>
          </p:nvPr>
        </p:nvSpPr>
        <p:spPr/>
        <p:txBody>
          <a:bodyPr/>
          <a:lstStyle/>
          <a:p>
            <a:r>
              <a:rPr lang="en-US" dirty="0"/>
              <a:t>All re-assessments should be completed using the “Assessment”  power tool. </a:t>
            </a:r>
          </a:p>
          <a:p>
            <a:pPr lvl="1"/>
            <a:r>
              <a:rPr lang="en-US" dirty="0"/>
              <a:t>Any change from your initial assessment needs to be documented using the Power tool. </a:t>
            </a:r>
          </a:p>
          <a:p>
            <a:endParaRPr lang="en-US" dirty="0"/>
          </a:p>
        </p:txBody>
      </p:sp>
      <p:pic>
        <p:nvPicPr>
          <p:cNvPr id="5" name="Picture 4">
            <a:extLst>
              <a:ext uri="{FF2B5EF4-FFF2-40B4-BE49-F238E27FC236}">
                <a16:creationId xmlns:a16="http://schemas.microsoft.com/office/drawing/2014/main" id="{4F808B16-ACA8-3936-DA90-AB33830AC02D}"/>
              </a:ext>
            </a:extLst>
          </p:cNvPr>
          <p:cNvPicPr>
            <a:picLocks noChangeAspect="1"/>
          </p:cNvPicPr>
          <p:nvPr/>
        </p:nvPicPr>
        <p:blipFill>
          <a:blip r:embed="rId3"/>
          <a:stretch>
            <a:fillRect/>
          </a:stretch>
        </p:blipFill>
        <p:spPr>
          <a:xfrm>
            <a:off x="5996064" y="3138949"/>
            <a:ext cx="5923639" cy="3582526"/>
          </a:xfrm>
          <a:prstGeom prst="rect">
            <a:avLst/>
          </a:prstGeom>
        </p:spPr>
      </p:pic>
      <p:sp>
        <p:nvSpPr>
          <p:cNvPr id="6" name="Footer Placeholder 5">
            <a:extLst>
              <a:ext uri="{FF2B5EF4-FFF2-40B4-BE49-F238E27FC236}">
                <a16:creationId xmlns:a16="http://schemas.microsoft.com/office/drawing/2014/main" id="{3BE66FD8-ADBA-8ED0-BE13-4BF27DB1EFA7}"/>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5536541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B779B-750D-4A04-9071-AC9166CD5FE5}"/>
              </a:ext>
            </a:extLst>
          </p:cNvPr>
          <p:cNvSpPr>
            <a:spLocks noGrp="1"/>
          </p:cNvSpPr>
          <p:nvPr>
            <p:ph type="title"/>
          </p:nvPr>
        </p:nvSpPr>
        <p:spPr/>
        <p:txBody>
          <a:bodyPr/>
          <a:lstStyle/>
          <a:p>
            <a:r>
              <a:rPr lang="en-US" dirty="0"/>
              <a:t>Elite Field - Situations</a:t>
            </a:r>
          </a:p>
        </p:txBody>
      </p:sp>
      <p:sp>
        <p:nvSpPr>
          <p:cNvPr id="3" name="Content Placeholder 2">
            <a:extLst>
              <a:ext uri="{FF2B5EF4-FFF2-40B4-BE49-F238E27FC236}">
                <a16:creationId xmlns:a16="http://schemas.microsoft.com/office/drawing/2014/main" id="{FF930DC6-ADF1-42C2-A7CF-7D76305CF68F}"/>
              </a:ext>
            </a:extLst>
          </p:cNvPr>
          <p:cNvSpPr>
            <a:spLocks noGrp="1"/>
          </p:cNvSpPr>
          <p:nvPr>
            <p:ph idx="1"/>
          </p:nvPr>
        </p:nvSpPr>
        <p:spPr>
          <a:xfrm>
            <a:off x="1097280" y="1845734"/>
            <a:ext cx="4619520" cy="4023360"/>
          </a:xfrm>
        </p:spPr>
        <p:txBody>
          <a:bodyPr/>
          <a:lstStyle/>
          <a:p>
            <a:r>
              <a:rPr lang="en-US" dirty="0"/>
              <a:t>Situations combine multiple power tools so crewmembers can logically document through a routine procedure/situation.</a:t>
            </a:r>
          </a:p>
          <a:p>
            <a:pPr marL="0" indent="0">
              <a:buNone/>
            </a:pPr>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CD879689-EFEB-446A-BEA8-43AE12D7526A}"/>
              </a:ext>
            </a:extLst>
          </p:cNvPr>
          <p:cNvPicPr>
            <a:picLocks noChangeAspect="1"/>
          </p:cNvPicPr>
          <p:nvPr/>
        </p:nvPicPr>
        <p:blipFill>
          <a:blip r:embed="rId2"/>
          <a:stretch>
            <a:fillRect/>
          </a:stretch>
        </p:blipFill>
        <p:spPr>
          <a:xfrm>
            <a:off x="10084982" y="703953"/>
            <a:ext cx="942975" cy="866775"/>
          </a:xfrm>
          <a:prstGeom prst="rect">
            <a:avLst/>
          </a:prstGeom>
        </p:spPr>
      </p:pic>
      <p:sp>
        <p:nvSpPr>
          <p:cNvPr id="6" name="Footer Placeholder 5">
            <a:extLst>
              <a:ext uri="{FF2B5EF4-FFF2-40B4-BE49-F238E27FC236}">
                <a16:creationId xmlns:a16="http://schemas.microsoft.com/office/drawing/2014/main" id="{AEF6868C-5D60-D433-4139-F312027BAC8E}"/>
              </a:ext>
            </a:extLst>
          </p:cNvPr>
          <p:cNvSpPr>
            <a:spLocks noGrp="1"/>
          </p:cNvSpPr>
          <p:nvPr>
            <p:ph type="ftr" sz="quarter" idx="11"/>
          </p:nvPr>
        </p:nvSpPr>
        <p:spPr/>
        <p:txBody>
          <a:bodyPr/>
          <a:lstStyle/>
          <a:p>
            <a:r>
              <a:rPr lang="en-US"/>
              <a:t>8.11.2023 v1.14 </a:t>
            </a:r>
          </a:p>
        </p:txBody>
      </p:sp>
      <p:pic>
        <p:nvPicPr>
          <p:cNvPr id="7" name="Picture 6">
            <a:extLst>
              <a:ext uri="{FF2B5EF4-FFF2-40B4-BE49-F238E27FC236}">
                <a16:creationId xmlns:a16="http://schemas.microsoft.com/office/drawing/2014/main" id="{C3BF3851-BAD4-6F92-983B-047904E4B828}"/>
              </a:ext>
            </a:extLst>
          </p:cNvPr>
          <p:cNvPicPr>
            <a:picLocks noChangeAspect="1"/>
          </p:cNvPicPr>
          <p:nvPr/>
        </p:nvPicPr>
        <p:blipFill>
          <a:blip r:embed="rId3"/>
          <a:stretch>
            <a:fillRect/>
          </a:stretch>
        </p:blipFill>
        <p:spPr>
          <a:xfrm>
            <a:off x="6728000" y="1816790"/>
            <a:ext cx="5105972" cy="4539560"/>
          </a:xfrm>
          <a:prstGeom prst="rect">
            <a:avLst/>
          </a:prstGeom>
        </p:spPr>
      </p:pic>
    </p:spTree>
    <p:extLst>
      <p:ext uri="{BB962C8B-B14F-4D97-AF65-F5344CB8AC3E}">
        <p14:creationId xmlns:p14="http://schemas.microsoft.com/office/powerpoint/2010/main" val="363413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A467-3D86-AD91-E06A-7AFC83758916}"/>
              </a:ext>
            </a:extLst>
          </p:cNvPr>
          <p:cNvSpPr>
            <a:spLocks noGrp="1"/>
          </p:cNvSpPr>
          <p:nvPr>
            <p:ph type="title"/>
          </p:nvPr>
        </p:nvSpPr>
        <p:spPr>
          <a:xfrm>
            <a:off x="839788" y="457200"/>
            <a:ext cx="3932237" cy="800100"/>
          </a:xfrm>
        </p:spPr>
        <p:txBody>
          <a:bodyPr/>
          <a:lstStyle/>
          <a:p>
            <a:r>
              <a:rPr lang="en-US" dirty="0"/>
              <a:t>Read Only Tabs</a:t>
            </a:r>
          </a:p>
        </p:txBody>
      </p:sp>
      <p:pic>
        <p:nvPicPr>
          <p:cNvPr id="6" name="Content Placeholder 5">
            <a:extLst>
              <a:ext uri="{FF2B5EF4-FFF2-40B4-BE49-F238E27FC236}">
                <a16:creationId xmlns:a16="http://schemas.microsoft.com/office/drawing/2014/main" id="{94F10935-9DD7-2AB0-03E8-420A997D0C00}"/>
              </a:ext>
            </a:extLst>
          </p:cNvPr>
          <p:cNvPicPr>
            <a:picLocks noGrp="1" noChangeAspect="1"/>
          </p:cNvPicPr>
          <p:nvPr>
            <p:ph idx="1"/>
          </p:nvPr>
        </p:nvPicPr>
        <p:blipFill>
          <a:blip r:embed="rId2"/>
          <a:stretch>
            <a:fillRect/>
          </a:stretch>
        </p:blipFill>
        <p:spPr>
          <a:xfrm>
            <a:off x="5183188" y="2072718"/>
            <a:ext cx="6172200" cy="3310812"/>
          </a:xfrm>
          <a:prstGeom prst="rect">
            <a:avLst/>
          </a:prstGeom>
        </p:spPr>
      </p:pic>
      <p:sp>
        <p:nvSpPr>
          <p:cNvPr id="5" name="Text Placeholder 4">
            <a:extLst>
              <a:ext uri="{FF2B5EF4-FFF2-40B4-BE49-F238E27FC236}">
                <a16:creationId xmlns:a16="http://schemas.microsoft.com/office/drawing/2014/main" id="{5E65EA6B-1504-E801-9264-1EE15D3169DE}"/>
              </a:ext>
            </a:extLst>
          </p:cNvPr>
          <p:cNvSpPr>
            <a:spLocks noGrp="1"/>
          </p:cNvSpPr>
          <p:nvPr>
            <p:ph type="body" sz="half" idx="2"/>
          </p:nvPr>
        </p:nvSpPr>
        <p:spPr>
          <a:xfrm>
            <a:off x="836612" y="1634490"/>
            <a:ext cx="3932237" cy="4249816"/>
          </a:xfrm>
        </p:spPr>
        <p:txBody>
          <a:bodyPr/>
          <a:lstStyle/>
          <a:p>
            <a:pPr marL="285750" indent="-285750">
              <a:buFont typeface="Arial" panose="020B0604020202020204" pitchFamily="34" charset="0"/>
              <a:buChar char="•"/>
            </a:pPr>
            <a:r>
              <a:rPr lang="en-US" dirty="0"/>
              <a:t>Read only tabs in ImageTrend exist to give you the ability to </a:t>
            </a:r>
            <a:r>
              <a:rPr lang="en-US" b="1" u="sng" dirty="0"/>
              <a:t>delete</a:t>
            </a:r>
            <a:r>
              <a:rPr lang="en-US" dirty="0"/>
              <a:t> information.</a:t>
            </a:r>
          </a:p>
          <a:p>
            <a:pPr marL="285750" indent="-285750">
              <a:buFont typeface="Arial" panose="020B0604020202020204" pitchFamily="34" charset="0"/>
              <a:buChar char="•"/>
            </a:pPr>
            <a:r>
              <a:rPr lang="en-US" dirty="0"/>
              <a:t>The information in these tabs will come from your documentation in other parts of the chart and/or from the monitor import. </a:t>
            </a:r>
          </a:p>
          <a:p>
            <a:pPr marL="285750" indent="-285750">
              <a:buFont typeface="Arial" panose="020B0604020202020204" pitchFamily="34" charset="0"/>
              <a:buChar char="•"/>
            </a:pPr>
            <a:r>
              <a:rPr lang="en-US" b="1" u="sng" dirty="0"/>
              <a:t>You can’t modify the entry</a:t>
            </a:r>
            <a:r>
              <a:rPr lang="en-US" dirty="0"/>
              <a:t>. You can only delete from this section.</a:t>
            </a:r>
          </a:p>
          <a:p>
            <a:pPr marL="285750" indent="-285750">
              <a:buFont typeface="Arial" panose="020B0604020202020204" pitchFamily="34" charset="0"/>
              <a:buChar char="•"/>
            </a:pPr>
            <a:r>
              <a:rPr lang="en-US" b="1" dirty="0"/>
              <a:t>Modifications can ONLY be made in the power tool and/or via the timeline entry</a:t>
            </a:r>
            <a:r>
              <a:rPr lang="en-US" dirty="0"/>
              <a:t>.</a:t>
            </a:r>
          </a:p>
        </p:txBody>
      </p:sp>
      <p:sp>
        <p:nvSpPr>
          <p:cNvPr id="3" name="Footer Placeholder 2">
            <a:extLst>
              <a:ext uri="{FF2B5EF4-FFF2-40B4-BE49-F238E27FC236}">
                <a16:creationId xmlns:a16="http://schemas.microsoft.com/office/drawing/2014/main" id="{47198A64-43C5-4853-9D53-7F23EC7F8C99}"/>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826144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119FA9-E0B5-7A00-3BDA-169E9D03145A}"/>
              </a:ext>
            </a:extLst>
          </p:cNvPr>
          <p:cNvSpPr>
            <a:spLocks noGrp="1"/>
          </p:cNvSpPr>
          <p:nvPr>
            <p:ph type="title"/>
          </p:nvPr>
        </p:nvSpPr>
        <p:spPr/>
        <p:txBody>
          <a:bodyPr/>
          <a:lstStyle/>
          <a:p>
            <a:r>
              <a:rPr lang="en-US" dirty="0"/>
              <a:t>Interfacility Transport Justification</a:t>
            </a:r>
          </a:p>
        </p:txBody>
      </p:sp>
      <p:pic>
        <p:nvPicPr>
          <p:cNvPr id="11" name="Content Placeholder 10" descr="A screenshot of a computer&#10;&#10;Description automatically generated">
            <a:extLst>
              <a:ext uri="{FF2B5EF4-FFF2-40B4-BE49-F238E27FC236}">
                <a16:creationId xmlns:a16="http://schemas.microsoft.com/office/drawing/2014/main" id="{C91E30AB-26ED-279E-4E7C-66AE1D6820F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66800" y="2272506"/>
            <a:ext cx="4724400" cy="3457575"/>
          </a:xfrm>
        </p:spPr>
      </p:pic>
      <p:sp>
        <p:nvSpPr>
          <p:cNvPr id="9" name="Content Placeholder 8">
            <a:extLst>
              <a:ext uri="{FF2B5EF4-FFF2-40B4-BE49-F238E27FC236}">
                <a16:creationId xmlns:a16="http://schemas.microsoft.com/office/drawing/2014/main" id="{CB80A645-B89C-E354-223D-24A27B78A7B4}"/>
              </a:ext>
            </a:extLst>
          </p:cNvPr>
          <p:cNvSpPr>
            <a:spLocks noGrp="1"/>
          </p:cNvSpPr>
          <p:nvPr>
            <p:ph sz="half" idx="2"/>
          </p:nvPr>
        </p:nvSpPr>
        <p:spPr/>
        <p:txBody>
          <a:bodyPr>
            <a:normAutofit fontScale="92500" lnSpcReduction="10000"/>
          </a:bodyPr>
          <a:lstStyle/>
          <a:p>
            <a:r>
              <a:rPr lang="en-US" dirty="0"/>
              <a:t>The chart drop downs associated with the reason for transport and the capabilities associated with the receiving facility are typically not enough for payers to determine if the patient was transported to the most appropriate facility.</a:t>
            </a:r>
          </a:p>
          <a:p>
            <a:r>
              <a:rPr lang="en-US" dirty="0"/>
              <a:t>The text box included in the transfer/transport tab is included so that you can provide additional information or justification as appropriate. </a:t>
            </a:r>
          </a:p>
        </p:txBody>
      </p:sp>
      <p:sp>
        <p:nvSpPr>
          <p:cNvPr id="5" name="Footer Placeholder 4">
            <a:extLst>
              <a:ext uri="{FF2B5EF4-FFF2-40B4-BE49-F238E27FC236}">
                <a16:creationId xmlns:a16="http://schemas.microsoft.com/office/drawing/2014/main" id="{6FCE5D4D-811F-B6C5-CFE1-22C260497CA1}"/>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083509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7349-5290-3A97-AA6A-0DA6050A1645}"/>
              </a:ext>
            </a:extLst>
          </p:cNvPr>
          <p:cNvSpPr>
            <a:spLocks noGrp="1"/>
          </p:cNvSpPr>
          <p:nvPr>
            <p:ph type="title"/>
          </p:nvPr>
        </p:nvSpPr>
        <p:spPr>
          <a:xfrm>
            <a:off x="1097280" y="286604"/>
            <a:ext cx="10058400" cy="837116"/>
          </a:xfrm>
        </p:spPr>
        <p:txBody>
          <a:bodyPr>
            <a:normAutofit/>
          </a:bodyPr>
          <a:lstStyle/>
          <a:p>
            <a:r>
              <a:rPr lang="en-US" dirty="0"/>
              <a:t>CMS Level of Service</a:t>
            </a:r>
          </a:p>
        </p:txBody>
      </p:sp>
      <p:sp>
        <p:nvSpPr>
          <p:cNvPr id="3" name="TextBox 2">
            <a:extLst>
              <a:ext uri="{FF2B5EF4-FFF2-40B4-BE49-F238E27FC236}">
                <a16:creationId xmlns:a16="http://schemas.microsoft.com/office/drawing/2014/main" id="{A3A31E12-F4EA-DABD-63E0-5264D9C6914E}"/>
              </a:ext>
            </a:extLst>
          </p:cNvPr>
          <p:cNvSpPr txBox="1"/>
          <p:nvPr/>
        </p:nvSpPr>
        <p:spPr>
          <a:xfrm>
            <a:off x="8241030" y="1123720"/>
            <a:ext cx="3439136" cy="4801314"/>
          </a:xfrm>
          <a:prstGeom prst="rect">
            <a:avLst/>
          </a:prstGeom>
          <a:noFill/>
        </p:spPr>
        <p:txBody>
          <a:bodyPr wrap="square" rtlCol="0">
            <a:spAutoFit/>
          </a:bodyPr>
          <a:lstStyle/>
          <a:p>
            <a:pPr marL="285750" indent="-285750">
              <a:buFont typeface="Arial" panose="020B0604020202020204" pitchFamily="34" charset="0"/>
              <a:buChar char="•"/>
            </a:pPr>
            <a:r>
              <a:rPr lang="en-US" b="0" i="0" dirty="0">
                <a:solidFill>
                  <a:srgbClr val="111111"/>
                </a:solidFill>
                <a:effectLst/>
                <a:latin typeface="Roboto" panose="02000000000000000000" pitchFamily="2" charset="0"/>
              </a:rPr>
              <a:t>CMS considers the level of service based on the</a:t>
            </a:r>
            <a:r>
              <a:rPr lang="en-US" b="1" i="0" dirty="0">
                <a:solidFill>
                  <a:srgbClr val="111111"/>
                </a:solidFill>
                <a:effectLst/>
                <a:latin typeface="Roboto" panose="02000000000000000000" pitchFamily="2" charset="0"/>
              </a:rPr>
              <a:t> care that was provided to the patient and only if the care provided is reasonable and necessary</a:t>
            </a:r>
            <a:r>
              <a:rPr lang="en-US" b="0" i="0" dirty="0">
                <a:solidFill>
                  <a:srgbClr val="111111"/>
                </a:solidFill>
                <a:effectLst/>
                <a:latin typeface="Roboto" panose="02000000000000000000" pitchFamily="2" charset="0"/>
              </a:rPr>
              <a:t>. </a:t>
            </a:r>
          </a:p>
          <a:p>
            <a:pPr marL="285750" indent="-285750">
              <a:buFont typeface="Arial" panose="020B0604020202020204" pitchFamily="34" charset="0"/>
              <a:buChar char="•"/>
            </a:pPr>
            <a:r>
              <a:rPr lang="en-US" dirty="0">
                <a:solidFill>
                  <a:srgbClr val="111111"/>
                </a:solidFill>
                <a:latin typeface="Roboto" panose="02000000000000000000" pitchFamily="2" charset="0"/>
              </a:rPr>
              <a:t>T</a:t>
            </a:r>
            <a:r>
              <a:rPr lang="en-US" b="0" i="0" dirty="0">
                <a:solidFill>
                  <a:srgbClr val="111111"/>
                </a:solidFill>
                <a:effectLst/>
                <a:latin typeface="Roboto" panose="02000000000000000000" pitchFamily="2" charset="0"/>
              </a:rPr>
              <a:t>he level of care is determined based on the state and local regulations that govern the EMS Agency and their staff.</a:t>
            </a:r>
          </a:p>
          <a:p>
            <a:pPr marL="285750" indent="-285750">
              <a:buFont typeface="Arial" panose="020B0604020202020204" pitchFamily="34" charset="0"/>
              <a:buChar char="•"/>
            </a:pPr>
            <a:r>
              <a:rPr lang="en-US" dirty="0">
                <a:solidFill>
                  <a:srgbClr val="111111"/>
                </a:solidFill>
                <a:latin typeface="Roboto" panose="02000000000000000000" pitchFamily="2" charset="0"/>
              </a:rPr>
              <a:t>You will select the level of service you are providing based on the definitions provided.</a:t>
            </a:r>
          </a:p>
          <a:p>
            <a:pPr marL="285750" indent="-285750">
              <a:buFont typeface="Arial" panose="020B0604020202020204" pitchFamily="34" charset="0"/>
              <a:buChar char="•"/>
            </a:pPr>
            <a:r>
              <a:rPr lang="en-US" dirty="0">
                <a:solidFill>
                  <a:srgbClr val="111111"/>
                </a:solidFill>
                <a:latin typeface="Roboto" panose="02000000000000000000" pitchFamily="2" charset="0"/>
              </a:rPr>
              <a:t>This field is NOT used to determine billing status.</a:t>
            </a:r>
            <a:endParaRPr lang="en-US" dirty="0"/>
          </a:p>
        </p:txBody>
      </p:sp>
      <p:pic>
        <p:nvPicPr>
          <p:cNvPr id="1026" name="Picture 2">
            <a:extLst>
              <a:ext uri="{FF2B5EF4-FFF2-40B4-BE49-F238E27FC236}">
                <a16:creationId xmlns:a16="http://schemas.microsoft.com/office/drawing/2014/main" id="{65993E1B-82DF-8D4C-9DEE-609DA21930F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46070" y="1380280"/>
            <a:ext cx="5234940" cy="47360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612741-5162-8B5D-25BC-44E0F4DE2737}"/>
              </a:ext>
            </a:extLst>
          </p:cNvPr>
          <p:cNvPicPr>
            <a:picLocks noChangeAspect="1"/>
          </p:cNvPicPr>
          <p:nvPr/>
        </p:nvPicPr>
        <p:blipFill>
          <a:blip r:embed="rId4"/>
          <a:stretch>
            <a:fillRect/>
          </a:stretch>
        </p:blipFill>
        <p:spPr>
          <a:xfrm>
            <a:off x="80010" y="1631384"/>
            <a:ext cx="2686050" cy="1323641"/>
          </a:xfrm>
          <a:prstGeom prst="rect">
            <a:avLst/>
          </a:prstGeom>
        </p:spPr>
      </p:pic>
      <p:sp>
        <p:nvSpPr>
          <p:cNvPr id="5" name="Footer Placeholder 4">
            <a:extLst>
              <a:ext uri="{FF2B5EF4-FFF2-40B4-BE49-F238E27FC236}">
                <a16:creationId xmlns:a16="http://schemas.microsoft.com/office/drawing/2014/main" id="{415129AD-4A54-0317-5145-0E20A1AE499B}"/>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148070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B786C-0D68-3F5B-EF8E-623FE1305B13}"/>
              </a:ext>
            </a:extLst>
          </p:cNvPr>
          <p:cNvSpPr>
            <a:spLocks noGrp="1"/>
          </p:cNvSpPr>
          <p:nvPr>
            <p:ph type="title"/>
          </p:nvPr>
        </p:nvSpPr>
        <p:spPr>
          <a:xfrm>
            <a:off x="839788" y="457200"/>
            <a:ext cx="3932237" cy="1085850"/>
          </a:xfrm>
        </p:spPr>
        <p:txBody>
          <a:bodyPr/>
          <a:lstStyle/>
          <a:p>
            <a:r>
              <a:rPr lang="en-US" dirty="0"/>
              <a:t>ALS Assessment</a:t>
            </a:r>
          </a:p>
        </p:txBody>
      </p:sp>
      <p:pic>
        <p:nvPicPr>
          <p:cNvPr id="7" name="Content Placeholder 6">
            <a:extLst>
              <a:ext uri="{FF2B5EF4-FFF2-40B4-BE49-F238E27FC236}">
                <a16:creationId xmlns:a16="http://schemas.microsoft.com/office/drawing/2014/main" id="{D33A90BF-BE64-AC80-8A9A-204D434463B2}"/>
              </a:ext>
            </a:extLst>
          </p:cNvPr>
          <p:cNvPicPr>
            <a:picLocks noGrp="1" noChangeAspect="1"/>
          </p:cNvPicPr>
          <p:nvPr>
            <p:ph idx="1"/>
          </p:nvPr>
        </p:nvPicPr>
        <p:blipFill>
          <a:blip r:embed="rId2"/>
          <a:stretch>
            <a:fillRect/>
          </a:stretch>
        </p:blipFill>
        <p:spPr>
          <a:xfrm>
            <a:off x="5183188" y="1211580"/>
            <a:ext cx="6172200" cy="4297680"/>
          </a:xfrm>
        </p:spPr>
      </p:pic>
      <p:sp>
        <p:nvSpPr>
          <p:cNvPr id="5" name="Text Placeholder 4">
            <a:extLst>
              <a:ext uri="{FF2B5EF4-FFF2-40B4-BE49-F238E27FC236}">
                <a16:creationId xmlns:a16="http://schemas.microsoft.com/office/drawing/2014/main" id="{477E9A52-875B-5BE7-22E4-8CF886B0BCFA}"/>
              </a:ext>
            </a:extLst>
          </p:cNvPr>
          <p:cNvSpPr>
            <a:spLocks noGrp="1"/>
          </p:cNvSpPr>
          <p:nvPr>
            <p:ph type="body" sz="half" idx="2"/>
          </p:nvPr>
        </p:nvSpPr>
        <p:spPr>
          <a:xfrm>
            <a:off x="839788" y="1783080"/>
            <a:ext cx="3932237" cy="4085908"/>
          </a:xfrm>
        </p:spPr>
        <p:txBody>
          <a:bodyPr/>
          <a:lstStyle/>
          <a:p>
            <a:pPr marL="285750" indent="-285750">
              <a:buFont typeface="Arial" panose="020B0604020202020204" pitchFamily="34" charset="0"/>
              <a:buChar char="•"/>
            </a:pPr>
            <a:r>
              <a:rPr lang="en-US" dirty="0"/>
              <a:t>Caregivers must complete the Power Tool to document the ALS assessment “procedure”</a:t>
            </a:r>
          </a:p>
          <a:p>
            <a:pPr marL="285750" indent="-285750">
              <a:buFont typeface="Arial" panose="020B0604020202020204" pitchFamily="34" charset="0"/>
              <a:buChar char="•"/>
            </a:pPr>
            <a:r>
              <a:rPr lang="en-US" dirty="0"/>
              <a:t>MUST be performed by an ALS provider</a:t>
            </a:r>
          </a:p>
          <a:p>
            <a:pPr marL="285750" indent="-285750">
              <a:buFont typeface="Arial" panose="020B0604020202020204" pitchFamily="34" charset="0"/>
              <a:buChar char="•"/>
            </a:pPr>
            <a:r>
              <a:rPr lang="en-US" dirty="0"/>
              <a:t>You MUST document WHO completed the procedure of ALS Assessment</a:t>
            </a:r>
          </a:p>
          <a:p>
            <a:pPr marL="285750" indent="-285750">
              <a:buFont typeface="Arial" panose="020B0604020202020204" pitchFamily="34" charset="0"/>
              <a:buChar char="•"/>
            </a:pPr>
            <a:r>
              <a:rPr lang="en-US" dirty="0"/>
              <a:t>You MUST document the ROLE of the individual that completed the ALS Assessment.</a:t>
            </a:r>
          </a:p>
          <a:p>
            <a:pPr marL="285750" indent="-285750">
              <a:buFont typeface="Arial" panose="020B0604020202020204" pitchFamily="34" charset="0"/>
              <a:buChar char="•"/>
            </a:pPr>
            <a:r>
              <a:rPr lang="en-US" dirty="0"/>
              <a:t>This is a billing field and does NOT replace the need for a full patient assessment using the Assessment Power Tool.</a:t>
            </a:r>
          </a:p>
          <a:p>
            <a:endParaRPr lang="en-US" dirty="0"/>
          </a:p>
        </p:txBody>
      </p:sp>
      <p:sp>
        <p:nvSpPr>
          <p:cNvPr id="3" name="Footer Placeholder 2">
            <a:extLst>
              <a:ext uri="{FF2B5EF4-FFF2-40B4-BE49-F238E27FC236}">
                <a16:creationId xmlns:a16="http://schemas.microsoft.com/office/drawing/2014/main" id="{77FE5FE4-D7B0-5F5F-91F6-E88F3698C32C}"/>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7490597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772D-7EA2-E078-BD05-341E1359B31A}"/>
              </a:ext>
            </a:extLst>
          </p:cNvPr>
          <p:cNvSpPr>
            <a:spLocks noGrp="1"/>
          </p:cNvSpPr>
          <p:nvPr>
            <p:ph type="title"/>
          </p:nvPr>
        </p:nvSpPr>
        <p:spPr/>
        <p:txBody>
          <a:bodyPr/>
          <a:lstStyle/>
          <a:p>
            <a:r>
              <a:rPr lang="en-US" dirty="0"/>
              <a:t>Worksheets</a:t>
            </a:r>
          </a:p>
        </p:txBody>
      </p:sp>
      <p:sp>
        <p:nvSpPr>
          <p:cNvPr id="3" name="Content Placeholder 2">
            <a:extLst>
              <a:ext uri="{FF2B5EF4-FFF2-40B4-BE49-F238E27FC236}">
                <a16:creationId xmlns:a16="http://schemas.microsoft.com/office/drawing/2014/main" id="{CC91443B-5FC3-7B18-8ADA-69FBB8818E17}"/>
              </a:ext>
            </a:extLst>
          </p:cNvPr>
          <p:cNvSpPr>
            <a:spLocks noGrp="1"/>
          </p:cNvSpPr>
          <p:nvPr>
            <p:ph idx="1"/>
          </p:nvPr>
        </p:nvSpPr>
        <p:spPr/>
        <p:txBody>
          <a:bodyPr/>
          <a:lstStyle/>
          <a:p>
            <a:r>
              <a:rPr lang="en-US" dirty="0"/>
              <a:t>Worksheets populate based on your answers to questions throughout the template.</a:t>
            </a:r>
          </a:p>
          <a:p>
            <a:r>
              <a:rPr lang="en-US" dirty="0"/>
              <a:t>If a worksheet is present, you must complete it.</a:t>
            </a:r>
          </a:p>
          <a:p>
            <a:r>
              <a:rPr lang="en-US" dirty="0"/>
              <a:t>Worksheets exist for billing, refusals, and tiered responses.</a:t>
            </a:r>
          </a:p>
          <a:p>
            <a:endParaRPr lang="en-US" dirty="0"/>
          </a:p>
        </p:txBody>
      </p:sp>
      <p:sp>
        <p:nvSpPr>
          <p:cNvPr id="4" name="Footer Placeholder 3">
            <a:extLst>
              <a:ext uri="{FF2B5EF4-FFF2-40B4-BE49-F238E27FC236}">
                <a16:creationId xmlns:a16="http://schemas.microsoft.com/office/drawing/2014/main" id="{491CB141-A0C3-D2E0-D9D6-B2E3235536AE}"/>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41869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1EBAD-24FE-819B-EB2C-D8931D470747}"/>
              </a:ext>
            </a:extLst>
          </p:cNvPr>
          <p:cNvSpPr>
            <a:spLocks noGrp="1"/>
          </p:cNvSpPr>
          <p:nvPr>
            <p:ph type="ctrTitle"/>
          </p:nvPr>
        </p:nvSpPr>
        <p:spPr>
          <a:xfrm>
            <a:off x="1524000" y="1216991"/>
            <a:ext cx="9144000" cy="2387600"/>
          </a:xfrm>
        </p:spPr>
        <p:txBody>
          <a:bodyPr/>
          <a:lstStyle/>
          <a:p>
            <a:r>
              <a:rPr lang="en-US" dirty="0"/>
              <a:t>AOB/MSS/ABA</a:t>
            </a:r>
          </a:p>
        </p:txBody>
      </p:sp>
      <p:pic>
        <p:nvPicPr>
          <p:cNvPr id="3" name="AOB/MSS/ABA">
            <a:hlinkClick r:id="" action="ppaction://media"/>
            <a:extLst>
              <a:ext uri="{FF2B5EF4-FFF2-40B4-BE49-F238E27FC236}">
                <a16:creationId xmlns:a16="http://schemas.microsoft.com/office/drawing/2014/main" id="{6E8E2B99-ADC0-6BB8-E447-0329DF6CAC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919331"/>
            <a:ext cx="609600" cy="609600"/>
          </a:xfrm>
          <a:prstGeom prst="rect">
            <a:avLst/>
          </a:prstGeom>
        </p:spPr>
      </p:pic>
      <p:sp>
        <p:nvSpPr>
          <p:cNvPr id="4" name="Footer Placeholder 3">
            <a:extLst>
              <a:ext uri="{FF2B5EF4-FFF2-40B4-BE49-F238E27FC236}">
                <a16:creationId xmlns:a16="http://schemas.microsoft.com/office/drawing/2014/main" id="{F05F06E7-C956-CF88-8514-0BA3CB844876}"/>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041758790"/>
      </p:ext>
    </p:extLst>
  </p:cSld>
  <p:clrMapOvr>
    <a:masterClrMapping/>
  </p:clrMapOvr>
  <mc:AlternateContent xmlns:mc="http://schemas.openxmlformats.org/markup-compatibility/2006" xmlns:p14="http://schemas.microsoft.com/office/powerpoint/2010/main">
    <mc:Choice Requires="p14">
      <p:transition spd="slow" p14:dur="2000" advTm="45997"/>
    </mc:Choice>
    <mc:Fallback xmlns="">
      <p:transition spd="slow" advTm="45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1EBAD-24FE-819B-EB2C-D8931D470747}"/>
              </a:ext>
            </a:extLst>
          </p:cNvPr>
          <p:cNvSpPr>
            <a:spLocks noGrp="1"/>
          </p:cNvSpPr>
          <p:nvPr>
            <p:ph type="ctrTitle"/>
          </p:nvPr>
        </p:nvSpPr>
        <p:spPr/>
        <p:txBody>
          <a:bodyPr/>
          <a:lstStyle/>
          <a:p>
            <a:r>
              <a:rPr lang="en-US" dirty="0"/>
              <a:t>ABA Form Sections</a:t>
            </a:r>
          </a:p>
        </p:txBody>
      </p:sp>
      <p:pic>
        <p:nvPicPr>
          <p:cNvPr id="3" name="ABA Form Sections">
            <a:hlinkClick r:id="" action="ppaction://media"/>
            <a:extLst>
              <a:ext uri="{FF2B5EF4-FFF2-40B4-BE49-F238E27FC236}">
                <a16:creationId xmlns:a16="http://schemas.microsoft.com/office/drawing/2014/main" id="{9F8EC394-3A82-54A0-9EAA-BABC02369C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899452"/>
            <a:ext cx="609600" cy="609600"/>
          </a:xfrm>
          <a:prstGeom prst="rect">
            <a:avLst/>
          </a:prstGeom>
        </p:spPr>
      </p:pic>
      <p:sp>
        <p:nvSpPr>
          <p:cNvPr id="4" name="Footer Placeholder 3">
            <a:extLst>
              <a:ext uri="{FF2B5EF4-FFF2-40B4-BE49-F238E27FC236}">
                <a16:creationId xmlns:a16="http://schemas.microsoft.com/office/drawing/2014/main" id="{4BDCE882-C6F6-5637-AB86-277C7CDCD0ED}"/>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424028340"/>
      </p:ext>
    </p:extLst>
  </p:cSld>
  <p:clrMapOvr>
    <a:masterClrMapping/>
  </p:clrMapOvr>
  <mc:AlternateContent xmlns:mc="http://schemas.openxmlformats.org/markup-compatibility/2006" xmlns:p14="http://schemas.microsoft.com/office/powerpoint/2010/main">
    <mc:Choice Requires="p14">
      <p:transition spd="slow" p14:dur="2000" advTm="97662"/>
    </mc:Choice>
    <mc:Fallback xmlns="">
      <p:transition spd="slow" advTm="97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6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BF38C-D30E-4B24-9924-0A0278F25BA7}"/>
              </a:ext>
            </a:extLst>
          </p:cNvPr>
          <p:cNvSpPr>
            <a:spLocks noGrp="1"/>
          </p:cNvSpPr>
          <p:nvPr>
            <p:ph type="title"/>
          </p:nvPr>
        </p:nvSpPr>
        <p:spPr/>
        <p:txBody>
          <a:bodyPr/>
          <a:lstStyle/>
          <a:p>
            <a:r>
              <a:rPr lang="en-US" dirty="0"/>
              <a:t>Elite Field – Worksheets (Ambulance Billing Authorization)</a:t>
            </a:r>
          </a:p>
        </p:txBody>
      </p:sp>
      <p:sp>
        <p:nvSpPr>
          <p:cNvPr id="3" name="Content Placeholder 2">
            <a:extLst>
              <a:ext uri="{FF2B5EF4-FFF2-40B4-BE49-F238E27FC236}">
                <a16:creationId xmlns:a16="http://schemas.microsoft.com/office/drawing/2014/main" id="{2E032DE1-EB5D-4C79-98DC-924E634D5540}"/>
              </a:ext>
            </a:extLst>
          </p:cNvPr>
          <p:cNvSpPr>
            <a:spLocks noGrp="1"/>
          </p:cNvSpPr>
          <p:nvPr>
            <p:ph idx="1"/>
          </p:nvPr>
        </p:nvSpPr>
        <p:spPr>
          <a:xfrm>
            <a:off x="1246376" y="1737360"/>
            <a:ext cx="3194801" cy="4670264"/>
          </a:xfrm>
        </p:spPr>
        <p:txBody>
          <a:bodyPr>
            <a:normAutofit/>
          </a:bodyPr>
          <a:lstStyle/>
          <a:p>
            <a:pPr lvl="0">
              <a:buClr>
                <a:srgbClr val="1CADE4"/>
              </a:buClr>
              <a:buFont typeface="Wingdings" panose="05000000000000000000" pitchFamily="2" charset="2"/>
              <a:buChar char="§"/>
            </a:pPr>
            <a:r>
              <a:rPr lang="en-US" dirty="0">
                <a:solidFill>
                  <a:prstClr val="black">
                    <a:lumMod val="75000"/>
                    <a:lumOff val="25000"/>
                  </a:prstClr>
                </a:solidFill>
              </a:rPr>
              <a:t>The ABA worksheet will be available in the billing section of the chart.</a:t>
            </a:r>
          </a:p>
          <a:p>
            <a:pPr lvl="1">
              <a:buClr>
                <a:srgbClr val="1CADE4"/>
              </a:buClr>
              <a:buFont typeface="Wingdings" panose="05000000000000000000" pitchFamily="2" charset="2"/>
              <a:buChar char="§"/>
            </a:pPr>
            <a:r>
              <a:rPr lang="en-US" dirty="0">
                <a:solidFill>
                  <a:prstClr val="black">
                    <a:lumMod val="75000"/>
                    <a:lumOff val="25000"/>
                  </a:prstClr>
                </a:solidFill>
              </a:rPr>
              <a:t>This section will ONLY populate if you select that the patient was treated and transported. </a:t>
            </a:r>
          </a:p>
          <a:p>
            <a:endParaRPr lang="en-US" dirty="0"/>
          </a:p>
        </p:txBody>
      </p:sp>
      <p:pic>
        <p:nvPicPr>
          <p:cNvPr id="9" name="Picture 8">
            <a:extLst>
              <a:ext uri="{FF2B5EF4-FFF2-40B4-BE49-F238E27FC236}">
                <a16:creationId xmlns:a16="http://schemas.microsoft.com/office/drawing/2014/main" id="{AB629FD9-0AF8-95B3-1517-2260B3A0EB62}"/>
              </a:ext>
            </a:extLst>
          </p:cNvPr>
          <p:cNvPicPr>
            <a:picLocks noChangeAspect="1"/>
          </p:cNvPicPr>
          <p:nvPr/>
        </p:nvPicPr>
        <p:blipFill>
          <a:blip r:embed="rId2"/>
          <a:stretch>
            <a:fillRect/>
          </a:stretch>
        </p:blipFill>
        <p:spPr>
          <a:xfrm>
            <a:off x="6461851" y="2511742"/>
            <a:ext cx="3876675" cy="3019425"/>
          </a:xfrm>
          <a:prstGeom prst="rect">
            <a:avLst/>
          </a:prstGeom>
        </p:spPr>
      </p:pic>
      <p:sp>
        <p:nvSpPr>
          <p:cNvPr id="5" name="Footer Placeholder 4">
            <a:extLst>
              <a:ext uri="{FF2B5EF4-FFF2-40B4-BE49-F238E27FC236}">
                <a16:creationId xmlns:a16="http://schemas.microsoft.com/office/drawing/2014/main" id="{A00B11F3-E67E-298B-28D6-1C294CB63E1B}"/>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709829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Field</a:t>
            </a:r>
          </a:p>
        </p:txBody>
      </p:sp>
      <p:sp>
        <p:nvSpPr>
          <p:cNvPr id="3" name="Content Placeholder 2"/>
          <p:cNvSpPr>
            <a:spLocks noGrp="1"/>
          </p:cNvSpPr>
          <p:nvPr>
            <p:ph idx="1"/>
          </p:nvPr>
        </p:nvSpPr>
        <p:spPr>
          <a:xfrm>
            <a:off x="1068387" y="1862884"/>
            <a:ext cx="10058400" cy="4023360"/>
          </a:xfrm>
        </p:spPr>
        <p:txBody>
          <a:bodyPr/>
          <a:lstStyle/>
          <a:p>
            <a:pPr>
              <a:buFont typeface="Wingdings" panose="05000000000000000000" pitchFamily="2" charset="2"/>
              <a:buChar char="§"/>
            </a:pPr>
            <a:r>
              <a:rPr lang="en-US" dirty="0"/>
              <a:t>Elite Field is identified by the </a:t>
            </a:r>
            <a:r>
              <a:rPr lang="en-US" b="1" u="sng" dirty="0">
                <a:solidFill>
                  <a:schemeClr val="accent1">
                    <a:lumMod val="50000"/>
                  </a:schemeClr>
                </a:solidFill>
              </a:rPr>
              <a:t>BLUE</a:t>
            </a:r>
            <a:r>
              <a:rPr lang="en-US" dirty="0"/>
              <a:t> background.</a:t>
            </a:r>
          </a:p>
          <a:p>
            <a:pPr>
              <a:buFont typeface="Wingdings" panose="05000000000000000000" pitchFamily="2" charset="2"/>
              <a:buChar char="§"/>
            </a:pPr>
            <a:r>
              <a:rPr lang="en-US" dirty="0"/>
              <a:t>Field personnel will </a:t>
            </a:r>
            <a:r>
              <a:rPr lang="en-US" b="1" u="sng" dirty="0"/>
              <a:t>START</a:t>
            </a:r>
            <a:r>
              <a:rPr lang="en-US" dirty="0"/>
              <a:t> all documentation in Elite Field.</a:t>
            </a:r>
          </a:p>
          <a:p>
            <a:pPr>
              <a:buFont typeface="Wingdings" panose="05000000000000000000" pitchFamily="2" charset="2"/>
              <a:buChar char="§"/>
            </a:pPr>
            <a:r>
              <a:rPr lang="en-US" dirty="0"/>
              <a:t>Field personnel will need to login to Elite Field at the beginning of the shift. Ensure you have access, build the crew and sync resources.  </a:t>
            </a:r>
          </a:p>
          <a:p>
            <a:pPr>
              <a:buFont typeface="Wingdings" panose="05000000000000000000" pitchFamily="2" charset="2"/>
              <a:buChar char="§"/>
            </a:pPr>
            <a:r>
              <a:rPr lang="en-US" dirty="0"/>
              <a:t>This will sync the program and ensure you have the most current version of the program.</a:t>
            </a:r>
          </a:p>
          <a:p>
            <a:pPr marL="0" indent="0">
              <a:buNone/>
            </a:pPr>
            <a:r>
              <a:rPr lang="en-US" dirty="0"/>
              <a:t> </a:t>
            </a:r>
          </a:p>
        </p:txBody>
      </p:sp>
      <p:pic>
        <p:nvPicPr>
          <p:cNvPr id="8" name="Picture 7"/>
          <p:cNvPicPr>
            <a:picLocks noChangeAspect="1"/>
          </p:cNvPicPr>
          <p:nvPr/>
        </p:nvPicPr>
        <p:blipFill>
          <a:blip r:embed="rId2"/>
          <a:stretch>
            <a:fillRect/>
          </a:stretch>
        </p:blipFill>
        <p:spPr>
          <a:xfrm>
            <a:off x="8133051" y="4761517"/>
            <a:ext cx="3698297" cy="1959958"/>
          </a:xfrm>
          <a:prstGeom prst="rect">
            <a:avLst/>
          </a:prstGeom>
        </p:spPr>
      </p:pic>
      <p:sp>
        <p:nvSpPr>
          <p:cNvPr id="2" name="Footer Placeholder 1">
            <a:extLst>
              <a:ext uri="{FF2B5EF4-FFF2-40B4-BE49-F238E27FC236}">
                <a16:creationId xmlns:a16="http://schemas.microsoft.com/office/drawing/2014/main" id="{0A669E88-4608-C0CF-9C26-FA929584D469}"/>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5176741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1EBAD-24FE-819B-EB2C-D8931D470747}"/>
              </a:ext>
            </a:extLst>
          </p:cNvPr>
          <p:cNvSpPr>
            <a:spLocks noGrp="1"/>
          </p:cNvSpPr>
          <p:nvPr>
            <p:ph type="ctrTitle"/>
          </p:nvPr>
        </p:nvSpPr>
        <p:spPr/>
        <p:txBody>
          <a:bodyPr/>
          <a:lstStyle/>
          <a:p>
            <a:r>
              <a:rPr lang="en-US" dirty="0"/>
              <a:t>Signatures</a:t>
            </a:r>
          </a:p>
        </p:txBody>
      </p:sp>
      <p:pic>
        <p:nvPicPr>
          <p:cNvPr id="3" name="Signatures">
            <a:hlinkClick r:id="" action="ppaction://media"/>
            <a:extLst>
              <a:ext uri="{FF2B5EF4-FFF2-40B4-BE49-F238E27FC236}">
                <a16:creationId xmlns:a16="http://schemas.microsoft.com/office/drawing/2014/main" id="{2E567A46-2614-95E7-F765-8198843F61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700669"/>
            <a:ext cx="609600" cy="609600"/>
          </a:xfrm>
          <a:prstGeom prst="rect">
            <a:avLst/>
          </a:prstGeom>
        </p:spPr>
      </p:pic>
      <p:sp>
        <p:nvSpPr>
          <p:cNvPr id="4" name="Footer Placeholder 3">
            <a:extLst>
              <a:ext uri="{FF2B5EF4-FFF2-40B4-BE49-F238E27FC236}">
                <a16:creationId xmlns:a16="http://schemas.microsoft.com/office/drawing/2014/main" id="{18FA6B50-6EA6-258F-ECBA-C761E468622E}"/>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081545968"/>
      </p:ext>
    </p:extLst>
  </p:cSld>
  <p:clrMapOvr>
    <a:masterClrMapping/>
  </p:clrMapOvr>
  <mc:AlternateContent xmlns:mc="http://schemas.openxmlformats.org/markup-compatibility/2006" xmlns:p14="http://schemas.microsoft.com/office/powerpoint/2010/main">
    <mc:Choice Requires="p14">
      <p:transition spd="slow" p14:dur="2000" advTm="92926"/>
    </mc:Choice>
    <mc:Fallback xmlns="">
      <p:transition spd="slow" advTm="92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9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05E3C-3255-BC54-D152-EBB4AFC3C058}"/>
              </a:ext>
            </a:extLst>
          </p:cNvPr>
          <p:cNvSpPr>
            <a:spLocks noGrp="1"/>
          </p:cNvSpPr>
          <p:nvPr>
            <p:ph type="title"/>
          </p:nvPr>
        </p:nvSpPr>
        <p:spPr>
          <a:xfrm>
            <a:off x="838200" y="365125"/>
            <a:ext cx="10515600" cy="1006475"/>
          </a:xfrm>
        </p:spPr>
        <p:txBody>
          <a:bodyPr>
            <a:normAutofit fontScale="90000"/>
          </a:bodyPr>
          <a:lstStyle/>
          <a:p>
            <a:r>
              <a:rPr lang="en-US" dirty="0"/>
              <a:t>Billing – Ambulance Billing Authorization (ABA)</a:t>
            </a:r>
          </a:p>
        </p:txBody>
      </p:sp>
      <p:sp>
        <p:nvSpPr>
          <p:cNvPr id="3" name="TextBox 2">
            <a:extLst>
              <a:ext uri="{FF2B5EF4-FFF2-40B4-BE49-F238E27FC236}">
                <a16:creationId xmlns:a16="http://schemas.microsoft.com/office/drawing/2014/main" id="{ADD7F923-CF85-D4D7-D72F-0D77686FDBC8}"/>
              </a:ext>
            </a:extLst>
          </p:cNvPr>
          <p:cNvSpPr txBox="1"/>
          <p:nvPr/>
        </p:nvSpPr>
        <p:spPr>
          <a:xfrm>
            <a:off x="286603" y="2183642"/>
            <a:ext cx="2438124" cy="3970318"/>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prstClr val="black">
                    <a:lumMod val="75000"/>
                    <a:lumOff val="25000"/>
                  </a:prstClr>
                </a:solidFill>
              </a:rPr>
              <a:t>Will be required for all transports</a:t>
            </a:r>
          </a:p>
          <a:p>
            <a:pPr marL="285750" indent="-285750">
              <a:buFont typeface="Arial" panose="020B0604020202020204" pitchFamily="34" charset="0"/>
              <a:buChar char="•"/>
            </a:pPr>
            <a:r>
              <a:rPr lang="en-US" sz="1400" dirty="0">
                <a:solidFill>
                  <a:prstClr val="black">
                    <a:lumMod val="75000"/>
                    <a:lumOff val="25000"/>
                  </a:prstClr>
                </a:solidFill>
              </a:rPr>
              <a:t>Depending on the answers provided in the ABA Section of the Billing Navigation Menu the worksheets will change to allow the appropriate signatures needed to correctly complete the form.</a:t>
            </a:r>
          </a:p>
          <a:p>
            <a:pPr marL="285750" indent="-285750">
              <a:buFont typeface="Arial" panose="020B0604020202020204" pitchFamily="34" charset="0"/>
              <a:buChar char="•"/>
            </a:pPr>
            <a:r>
              <a:rPr lang="en-US" sz="1400" dirty="0"/>
              <a:t>Patient able and willing to sign? Required worksheets will pop up on the right-hand side of the screen. Select the Worksheets button to show all required sheets.</a:t>
            </a:r>
          </a:p>
        </p:txBody>
      </p:sp>
      <p:pic>
        <p:nvPicPr>
          <p:cNvPr id="9" name="Content Placeholder 8">
            <a:extLst>
              <a:ext uri="{FF2B5EF4-FFF2-40B4-BE49-F238E27FC236}">
                <a16:creationId xmlns:a16="http://schemas.microsoft.com/office/drawing/2014/main" id="{2A48EB2F-1F10-E185-75CA-1EE15FCA7225}"/>
              </a:ext>
            </a:extLst>
          </p:cNvPr>
          <p:cNvPicPr>
            <a:picLocks noGrp="1" noChangeAspect="1"/>
          </p:cNvPicPr>
          <p:nvPr>
            <p:ph idx="1"/>
          </p:nvPr>
        </p:nvPicPr>
        <p:blipFill>
          <a:blip r:embed="rId3"/>
          <a:stretch>
            <a:fillRect/>
          </a:stretch>
        </p:blipFill>
        <p:spPr>
          <a:xfrm>
            <a:off x="3457624" y="1984274"/>
            <a:ext cx="7896176" cy="3372818"/>
          </a:xfrm>
        </p:spPr>
      </p:pic>
      <p:pic>
        <p:nvPicPr>
          <p:cNvPr id="11" name="Picture 10">
            <a:extLst>
              <a:ext uri="{FF2B5EF4-FFF2-40B4-BE49-F238E27FC236}">
                <a16:creationId xmlns:a16="http://schemas.microsoft.com/office/drawing/2014/main" id="{002ED77A-1108-EA33-CC01-15F5270BBD21}"/>
              </a:ext>
            </a:extLst>
          </p:cNvPr>
          <p:cNvPicPr>
            <a:picLocks noChangeAspect="1"/>
          </p:cNvPicPr>
          <p:nvPr/>
        </p:nvPicPr>
        <p:blipFill>
          <a:blip r:embed="rId4"/>
          <a:stretch>
            <a:fillRect/>
          </a:stretch>
        </p:blipFill>
        <p:spPr>
          <a:xfrm>
            <a:off x="9575198" y="4723246"/>
            <a:ext cx="666750" cy="1133475"/>
          </a:xfrm>
          <a:prstGeom prst="rect">
            <a:avLst/>
          </a:prstGeom>
        </p:spPr>
      </p:pic>
      <p:pic>
        <p:nvPicPr>
          <p:cNvPr id="13" name="Picture 12">
            <a:extLst>
              <a:ext uri="{FF2B5EF4-FFF2-40B4-BE49-F238E27FC236}">
                <a16:creationId xmlns:a16="http://schemas.microsoft.com/office/drawing/2014/main" id="{7A823CA1-C7E7-13D0-794E-ADCA1CE3FE2C}"/>
              </a:ext>
            </a:extLst>
          </p:cNvPr>
          <p:cNvPicPr>
            <a:picLocks noChangeAspect="1"/>
          </p:cNvPicPr>
          <p:nvPr/>
        </p:nvPicPr>
        <p:blipFill>
          <a:blip r:embed="rId5"/>
          <a:stretch>
            <a:fillRect/>
          </a:stretch>
        </p:blipFill>
        <p:spPr>
          <a:xfrm>
            <a:off x="9589485" y="5856721"/>
            <a:ext cx="638175" cy="590550"/>
          </a:xfrm>
          <a:prstGeom prst="rect">
            <a:avLst/>
          </a:prstGeom>
        </p:spPr>
      </p:pic>
      <p:pic>
        <p:nvPicPr>
          <p:cNvPr id="15" name="Picture 14">
            <a:extLst>
              <a:ext uri="{FF2B5EF4-FFF2-40B4-BE49-F238E27FC236}">
                <a16:creationId xmlns:a16="http://schemas.microsoft.com/office/drawing/2014/main" id="{95CB8E60-F610-D59C-6605-0F10FC6F8886}"/>
              </a:ext>
            </a:extLst>
          </p:cNvPr>
          <p:cNvPicPr>
            <a:picLocks noChangeAspect="1"/>
          </p:cNvPicPr>
          <p:nvPr/>
        </p:nvPicPr>
        <p:blipFill>
          <a:blip r:embed="rId6"/>
          <a:stretch>
            <a:fillRect/>
          </a:stretch>
        </p:blipFill>
        <p:spPr>
          <a:xfrm>
            <a:off x="11353800" y="2093595"/>
            <a:ext cx="666750" cy="2990850"/>
          </a:xfrm>
          <a:prstGeom prst="rect">
            <a:avLst/>
          </a:prstGeom>
        </p:spPr>
      </p:pic>
      <p:sp>
        <p:nvSpPr>
          <p:cNvPr id="16" name="Oval 15">
            <a:extLst>
              <a:ext uri="{FF2B5EF4-FFF2-40B4-BE49-F238E27FC236}">
                <a16:creationId xmlns:a16="http://schemas.microsoft.com/office/drawing/2014/main" id="{50EE80FD-EE90-E674-E2BC-344BD7CDC4F0}"/>
              </a:ext>
            </a:extLst>
          </p:cNvPr>
          <p:cNvSpPr/>
          <p:nvPr/>
        </p:nvSpPr>
        <p:spPr>
          <a:xfrm>
            <a:off x="11087100" y="4091940"/>
            <a:ext cx="1104900" cy="7886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4632BA4C-E7E2-5F52-89BC-3A0426E4894A}"/>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4131721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29CFC-7FC2-0B4B-34A4-0F128610AE06}"/>
              </a:ext>
            </a:extLst>
          </p:cNvPr>
          <p:cNvSpPr>
            <a:spLocks noGrp="1"/>
          </p:cNvSpPr>
          <p:nvPr>
            <p:ph type="title"/>
          </p:nvPr>
        </p:nvSpPr>
        <p:spPr>
          <a:xfrm>
            <a:off x="838200" y="365125"/>
            <a:ext cx="10515600" cy="827181"/>
          </a:xfrm>
        </p:spPr>
        <p:txBody>
          <a:bodyPr>
            <a:normAutofit fontScale="90000"/>
          </a:bodyPr>
          <a:lstStyle/>
          <a:p>
            <a:r>
              <a:rPr lang="en-US" dirty="0"/>
              <a:t>Billing – Ambulance Billing Authorization (ABA)</a:t>
            </a:r>
          </a:p>
        </p:txBody>
      </p:sp>
      <p:pic>
        <p:nvPicPr>
          <p:cNvPr id="5" name="Content Placeholder 4">
            <a:extLst>
              <a:ext uri="{FF2B5EF4-FFF2-40B4-BE49-F238E27FC236}">
                <a16:creationId xmlns:a16="http://schemas.microsoft.com/office/drawing/2014/main" id="{34D6F648-DAAB-9A6D-0917-C974EA44C33B}"/>
              </a:ext>
            </a:extLst>
          </p:cNvPr>
          <p:cNvPicPr>
            <a:picLocks noGrp="1" noChangeAspect="1"/>
          </p:cNvPicPr>
          <p:nvPr>
            <p:ph idx="1"/>
          </p:nvPr>
        </p:nvPicPr>
        <p:blipFill>
          <a:blip r:embed="rId2"/>
          <a:stretch>
            <a:fillRect/>
          </a:stretch>
        </p:blipFill>
        <p:spPr>
          <a:xfrm>
            <a:off x="3389101" y="1951131"/>
            <a:ext cx="8121137" cy="4351338"/>
          </a:xfrm>
        </p:spPr>
      </p:pic>
      <p:sp>
        <p:nvSpPr>
          <p:cNvPr id="7" name="TextBox 6">
            <a:extLst>
              <a:ext uri="{FF2B5EF4-FFF2-40B4-BE49-F238E27FC236}">
                <a16:creationId xmlns:a16="http://schemas.microsoft.com/office/drawing/2014/main" id="{96D7398A-27C9-3330-7688-BAD48D26C1FD}"/>
              </a:ext>
            </a:extLst>
          </p:cNvPr>
          <p:cNvSpPr txBox="1"/>
          <p:nvPr/>
        </p:nvSpPr>
        <p:spPr>
          <a:xfrm>
            <a:off x="286603" y="2183642"/>
            <a:ext cx="2438124"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prstClr val="black">
                    <a:lumMod val="75000"/>
                    <a:lumOff val="25000"/>
                  </a:prstClr>
                </a:solidFill>
              </a:rPr>
              <a:t>Patient unable to sign, but authorized representative is available and willing to sign – the authorized representative signature form will appear.</a:t>
            </a:r>
            <a:endParaRPr lang="en-US" sz="1600" dirty="0"/>
          </a:p>
        </p:txBody>
      </p:sp>
      <p:pic>
        <p:nvPicPr>
          <p:cNvPr id="9" name="Picture 8">
            <a:extLst>
              <a:ext uri="{FF2B5EF4-FFF2-40B4-BE49-F238E27FC236}">
                <a16:creationId xmlns:a16="http://schemas.microsoft.com/office/drawing/2014/main" id="{ED1C2515-3B37-B5AF-0359-1A789940722D}"/>
              </a:ext>
            </a:extLst>
          </p:cNvPr>
          <p:cNvPicPr>
            <a:picLocks noChangeAspect="1"/>
          </p:cNvPicPr>
          <p:nvPr/>
        </p:nvPicPr>
        <p:blipFill>
          <a:blip r:embed="rId3"/>
          <a:stretch>
            <a:fillRect/>
          </a:stretch>
        </p:blipFill>
        <p:spPr>
          <a:xfrm>
            <a:off x="4596137" y="5268222"/>
            <a:ext cx="5426404" cy="1437378"/>
          </a:xfrm>
          <a:prstGeom prst="rect">
            <a:avLst/>
          </a:prstGeom>
        </p:spPr>
      </p:pic>
      <p:sp>
        <p:nvSpPr>
          <p:cNvPr id="10" name="Oval 9">
            <a:extLst>
              <a:ext uri="{FF2B5EF4-FFF2-40B4-BE49-F238E27FC236}">
                <a16:creationId xmlns:a16="http://schemas.microsoft.com/office/drawing/2014/main" id="{60209C0B-10DD-8FE3-0662-851F42DF4E82}"/>
              </a:ext>
            </a:extLst>
          </p:cNvPr>
          <p:cNvSpPr/>
          <p:nvPr/>
        </p:nvSpPr>
        <p:spPr>
          <a:xfrm>
            <a:off x="10910046" y="4966446"/>
            <a:ext cx="735107" cy="5647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D034E865-B471-5CCC-6B60-B9AD7E1DD16D}"/>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4755980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C0396-4769-88C4-F209-5FBB2F3E078D}"/>
              </a:ext>
            </a:extLst>
          </p:cNvPr>
          <p:cNvSpPr>
            <a:spLocks noGrp="1"/>
          </p:cNvSpPr>
          <p:nvPr>
            <p:ph type="title"/>
          </p:nvPr>
        </p:nvSpPr>
        <p:spPr>
          <a:xfrm>
            <a:off x="838200" y="365126"/>
            <a:ext cx="10515600" cy="764428"/>
          </a:xfrm>
        </p:spPr>
        <p:txBody>
          <a:bodyPr>
            <a:normAutofit fontScale="90000"/>
          </a:bodyPr>
          <a:lstStyle/>
          <a:p>
            <a:r>
              <a:rPr lang="en-US" dirty="0"/>
              <a:t>Billing – Ambulance Billing Authorization (ABA)</a:t>
            </a:r>
          </a:p>
        </p:txBody>
      </p:sp>
      <p:pic>
        <p:nvPicPr>
          <p:cNvPr id="5" name="Content Placeholder 4">
            <a:extLst>
              <a:ext uri="{FF2B5EF4-FFF2-40B4-BE49-F238E27FC236}">
                <a16:creationId xmlns:a16="http://schemas.microsoft.com/office/drawing/2014/main" id="{84B9693F-CAA8-02FA-D431-DCD6A5E2B841}"/>
              </a:ext>
            </a:extLst>
          </p:cNvPr>
          <p:cNvPicPr>
            <a:picLocks noGrp="1" noChangeAspect="1"/>
          </p:cNvPicPr>
          <p:nvPr>
            <p:ph idx="1"/>
          </p:nvPr>
        </p:nvPicPr>
        <p:blipFill>
          <a:blip r:embed="rId2"/>
          <a:stretch>
            <a:fillRect/>
          </a:stretch>
        </p:blipFill>
        <p:spPr>
          <a:xfrm>
            <a:off x="3418376" y="948531"/>
            <a:ext cx="7935424" cy="4351338"/>
          </a:xfrm>
        </p:spPr>
      </p:pic>
      <p:sp>
        <p:nvSpPr>
          <p:cNvPr id="6" name="TextBox 5">
            <a:extLst>
              <a:ext uri="{FF2B5EF4-FFF2-40B4-BE49-F238E27FC236}">
                <a16:creationId xmlns:a16="http://schemas.microsoft.com/office/drawing/2014/main" id="{82F60C19-982A-01D6-EC77-1B7895B0566D}"/>
              </a:ext>
            </a:extLst>
          </p:cNvPr>
          <p:cNvSpPr txBox="1"/>
          <p:nvPr/>
        </p:nvSpPr>
        <p:spPr>
          <a:xfrm>
            <a:off x="300024" y="1695014"/>
            <a:ext cx="2438124"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prstClr val="black">
                    <a:lumMod val="75000"/>
                    <a:lumOff val="25000"/>
                  </a:prstClr>
                </a:solidFill>
              </a:rPr>
              <a:t>Patient unable to sign, and no authorized representative is available to sign – the ambulance crew and receiving facility signature form will appear.</a:t>
            </a:r>
          </a:p>
          <a:p>
            <a:pPr marL="285750" indent="-285750">
              <a:buFont typeface="Arial" panose="020B0604020202020204" pitchFamily="34" charset="0"/>
              <a:buChar char="•"/>
            </a:pPr>
            <a:r>
              <a:rPr lang="en-US" sz="1600" dirty="0">
                <a:solidFill>
                  <a:prstClr val="black">
                    <a:lumMod val="75000"/>
                    <a:lumOff val="25000"/>
                  </a:prstClr>
                </a:solidFill>
              </a:rPr>
              <a:t>Receiving facility signature must include, at a minimum, first initial, full last name and credential.</a:t>
            </a:r>
            <a:endParaRPr lang="en-US" sz="1600" dirty="0"/>
          </a:p>
        </p:txBody>
      </p:sp>
      <p:pic>
        <p:nvPicPr>
          <p:cNvPr id="8" name="Picture 7">
            <a:extLst>
              <a:ext uri="{FF2B5EF4-FFF2-40B4-BE49-F238E27FC236}">
                <a16:creationId xmlns:a16="http://schemas.microsoft.com/office/drawing/2014/main" id="{C61C607F-ACDC-D071-A078-5B957C52C576}"/>
              </a:ext>
            </a:extLst>
          </p:cNvPr>
          <p:cNvPicPr>
            <a:picLocks noChangeAspect="1"/>
          </p:cNvPicPr>
          <p:nvPr/>
        </p:nvPicPr>
        <p:blipFill>
          <a:blip r:embed="rId3"/>
          <a:stretch>
            <a:fillRect/>
          </a:stretch>
        </p:blipFill>
        <p:spPr>
          <a:xfrm>
            <a:off x="3843527" y="5036399"/>
            <a:ext cx="6797579" cy="1693749"/>
          </a:xfrm>
          <a:prstGeom prst="rect">
            <a:avLst/>
          </a:prstGeom>
        </p:spPr>
      </p:pic>
      <p:sp>
        <p:nvSpPr>
          <p:cNvPr id="9" name="Oval 8">
            <a:extLst>
              <a:ext uri="{FF2B5EF4-FFF2-40B4-BE49-F238E27FC236}">
                <a16:creationId xmlns:a16="http://schemas.microsoft.com/office/drawing/2014/main" id="{3CB4DAF2-01D4-96F5-FB76-50514537B859}"/>
              </a:ext>
            </a:extLst>
          </p:cNvPr>
          <p:cNvSpPr/>
          <p:nvPr/>
        </p:nvSpPr>
        <p:spPr>
          <a:xfrm>
            <a:off x="10845053" y="4805081"/>
            <a:ext cx="712694" cy="6275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a:extLst>
              <a:ext uri="{FF2B5EF4-FFF2-40B4-BE49-F238E27FC236}">
                <a16:creationId xmlns:a16="http://schemas.microsoft.com/office/drawing/2014/main" id="{E43B713F-9BF1-2908-27C2-3B97BFA04F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00" y="5118846"/>
            <a:ext cx="3276600" cy="113347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B7057E6E-38D6-43C1-A88F-51B146BB711E}"/>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5432746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92C6D-CCAA-A456-3C86-58263794DBA3}"/>
              </a:ext>
            </a:extLst>
          </p:cNvPr>
          <p:cNvSpPr>
            <a:spLocks noGrp="1"/>
          </p:cNvSpPr>
          <p:nvPr>
            <p:ph type="title"/>
          </p:nvPr>
        </p:nvSpPr>
        <p:spPr>
          <a:xfrm>
            <a:off x="838200" y="365125"/>
            <a:ext cx="10515600" cy="563419"/>
          </a:xfrm>
        </p:spPr>
        <p:txBody>
          <a:bodyPr>
            <a:normAutofit fontScale="90000"/>
          </a:bodyPr>
          <a:lstStyle/>
          <a:p>
            <a:r>
              <a:rPr lang="en-US" dirty="0"/>
              <a:t>Billing – Ambulance Billing Authorization (ABA)</a:t>
            </a:r>
          </a:p>
        </p:txBody>
      </p:sp>
      <p:sp>
        <p:nvSpPr>
          <p:cNvPr id="6" name="TextBox 5">
            <a:extLst>
              <a:ext uri="{FF2B5EF4-FFF2-40B4-BE49-F238E27FC236}">
                <a16:creationId xmlns:a16="http://schemas.microsoft.com/office/drawing/2014/main" id="{18F9107F-93FC-6608-52F4-757DB82CF057}"/>
              </a:ext>
            </a:extLst>
          </p:cNvPr>
          <p:cNvSpPr txBox="1"/>
          <p:nvPr/>
        </p:nvSpPr>
        <p:spPr>
          <a:xfrm>
            <a:off x="314312" y="1481678"/>
            <a:ext cx="2438124"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prstClr val="black">
                    <a:lumMod val="75000"/>
                    <a:lumOff val="25000"/>
                  </a:prstClr>
                </a:solidFill>
              </a:rPr>
              <a:t>Got a paper ABA/Signature form?</a:t>
            </a:r>
          </a:p>
          <a:p>
            <a:pPr marL="742950" lvl="1" indent="-285750">
              <a:buFont typeface="Arial" panose="020B0604020202020204" pitchFamily="34" charset="0"/>
              <a:buChar char="•"/>
            </a:pPr>
            <a:r>
              <a:rPr lang="en-US" sz="1600" dirty="0">
                <a:solidFill>
                  <a:prstClr val="black">
                    <a:lumMod val="75000"/>
                    <a:lumOff val="25000"/>
                  </a:prstClr>
                </a:solidFill>
              </a:rPr>
              <a:t>The crewmember attestation form will appear.</a:t>
            </a:r>
          </a:p>
          <a:p>
            <a:pPr marL="285750" indent="-285750">
              <a:buFont typeface="Arial" panose="020B0604020202020204" pitchFamily="34" charset="0"/>
              <a:buChar char="•"/>
            </a:pPr>
            <a:r>
              <a:rPr lang="en-US" sz="1600" dirty="0">
                <a:solidFill>
                  <a:prstClr val="black">
                    <a:lumMod val="75000"/>
                    <a:lumOff val="25000"/>
                  </a:prstClr>
                </a:solidFill>
              </a:rPr>
              <a:t>You must add the paper form as an attachment to your completed chart.</a:t>
            </a:r>
            <a:endParaRPr lang="en-US" sz="1600" dirty="0"/>
          </a:p>
        </p:txBody>
      </p:sp>
      <p:pic>
        <p:nvPicPr>
          <p:cNvPr id="8" name="Picture 7">
            <a:extLst>
              <a:ext uri="{FF2B5EF4-FFF2-40B4-BE49-F238E27FC236}">
                <a16:creationId xmlns:a16="http://schemas.microsoft.com/office/drawing/2014/main" id="{389EB47D-2D0F-0811-8236-1C6ACCF022CD}"/>
              </a:ext>
            </a:extLst>
          </p:cNvPr>
          <p:cNvPicPr>
            <a:picLocks noChangeAspect="1"/>
          </p:cNvPicPr>
          <p:nvPr/>
        </p:nvPicPr>
        <p:blipFill>
          <a:blip r:embed="rId2"/>
          <a:stretch>
            <a:fillRect/>
          </a:stretch>
        </p:blipFill>
        <p:spPr>
          <a:xfrm>
            <a:off x="3635090" y="885129"/>
            <a:ext cx="8367564" cy="3830035"/>
          </a:xfrm>
          <a:prstGeom prst="rect">
            <a:avLst/>
          </a:prstGeom>
        </p:spPr>
      </p:pic>
      <p:pic>
        <p:nvPicPr>
          <p:cNvPr id="5" name="Content Placeholder 4">
            <a:extLst>
              <a:ext uri="{FF2B5EF4-FFF2-40B4-BE49-F238E27FC236}">
                <a16:creationId xmlns:a16="http://schemas.microsoft.com/office/drawing/2014/main" id="{3C9D4E31-5315-2573-16B1-B0681B8D1524}"/>
              </a:ext>
            </a:extLst>
          </p:cNvPr>
          <p:cNvPicPr>
            <a:picLocks noGrp="1" noChangeAspect="1"/>
          </p:cNvPicPr>
          <p:nvPr>
            <p:ph idx="1"/>
          </p:nvPr>
        </p:nvPicPr>
        <p:blipFill>
          <a:blip r:embed="rId3"/>
          <a:stretch>
            <a:fillRect/>
          </a:stretch>
        </p:blipFill>
        <p:spPr>
          <a:xfrm>
            <a:off x="189346" y="4423410"/>
            <a:ext cx="5689600" cy="2411498"/>
          </a:xfrm>
        </p:spPr>
      </p:pic>
      <p:sp>
        <p:nvSpPr>
          <p:cNvPr id="3" name="Oval 2">
            <a:extLst>
              <a:ext uri="{FF2B5EF4-FFF2-40B4-BE49-F238E27FC236}">
                <a16:creationId xmlns:a16="http://schemas.microsoft.com/office/drawing/2014/main" id="{FC606AE3-6E4A-FF9C-C75A-09C84CA16B2C}"/>
              </a:ext>
            </a:extLst>
          </p:cNvPr>
          <p:cNvSpPr/>
          <p:nvPr/>
        </p:nvSpPr>
        <p:spPr>
          <a:xfrm>
            <a:off x="11353800" y="4307725"/>
            <a:ext cx="831273" cy="5634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BEBE34F4-6524-593B-3318-37627962288A}"/>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5568050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92C6D-CCAA-A456-3C86-58263794DBA3}"/>
              </a:ext>
            </a:extLst>
          </p:cNvPr>
          <p:cNvSpPr>
            <a:spLocks noGrp="1"/>
          </p:cNvSpPr>
          <p:nvPr>
            <p:ph type="title"/>
          </p:nvPr>
        </p:nvSpPr>
        <p:spPr>
          <a:xfrm>
            <a:off x="838200" y="365125"/>
            <a:ext cx="10515600" cy="647887"/>
          </a:xfrm>
        </p:spPr>
        <p:txBody>
          <a:bodyPr>
            <a:normAutofit fontScale="90000"/>
          </a:bodyPr>
          <a:lstStyle/>
          <a:p>
            <a:r>
              <a:rPr lang="en-US" dirty="0"/>
              <a:t>Billing – Ambulance Billing Authorization (ABA)</a:t>
            </a:r>
          </a:p>
        </p:txBody>
      </p:sp>
      <p:sp>
        <p:nvSpPr>
          <p:cNvPr id="6" name="TextBox 5">
            <a:extLst>
              <a:ext uri="{FF2B5EF4-FFF2-40B4-BE49-F238E27FC236}">
                <a16:creationId xmlns:a16="http://schemas.microsoft.com/office/drawing/2014/main" id="{18F9107F-93FC-6608-52F4-757DB82CF057}"/>
              </a:ext>
            </a:extLst>
          </p:cNvPr>
          <p:cNvSpPr txBox="1"/>
          <p:nvPr/>
        </p:nvSpPr>
        <p:spPr>
          <a:xfrm>
            <a:off x="453822" y="1311564"/>
            <a:ext cx="2548357" cy="335248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prstClr val="black">
                    <a:lumMod val="75000"/>
                    <a:lumOff val="25000"/>
                  </a:prstClr>
                </a:solidFill>
              </a:rPr>
              <a:t>No signatures and no paper ABA/Signature form? </a:t>
            </a:r>
          </a:p>
          <a:p>
            <a:pPr marL="742950" lvl="1" indent="-285750">
              <a:buFont typeface="Arial" panose="020B0604020202020204" pitchFamily="34" charset="0"/>
              <a:buChar char="•"/>
            </a:pPr>
            <a:r>
              <a:rPr lang="en-US" sz="1600" dirty="0">
                <a:solidFill>
                  <a:prstClr val="black">
                    <a:lumMod val="75000"/>
                    <a:lumOff val="25000"/>
                  </a:prstClr>
                </a:solidFill>
              </a:rPr>
              <a:t>Attach a receiving facility </a:t>
            </a:r>
            <a:r>
              <a:rPr lang="en-US" sz="1600" dirty="0" err="1">
                <a:solidFill>
                  <a:prstClr val="black">
                    <a:lumMod val="75000"/>
                    <a:lumOff val="25000"/>
                  </a:prstClr>
                </a:solidFill>
              </a:rPr>
              <a:t>facesheet</a:t>
            </a:r>
            <a:r>
              <a:rPr lang="en-US" sz="1600" dirty="0">
                <a:solidFill>
                  <a:prstClr val="black">
                    <a:lumMod val="75000"/>
                    <a:lumOff val="25000"/>
                  </a:prstClr>
                </a:solidFill>
              </a:rPr>
              <a:t> and complete the Ambulance  crew signatures form will appear.</a:t>
            </a:r>
          </a:p>
          <a:p>
            <a:pPr marL="285750" indent="-285750">
              <a:buFont typeface="Arial" panose="020B0604020202020204" pitchFamily="34" charset="0"/>
              <a:buChar char="•"/>
            </a:pPr>
            <a:r>
              <a:rPr lang="en-US" sz="1600" dirty="0">
                <a:solidFill>
                  <a:prstClr val="black">
                    <a:lumMod val="75000"/>
                    <a:lumOff val="25000"/>
                  </a:prstClr>
                </a:solidFill>
              </a:rPr>
              <a:t>You must add the </a:t>
            </a:r>
            <a:r>
              <a:rPr lang="en-US" sz="1600" dirty="0" err="1">
                <a:solidFill>
                  <a:prstClr val="black">
                    <a:lumMod val="75000"/>
                    <a:lumOff val="25000"/>
                  </a:prstClr>
                </a:solidFill>
              </a:rPr>
              <a:t>facesheet</a:t>
            </a:r>
            <a:r>
              <a:rPr lang="en-US" sz="1600" dirty="0">
                <a:solidFill>
                  <a:prstClr val="black">
                    <a:lumMod val="75000"/>
                    <a:lumOff val="25000"/>
                  </a:prstClr>
                </a:solidFill>
              </a:rPr>
              <a:t> as an attachment to your completed chart.</a:t>
            </a:r>
            <a:endParaRPr lang="en-US" sz="1600" dirty="0"/>
          </a:p>
        </p:txBody>
      </p:sp>
      <p:pic>
        <p:nvPicPr>
          <p:cNvPr id="12" name="Content Placeholder 11">
            <a:extLst>
              <a:ext uri="{FF2B5EF4-FFF2-40B4-BE49-F238E27FC236}">
                <a16:creationId xmlns:a16="http://schemas.microsoft.com/office/drawing/2014/main" id="{866D0CEB-AB6D-CCBB-529D-7415FD4DA9D5}"/>
              </a:ext>
            </a:extLst>
          </p:cNvPr>
          <p:cNvPicPr>
            <a:picLocks noGrp="1" noChangeAspect="1"/>
          </p:cNvPicPr>
          <p:nvPr>
            <p:ph idx="1"/>
          </p:nvPr>
        </p:nvPicPr>
        <p:blipFill>
          <a:blip r:embed="rId2"/>
          <a:stretch>
            <a:fillRect/>
          </a:stretch>
        </p:blipFill>
        <p:spPr>
          <a:xfrm>
            <a:off x="3464876" y="883877"/>
            <a:ext cx="8273302" cy="4351338"/>
          </a:xfrm>
        </p:spPr>
      </p:pic>
      <p:pic>
        <p:nvPicPr>
          <p:cNvPr id="14" name="Picture 13">
            <a:extLst>
              <a:ext uri="{FF2B5EF4-FFF2-40B4-BE49-F238E27FC236}">
                <a16:creationId xmlns:a16="http://schemas.microsoft.com/office/drawing/2014/main" id="{AF09B6B3-9465-9065-A539-600B3E469E78}"/>
              </a:ext>
            </a:extLst>
          </p:cNvPr>
          <p:cNvPicPr>
            <a:picLocks noChangeAspect="1"/>
          </p:cNvPicPr>
          <p:nvPr/>
        </p:nvPicPr>
        <p:blipFill>
          <a:blip r:embed="rId3"/>
          <a:stretch>
            <a:fillRect/>
          </a:stretch>
        </p:blipFill>
        <p:spPr>
          <a:xfrm>
            <a:off x="4482683" y="5133501"/>
            <a:ext cx="5774991" cy="1724499"/>
          </a:xfrm>
          <a:prstGeom prst="rect">
            <a:avLst/>
          </a:prstGeom>
        </p:spPr>
      </p:pic>
      <p:sp>
        <p:nvSpPr>
          <p:cNvPr id="15" name="Oval 14">
            <a:extLst>
              <a:ext uri="{FF2B5EF4-FFF2-40B4-BE49-F238E27FC236}">
                <a16:creationId xmlns:a16="http://schemas.microsoft.com/office/drawing/2014/main" id="{E1A386F8-5FAD-F07F-61DE-947E2DF49AFE}"/>
              </a:ext>
            </a:extLst>
          </p:cNvPr>
          <p:cNvSpPr/>
          <p:nvPr/>
        </p:nvSpPr>
        <p:spPr>
          <a:xfrm>
            <a:off x="11065164" y="4257964"/>
            <a:ext cx="766618" cy="4710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3C3AB5E4-0703-213C-E01B-E8CDFB16AF7F}"/>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8593539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1EBAD-24FE-819B-EB2C-D8931D470747}"/>
              </a:ext>
            </a:extLst>
          </p:cNvPr>
          <p:cNvSpPr>
            <a:spLocks noGrp="1"/>
          </p:cNvSpPr>
          <p:nvPr>
            <p:ph type="ctrTitle"/>
          </p:nvPr>
        </p:nvSpPr>
        <p:spPr/>
        <p:txBody>
          <a:bodyPr/>
          <a:lstStyle/>
          <a:p>
            <a:r>
              <a:rPr lang="en-US" dirty="0"/>
              <a:t>PCS and MNC</a:t>
            </a:r>
          </a:p>
        </p:txBody>
      </p:sp>
      <p:pic>
        <p:nvPicPr>
          <p:cNvPr id="3" name="PCS and MNC">
            <a:hlinkClick r:id="" action="ppaction://media"/>
            <a:extLst>
              <a:ext uri="{FF2B5EF4-FFF2-40B4-BE49-F238E27FC236}">
                <a16:creationId xmlns:a16="http://schemas.microsoft.com/office/drawing/2014/main" id="{17C7BB15-E88B-CC57-F957-9C5ED8B0F2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899452"/>
            <a:ext cx="609600" cy="609600"/>
          </a:xfrm>
          <a:prstGeom prst="rect">
            <a:avLst/>
          </a:prstGeom>
        </p:spPr>
      </p:pic>
      <p:sp>
        <p:nvSpPr>
          <p:cNvPr id="4" name="Footer Placeholder 3">
            <a:extLst>
              <a:ext uri="{FF2B5EF4-FFF2-40B4-BE49-F238E27FC236}">
                <a16:creationId xmlns:a16="http://schemas.microsoft.com/office/drawing/2014/main" id="{2F78165A-FF04-A5B3-695F-4C70C4DF2C69}"/>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762908508"/>
      </p:ext>
    </p:extLst>
  </p:cSld>
  <p:clrMapOvr>
    <a:masterClrMapping/>
  </p:clrMapOvr>
  <mc:AlternateContent xmlns:mc="http://schemas.openxmlformats.org/markup-compatibility/2006" xmlns:p14="http://schemas.microsoft.com/office/powerpoint/2010/main">
    <mc:Choice Requires="p14">
      <p:transition spd="slow" p14:dur="2000" advTm="192234"/>
    </mc:Choice>
    <mc:Fallback xmlns="">
      <p:transition spd="slow" advTm="192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2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8674-3088-4928-976C-4DB297A4936A}"/>
              </a:ext>
            </a:extLst>
          </p:cNvPr>
          <p:cNvSpPr>
            <a:spLocks noGrp="1"/>
          </p:cNvSpPr>
          <p:nvPr>
            <p:ph type="title"/>
          </p:nvPr>
        </p:nvSpPr>
        <p:spPr/>
        <p:txBody>
          <a:bodyPr/>
          <a:lstStyle/>
          <a:p>
            <a:r>
              <a:rPr lang="en-US" dirty="0"/>
              <a:t>Elite Field – Worksheets </a:t>
            </a:r>
          </a:p>
        </p:txBody>
      </p:sp>
      <p:pic>
        <p:nvPicPr>
          <p:cNvPr id="7" name="Content Placeholder 6">
            <a:extLst>
              <a:ext uri="{FF2B5EF4-FFF2-40B4-BE49-F238E27FC236}">
                <a16:creationId xmlns:a16="http://schemas.microsoft.com/office/drawing/2014/main" id="{4ED76192-AB92-E13F-3D86-4808E3589100}"/>
              </a:ext>
            </a:extLst>
          </p:cNvPr>
          <p:cNvPicPr>
            <a:picLocks noGrp="1" noChangeAspect="1"/>
          </p:cNvPicPr>
          <p:nvPr>
            <p:ph idx="1"/>
          </p:nvPr>
        </p:nvPicPr>
        <p:blipFill>
          <a:blip r:embed="rId3"/>
          <a:stretch>
            <a:fillRect/>
          </a:stretch>
        </p:blipFill>
        <p:spPr>
          <a:xfrm>
            <a:off x="838200" y="1924246"/>
            <a:ext cx="10515600" cy="4154096"/>
          </a:xfrm>
        </p:spPr>
      </p:pic>
      <p:pic>
        <p:nvPicPr>
          <p:cNvPr id="8" name="Picture 7">
            <a:extLst>
              <a:ext uri="{FF2B5EF4-FFF2-40B4-BE49-F238E27FC236}">
                <a16:creationId xmlns:a16="http://schemas.microsoft.com/office/drawing/2014/main" id="{71D06343-C7A8-AA3E-876B-91C61CF099C3}"/>
              </a:ext>
            </a:extLst>
          </p:cNvPr>
          <p:cNvPicPr>
            <a:picLocks noChangeAspect="1"/>
          </p:cNvPicPr>
          <p:nvPr/>
        </p:nvPicPr>
        <p:blipFill>
          <a:blip r:embed="rId4"/>
          <a:stretch>
            <a:fillRect/>
          </a:stretch>
        </p:blipFill>
        <p:spPr>
          <a:xfrm>
            <a:off x="9783206" y="448828"/>
            <a:ext cx="993734" cy="920576"/>
          </a:xfrm>
          <a:prstGeom prst="rect">
            <a:avLst/>
          </a:prstGeom>
        </p:spPr>
      </p:pic>
      <p:sp>
        <p:nvSpPr>
          <p:cNvPr id="3" name="Footer Placeholder 2">
            <a:extLst>
              <a:ext uri="{FF2B5EF4-FFF2-40B4-BE49-F238E27FC236}">
                <a16:creationId xmlns:a16="http://schemas.microsoft.com/office/drawing/2014/main" id="{A8D7F7E6-088D-026C-9026-81792C2462B7}"/>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5144870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1EBAD-24FE-819B-EB2C-D8931D470747}"/>
              </a:ext>
            </a:extLst>
          </p:cNvPr>
          <p:cNvSpPr>
            <a:spLocks noGrp="1"/>
          </p:cNvSpPr>
          <p:nvPr>
            <p:ph type="ctrTitle"/>
          </p:nvPr>
        </p:nvSpPr>
        <p:spPr/>
        <p:txBody>
          <a:bodyPr/>
          <a:lstStyle/>
          <a:p>
            <a:r>
              <a:rPr lang="en-US" dirty="0"/>
              <a:t>Trailing Documents</a:t>
            </a:r>
          </a:p>
        </p:txBody>
      </p:sp>
      <p:pic>
        <p:nvPicPr>
          <p:cNvPr id="3" name="Trailing Documents">
            <a:hlinkClick r:id="" action="ppaction://media"/>
            <a:extLst>
              <a:ext uri="{FF2B5EF4-FFF2-40B4-BE49-F238E27FC236}">
                <a16:creationId xmlns:a16="http://schemas.microsoft.com/office/drawing/2014/main" id="{BE11A610-D138-EF90-4430-D757C808FA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899453"/>
            <a:ext cx="609600" cy="609600"/>
          </a:xfrm>
          <a:prstGeom prst="rect">
            <a:avLst/>
          </a:prstGeom>
        </p:spPr>
      </p:pic>
      <p:sp>
        <p:nvSpPr>
          <p:cNvPr id="4" name="Footer Placeholder 3">
            <a:extLst>
              <a:ext uri="{FF2B5EF4-FFF2-40B4-BE49-F238E27FC236}">
                <a16:creationId xmlns:a16="http://schemas.microsoft.com/office/drawing/2014/main" id="{F9344CB7-C488-8D44-46F3-CE8FCEAE3226}"/>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244009440"/>
      </p:ext>
    </p:extLst>
  </p:cSld>
  <p:clrMapOvr>
    <a:masterClrMapping/>
  </p:clrMapOvr>
  <mc:AlternateContent xmlns:mc="http://schemas.openxmlformats.org/markup-compatibility/2006" xmlns:p14="http://schemas.microsoft.com/office/powerpoint/2010/main">
    <mc:Choice Requires="p14">
      <p:transition spd="slow" p14:dur="2000" advTm="81571"/>
    </mc:Choice>
    <mc:Fallback xmlns="">
      <p:transition spd="slow" advTm="8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F18A-7811-AC7F-5266-ECFB366EA0AB}"/>
              </a:ext>
            </a:extLst>
          </p:cNvPr>
          <p:cNvSpPr>
            <a:spLocks noGrp="1"/>
          </p:cNvSpPr>
          <p:nvPr>
            <p:ph type="title"/>
          </p:nvPr>
        </p:nvSpPr>
        <p:spPr>
          <a:xfrm>
            <a:off x="1097280" y="286603"/>
            <a:ext cx="10058400" cy="958303"/>
          </a:xfrm>
        </p:spPr>
        <p:txBody>
          <a:bodyPr/>
          <a:lstStyle/>
          <a:p>
            <a:r>
              <a:rPr lang="en-US" dirty="0"/>
              <a:t>Elite Field – Adding Attachments</a:t>
            </a:r>
          </a:p>
        </p:txBody>
      </p:sp>
      <p:sp>
        <p:nvSpPr>
          <p:cNvPr id="3" name="Content Placeholder 2">
            <a:extLst>
              <a:ext uri="{FF2B5EF4-FFF2-40B4-BE49-F238E27FC236}">
                <a16:creationId xmlns:a16="http://schemas.microsoft.com/office/drawing/2014/main" id="{52B31285-9E1E-E4AD-AE30-7DDA5643D8EB}"/>
              </a:ext>
            </a:extLst>
          </p:cNvPr>
          <p:cNvSpPr>
            <a:spLocks noGrp="1"/>
          </p:cNvSpPr>
          <p:nvPr>
            <p:ph sz="half" idx="1"/>
          </p:nvPr>
        </p:nvSpPr>
        <p:spPr>
          <a:xfrm>
            <a:off x="1097280" y="1410160"/>
            <a:ext cx="4937760" cy="4458934"/>
          </a:xfrm>
        </p:spPr>
        <p:txBody>
          <a:bodyPr/>
          <a:lstStyle/>
          <a:p>
            <a:endParaRPr lang="en-US" dirty="0"/>
          </a:p>
        </p:txBody>
      </p:sp>
      <p:pic>
        <p:nvPicPr>
          <p:cNvPr id="8" name="Content Placeholder 7">
            <a:extLst>
              <a:ext uri="{FF2B5EF4-FFF2-40B4-BE49-F238E27FC236}">
                <a16:creationId xmlns:a16="http://schemas.microsoft.com/office/drawing/2014/main" id="{A1A0F2D1-8990-C4EC-B44C-12BE2E9BEF05}"/>
              </a:ext>
            </a:extLst>
          </p:cNvPr>
          <p:cNvPicPr>
            <a:picLocks noGrp="1" noChangeAspect="1"/>
          </p:cNvPicPr>
          <p:nvPr>
            <p:ph sz="half" idx="2"/>
          </p:nvPr>
        </p:nvPicPr>
        <p:blipFill>
          <a:blip r:embed="rId3"/>
          <a:stretch>
            <a:fillRect/>
          </a:stretch>
        </p:blipFill>
        <p:spPr>
          <a:xfrm>
            <a:off x="891874" y="1344376"/>
            <a:ext cx="4396714" cy="5447840"/>
          </a:xfrm>
          <a:prstGeom prst="rect">
            <a:avLst/>
          </a:prstGeom>
        </p:spPr>
      </p:pic>
      <p:sp>
        <p:nvSpPr>
          <p:cNvPr id="9" name="Oval 8">
            <a:extLst>
              <a:ext uri="{FF2B5EF4-FFF2-40B4-BE49-F238E27FC236}">
                <a16:creationId xmlns:a16="http://schemas.microsoft.com/office/drawing/2014/main" id="{42238152-5D6E-1B57-0A5A-31F56AF26D81}"/>
              </a:ext>
            </a:extLst>
          </p:cNvPr>
          <p:cNvSpPr/>
          <p:nvPr/>
        </p:nvSpPr>
        <p:spPr>
          <a:xfrm>
            <a:off x="2331454" y="1874452"/>
            <a:ext cx="1399142" cy="3966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3A3B688-32E1-568B-3C74-6F65C9FC0211}"/>
              </a:ext>
            </a:extLst>
          </p:cNvPr>
          <p:cNvPicPr>
            <a:picLocks noChangeAspect="1"/>
          </p:cNvPicPr>
          <p:nvPr/>
        </p:nvPicPr>
        <p:blipFill>
          <a:blip r:embed="rId4"/>
          <a:stretch>
            <a:fillRect/>
          </a:stretch>
        </p:blipFill>
        <p:spPr>
          <a:xfrm>
            <a:off x="6401179" y="1410160"/>
            <a:ext cx="5188883" cy="5447840"/>
          </a:xfrm>
          <a:prstGeom prst="rect">
            <a:avLst/>
          </a:prstGeom>
        </p:spPr>
      </p:pic>
      <p:sp>
        <p:nvSpPr>
          <p:cNvPr id="4" name="Footer Placeholder 3">
            <a:extLst>
              <a:ext uri="{FF2B5EF4-FFF2-40B4-BE49-F238E27FC236}">
                <a16:creationId xmlns:a16="http://schemas.microsoft.com/office/drawing/2014/main" id="{32564E90-CAA2-9EF3-7722-2130948F8F60}"/>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099035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Field – Increase Storage</a:t>
            </a:r>
          </a:p>
        </p:txBody>
      </p:sp>
      <p:sp>
        <p:nvSpPr>
          <p:cNvPr id="3" name="Content Placeholder 2"/>
          <p:cNvSpPr>
            <a:spLocks noGrp="1"/>
          </p:cNvSpPr>
          <p:nvPr>
            <p:ph idx="1"/>
          </p:nvPr>
        </p:nvSpPr>
        <p:spPr>
          <a:xfrm>
            <a:off x="1097280" y="1845734"/>
            <a:ext cx="5190978" cy="4023360"/>
          </a:xfrm>
        </p:spPr>
        <p:txBody>
          <a:bodyPr>
            <a:normAutofit lnSpcReduction="10000"/>
          </a:bodyPr>
          <a:lstStyle/>
          <a:p>
            <a:r>
              <a:rPr lang="en-US" dirty="0"/>
              <a:t>If your browser asks you to “use additional storage”, click </a:t>
            </a:r>
            <a:r>
              <a:rPr lang="en-US" b="1" u="sng" dirty="0"/>
              <a:t>Increase</a:t>
            </a:r>
            <a:r>
              <a:rPr lang="en-US" dirty="0"/>
              <a:t>.</a:t>
            </a:r>
            <a:endParaRPr lang="en-US" b="1" u="sng" dirty="0"/>
          </a:p>
          <a:p>
            <a:r>
              <a:rPr lang="en-US" dirty="0"/>
              <a:t>Elite Field uses your browser storage to store all the data sets for the program.  </a:t>
            </a:r>
          </a:p>
          <a:p>
            <a:r>
              <a:rPr lang="en-US" dirty="0"/>
              <a:t>If you select “cancel”, the program will not load and you will need to contact GMR Image Trend support for assistance.</a:t>
            </a:r>
          </a:p>
          <a:p>
            <a:endParaRPr lang="en-US" dirty="0"/>
          </a:p>
        </p:txBody>
      </p:sp>
      <p:pic>
        <p:nvPicPr>
          <p:cNvPr id="2" name="Picture 1">
            <a:extLst>
              <a:ext uri="{FF2B5EF4-FFF2-40B4-BE49-F238E27FC236}">
                <a16:creationId xmlns:a16="http://schemas.microsoft.com/office/drawing/2014/main" id="{C40434C0-700B-4BFB-9B41-F34D9BA794EF}"/>
              </a:ext>
            </a:extLst>
          </p:cNvPr>
          <p:cNvPicPr>
            <a:picLocks noChangeAspect="1"/>
          </p:cNvPicPr>
          <p:nvPr/>
        </p:nvPicPr>
        <p:blipFill rotWithShape="1">
          <a:blip r:embed="rId2"/>
          <a:srcRect r="8619" b="9152"/>
          <a:stretch/>
        </p:blipFill>
        <p:spPr>
          <a:xfrm>
            <a:off x="6588902" y="2157902"/>
            <a:ext cx="4623581" cy="2542195"/>
          </a:xfrm>
          <a:prstGeom prst="rect">
            <a:avLst/>
          </a:prstGeom>
        </p:spPr>
      </p:pic>
      <p:sp>
        <p:nvSpPr>
          <p:cNvPr id="4" name="TextBox 3">
            <a:extLst>
              <a:ext uri="{FF2B5EF4-FFF2-40B4-BE49-F238E27FC236}">
                <a16:creationId xmlns:a16="http://schemas.microsoft.com/office/drawing/2014/main" id="{D77EAD9D-CF09-687B-A925-494F9A2610A1}"/>
              </a:ext>
            </a:extLst>
          </p:cNvPr>
          <p:cNvSpPr txBox="1"/>
          <p:nvPr/>
        </p:nvSpPr>
        <p:spPr>
          <a:xfrm>
            <a:off x="3697991" y="6024140"/>
            <a:ext cx="6072027" cy="369332"/>
          </a:xfrm>
          <a:prstGeom prst="rect">
            <a:avLst/>
          </a:prstGeom>
          <a:noFill/>
        </p:spPr>
        <p:txBody>
          <a:bodyPr wrap="square" rtlCol="0">
            <a:spAutoFit/>
          </a:bodyPr>
          <a:lstStyle/>
          <a:p>
            <a:r>
              <a:rPr lang="en-US" dirty="0"/>
              <a:t>This step is IMPORTANT for any operation using iPads!!</a:t>
            </a:r>
          </a:p>
        </p:txBody>
      </p:sp>
      <p:sp>
        <p:nvSpPr>
          <p:cNvPr id="7" name="Footer Placeholder 6">
            <a:extLst>
              <a:ext uri="{FF2B5EF4-FFF2-40B4-BE49-F238E27FC236}">
                <a16:creationId xmlns:a16="http://schemas.microsoft.com/office/drawing/2014/main" id="{D37037BC-7EC2-2A91-6D17-E6B7D204D356}"/>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8273281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6242DF-E2E9-4235-F385-3B2EF2E6824E}"/>
              </a:ext>
            </a:extLst>
          </p:cNvPr>
          <p:cNvSpPr>
            <a:spLocks noGrp="1"/>
          </p:cNvSpPr>
          <p:nvPr>
            <p:ph type="ctrTitle"/>
          </p:nvPr>
        </p:nvSpPr>
        <p:spPr/>
        <p:txBody>
          <a:bodyPr/>
          <a:lstStyle/>
          <a:p>
            <a:r>
              <a:rPr lang="en-US" dirty="0"/>
              <a:t>Demographic Summary</a:t>
            </a:r>
          </a:p>
        </p:txBody>
      </p:sp>
      <p:pic>
        <p:nvPicPr>
          <p:cNvPr id="8" name="Demographic Summary">
            <a:hlinkClick r:id="" action="ppaction://media"/>
            <a:extLst>
              <a:ext uri="{FF2B5EF4-FFF2-40B4-BE49-F238E27FC236}">
                <a16:creationId xmlns:a16="http://schemas.microsoft.com/office/drawing/2014/main" id="{BE259C0F-C5E2-8F7E-D90E-78544F82AE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509963"/>
            <a:ext cx="609600" cy="609600"/>
          </a:xfrm>
          <a:prstGeom prst="rect">
            <a:avLst/>
          </a:prstGeom>
        </p:spPr>
      </p:pic>
      <p:sp>
        <p:nvSpPr>
          <p:cNvPr id="9" name="TextBox 8">
            <a:extLst>
              <a:ext uri="{FF2B5EF4-FFF2-40B4-BE49-F238E27FC236}">
                <a16:creationId xmlns:a16="http://schemas.microsoft.com/office/drawing/2014/main" id="{277AFB73-5621-9168-7978-C27271F15811}"/>
              </a:ext>
            </a:extLst>
          </p:cNvPr>
          <p:cNvSpPr txBox="1"/>
          <p:nvPr/>
        </p:nvSpPr>
        <p:spPr>
          <a:xfrm>
            <a:off x="1139483" y="4445391"/>
            <a:ext cx="9791114" cy="2308324"/>
          </a:xfrm>
          <a:prstGeom prst="rect">
            <a:avLst/>
          </a:prstGeom>
          <a:noFill/>
        </p:spPr>
        <p:txBody>
          <a:bodyPr wrap="square" rtlCol="0">
            <a:spAutoFit/>
          </a:bodyPr>
          <a:lstStyle/>
          <a:p>
            <a:r>
              <a:rPr lang="en-US" dirty="0"/>
              <a:t>In Summary:</a:t>
            </a:r>
          </a:p>
          <a:p>
            <a:pPr marL="285750" indent="-285750">
              <a:buFont typeface="Arial" panose="020B0604020202020204" pitchFamily="34" charset="0"/>
              <a:buChar char="•"/>
            </a:pPr>
            <a:r>
              <a:rPr lang="en-US" dirty="0"/>
              <a:t>A complete patient care record includes accurate and documented demographics and general information</a:t>
            </a:r>
          </a:p>
          <a:p>
            <a:pPr marL="285750" indent="-285750">
              <a:buFont typeface="Arial" panose="020B0604020202020204" pitchFamily="34" charset="0"/>
              <a:buChar char="•"/>
            </a:pPr>
            <a:r>
              <a:rPr lang="en-US" dirty="0"/>
              <a:t>A complete patient care record is key to ensuring patient advocacy throughout the patient’s </a:t>
            </a:r>
            <a:r>
              <a:rPr lang="en-US"/>
              <a:t>GMR experience</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2" name="Footer Placeholder 1">
            <a:extLst>
              <a:ext uri="{FF2B5EF4-FFF2-40B4-BE49-F238E27FC236}">
                <a16:creationId xmlns:a16="http://schemas.microsoft.com/office/drawing/2014/main" id="{6820C17A-3E59-67B1-6344-BF3B8926644E}"/>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617910193"/>
      </p:ext>
    </p:extLst>
  </p:cSld>
  <p:clrMapOvr>
    <a:masterClrMapping/>
  </p:clrMapOvr>
  <mc:AlternateContent xmlns:mc="http://schemas.openxmlformats.org/markup-compatibility/2006" xmlns:p14="http://schemas.microsoft.com/office/powerpoint/2010/main">
    <mc:Choice Requires="p14">
      <p:transition spd="slow" p14:dur="2000" advTm="38520"/>
    </mc:Choice>
    <mc:Fallback xmlns="">
      <p:transition spd="slow" advTm="38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Field – Posting an Incident (Upload to the Cloud)</a:t>
            </a:r>
          </a:p>
        </p:txBody>
      </p:sp>
      <p:sp>
        <p:nvSpPr>
          <p:cNvPr id="3" name="Content Placeholder 2"/>
          <p:cNvSpPr>
            <a:spLocks noGrp="1"/>
          </p:cNvSpPr>
          <p:nvPr>
            <p:ph idx="1"/>
          </p:nvPr>
        </p:nvSpPr>
        <p:spPr>
          <a:xfrm>
            <a:off x="1097280" y="1845734"/>
            <a:ext cx="4446270" cy="4510616"/>
          </a:xfrm>
        </p:spPr>
        <p:txBody>
          <a:bodyPr>
            <a:normAutofit fontScale="77500" lnSpcReduction="20000"/>
          </a:bodyPr>
          <a:lstStyle/>
          <a:p>
            <a:r>
              <a:rPr lang="en-US" dirty="0"/>
              <a:t>“Posting” moves a chart from the device cache to the IMT Cloud Server.</a:t>
            </a:r>
          </a:p>
          <a:p>
            <a:r>
              <a:rPr lang="en-US" dirty="0"/>
              <a:t>If you don’t post your charts, they will be STUCK on the device and are at risk to be LOST.</a:t>
            </a:r>
          </a:p>
          <a:p>
            <a:r>
              <a:rPr lang="en-US" dirty="0"/>
              <a:t>You can post an incident as many times as you would like once you clear the closed call rules. </a:t>
            </a:r>
          </a:p>
          <a:p>
            <a:r>
              <a:rPr lang="en-US" dirty="0"/>
              <a:t>When posting, you will be prompted and asked if you want to override, click post.</a:t>
            </a:r>
          </a:p>
          <a:p>
            <a:r>
              <a:rPr lang="en-US" dirty="0"/>
              <a:t>You will need to </a:t>
            </a:r>
            <a:r>
              <a:rPr lang="en-US" b="1" u="sng" dirty="0"/>
              <a:t>post</a:t>
            </a:r>
            <a:r>
              <a:rPr lang="en-US" dirty="0"/>
              <a:t> charts for that chart to appear on Elite Web.</a:t>
            </a:r>
          </a:p>
          <a:p>
            <a:r>
              <a:rPr lang="en-US" b="1" u="sng" dirty="0"/>
              <a:t>You will need internet connection to post an incident.  </a:t>
            </a:r>
          </a:p>
          <a:p>
            <a:pPr marL="0" indent="0">
              <a:buNone/>
            </a:pPr>
            <a:endParaRPr lang="en-US" dirty="0"/>
          </a:p>
          <a:p>
            <a:endParaRPr lang="en-US" dirty="0"/>
          </a:p>
          <a:p>
            <a:endParaRPr lang="en-US" dirty="0"/>
          </a:p>
        </p:txBody>
      </p:sp>
      <p:pic>
        <p:nvPicPr>
          <p:cNvPr id="10" name="Picture 9"/>
          <p:cNvPicPr>
            <a:picLocks noChangeAspect="1"/>
          </p:cNvPicPr>
          <p:nvPr/>
        </p:nvPicPr>
        <p:blipFill>
          <a:blip r:embed="rId3"/>
          <a:stretch>
            <a:fillRect/>
          </a:stretch>
        </p:blipFill>
        <p:spPr>
          <a:xfrm>
            <a:off x="6503527" y="1893364"/>
            <a:ext cx="4456101" cy="2315054"/>
          </a:xfrm>
          <a:prstGeom prst="rect">
            <a:avLst/>
          </a:prstGeom>
        </p:spPr>
      </p:pic>
      <p:pic>
        <p:nvPicPr>
          <p:cNvPr id="11" name="Picture 10"/>
          <p:cNvPicPr>
            <a:picLocks noChangeAspect="1"/>
          </p:cNvPicPr>
          <p:nvPr/>
        </p:nvPicPr>
        <p:blipFill>
          <a:blip r:embed="rId4"/>
          <a:stretch>
            <a:fillRect/>
          </a:stretch>
        </p:blipFill>
        <p:spPr>
          <a:xfrm>
            <a:off x="6009594" y="4532640"/>
            <a:ext cx="5819775" cy="1668664"/>
          </a:xfrm>
          <a:prstGeom prst="rect">
            <a:avLst/>
          </a:prstGeom>
        </p:spPr>
      </p:pic>
      <p:sp>
        <p:nvSpPr>
          <p:cNvPr id="2" name="Footer Placeholder 1">
            <a:extLst>
              <a:ext uri="{FF2B5EF4-FFF2-40B4-BE49-F238E27FC236}">
                <a16:creationId xmlns:a16="http://schemas.microsoft.com/office/drawing/2014/main" id="{FB832D02-3D38-4F75-97B4-719DB5C2B250}"/>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0632993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5B48-1AFC-7E6C-A28D-FF925E855B1D}"/>
              </a:ext>
            </a:extLst>
          </p:cNvPr>
          <p:cNvSpPr>
            <a:spLocks noGrp="1"/>
          </p:cNvSpPr>
          <p:nvPr>
            <p:ph type="title"/>
          </p:nvPr>
        </p:nvSpPr>
        <p:spPr/>
        <p:txBody>
          <a:bodyPr/>
          <a:lstStyle/>
          <a:p>
            <a:r>
              <a:rPr lang="en-US" dirty="0"/>
              <a:t>Elite Field – Posting Reminder</a:t>
            </a:r>
          </a:p>
        </p:txBody>
      </p:sp>
      <p:sp>
        <p:nvSpPr>
          <p:cNvPr id="3" name="Content Placeholder 2">
            <a:extLst>
              <a:ext uri="{FF2B5EF4-FFF2-40B4-BE49-F238E27FC236}">
                <a16:creationId xmlns:a16="http://schemas.microsoft.com/office/drawing/2014/main" id="{CEAF8FC1-79FA-05A7-7CE5-44A5B707FB56}"/>
              </a:ext>
            </a:extLst>
          </p:cNvPr>
          <p:cNvSpPr>
            <a:spLocks noGrp="1"/>
          </p:cNvSpPr>
          <p:nvPr>
            <p:ph idx="1"/>
          </p:nvPr>
        </p:nvSpPr>
        <p:spPr/>
        <p:txBody>
          <a:bodyPr/>
          <a:lstStyle/>
          <a:p>
            <a:r>
              <a:rPr lang="en-US" dirty="0"/>
              <a:t>A reminder will pop up every time a chart is closed on a device reminding the user to POST the chart</a:t>
            </a:r>
          </a:p>
          <a:p>
            <a:endParaRPr lang="en-US" dirty="0"/>
          </a:p>
        </p:txBody>
      </p:sp>
      <p:sp>
        <p:nvSpPr>
          <p:cNvPr id="4" name="Footer Placeholder 3">
            <a:extLst>
              <a:ext uri="{FF2B5EF4-FFF2-40B4-BE49-F238E27FC236}">
                <a16:creationId xmlns:a16="http://schemas.microsoft.com/office/drawing/2014/main" id="{F0D7563F-F333-A0B3-FE1D-1DA2E4473FE8}"/>
              </a:ext>
            </a:extLst>
          </p:cNvPr>
          <p:cNvSpPr>
            <a:spLocks noGrp="1"/>
          </p:cNvSpPr>
          <p:nvPr>
            <p:ph type="ftr" sz="quarter" idx="11"/>
          </p:nvPr>
        </p:nvSpPr>
        <p:spPr/>
        <p:txBody>
          <a:bodyPr/>
          <a:lstStyle/>
          <a:p>
            <a:r>
              <a:rPr lang="en-US"/>
              <a:t>8.11.2023 v1.14 </a:t>
            </a:r>
          </a:p>
        </p:txBody>
      </p:sp>
      <p:pic>
        <p:nvPicPr>
          <p:cNvPr id="6" name="Picture 5" descr="A screenshot of a message">
            <a:extLst>
              <a:ext uri="{FF2B5EF4-FFF2-40B4-BE49-F238E27FC236}">
                <a16:creationId xmlns:a16="http://schemas.microsoft.com/office/drawing/2014/main" id="{E6202F50-9584-0CE4-978A-0717121FF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529" y="2951175"/>
            <a:ext cx="7246182" cy="3770300"/>
          </a:xfrm>
          <a:prstGeom prst="rect">
            <a:avLst/>
          </a:prstGeom>
        </p:spPr>
      </p:pic>
    </p:spTree>
    <p:extLst>
      <p:ext uri="{BB962C8B-B14F-4D97-AF65-F5344CB8AC3E}">
        <p14:creationId xmlns:p14="http://schemas.microsoft.com/office/powerpoint/2010/main" val="38317339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58E2-B710-4F65-74BA-6856E7077784}"/>
              </a:ext>
            </a:extLst>
          </p:cNvPr>
          <p:cNvSpPr>
            <a:spLocks noGrp="1"/>
          </p:cNvSpPr>
          <p:nvPr>
            <p:ph type="title"/>
          </p:nvPr>
        </p:nvSpPr>
        <p:spPr/>
        <p:txBody>
          <a:bodyPr/>
          <a:lstStyle/>
          <a:p>
            <a:r>
              <a:rPr lang="en-US" dirty="0"/>
              <a:t>Unable to Post a Chart</a:t>
            </a:r>
          </a:p>
        </p:txBody>
      </p:sp>
      <p:pic>
        <p:nvPicPr>
          <p:cNvPr id="8" name="Content Placeholder 7">
            <a:extLst>
              <a:ext uri="{FF2B5EF4-FFF2-40B4-BE49-F238E27FC236}">
                <a16:creationId xmlns:a16="http://schemas.microsoft.com/office/drawing/2014/main" id="{6F3DB200-8FA2-F950-1C80-E395909E859C}"/>
              </a:ext>
            </a:extLst>
          </p:cNvPr>
          <p:cNvPicPr>
            <a:picLocks noGrp="1" noChangeAspect="1"/>
          </p:cNvPicPr>
          <p:nvPr>
            <p:ph sz="half" idx="1"/>
          </p:nvPr>
        </p:nvPicPr>
        <p:blipFill>
          <a:blip r:embed="rId2"/>
          <a:stretch>
            <a:fillRect/>
          </a:stretch>
        </p:blipFill>
        <p:spPr>
          <a:xfrm>
            <a:off x="582929" y="1825625"/>
            <a:ext cx="5436871" cy="3157855"/>
          </a:xfrm>
        </p:spPr>
      </p:pic>
      <p:pic>
        <p:nvPicPr>
          <p:cNvPr id="12" name="Content Placeholder 11">
            <a:extLst>
              <a:ext uri="{FF2B5EF4-FFF2-40B4-BE49-F238E27FC236}">
                <a16:creationId xmlns:a16="http://schemas.microsoft.com/office/drawing/2014/main" id="{36A1E1AD-42F5-EDE1-F344-413328FDB5CC}"/>
              </a:ext>
            </a:extLst>
          </p:cNvPr>
          <p:cNvPicPr>
            <a:picLocks noGrp="1" noChangeAspect="1"/>
          </p:cNvPicPr>
          <p:nvPr>
            <p:ph sz="half" idx="2"/>
          </p:nvPr>
        </p:nvPicPr>
        <p:blipFill>
          <a:blip r:embed="rId3"/>
          <a:stretch>
            <a:fillRect/>
          </a:stretch>
        </p:blipFill>
        <p:spPr>
          <a:xfrm>
            <a:off x="7336550" y="822959"/>
            <a:ext cx="4017250" cy="5599313"/>
          </a:xfrm>
        </p:spPr>
      </p:pic>
      <p:sp>
        <p:nvSpPr>
          <p:cNvPr id="4" name="Footer Placeholder 3">
            <a:extLst>
              <a:ext uri="{FF2B5EF4-FFF2-40B4-BE49-F238E27FC236}">
                <a16:creationId xmlns:a16="http://schemas.microsoft.com/office/drawing/2014/main" id="{17B84F88-9B5F-7631-DA91-ED094D3F79D6}"/>
              </a:ext>
            </a:extLst>
          </p:cNvPr>
          <p:cNvSpPr>
            <a:spLocks noGrp="1"/>
          </p:cNvSpPr>
          <p:nvPr>
            <p:ph type="ftr" sz="quarter" idx="11"/>
          </p:nvPr>
        </p:nvSpPr>
        <p:spPr/>
        <p:txBody>
          <a:bodyPr/>
          <a:lstStyle/>
          <a:p>
            <a:r>
              <a:rPr lang="en-US"/>
              <a:t>8.11.2023 v1.14 </a:t>
            </a:r>
          </a:p>
        </p:txBody>
      </p:sp>
      <p:pic>
        <p:nvPicPr>
          <p:cNvPr id="10" name="Picture 9">
            <a:extLst>
              <a:ext uri="{FF2B5EF4-FFF2-40B4-BE49-F238E27FC236}">
                <a16:creationId xmlns:a16="http://schemas.microsoft.com/office/drawing/2014/main" id="{13EFACDB-3E6E-478F-400E-63DB6FA0357D}"/>
              </a:ext>
            </a:extLst>
          </p:cNvPr>
          <p:cNvPicPr>
            <a:picLocks noChangeAspect="1"/>
          </p:cNvPicPr>
          <p:nvPr/>
        </p:nvPicPr>
        <p:blipFill>
          <a:blip r:embed="rId4"/>
          <a:stretch>
            <a:fillRect/>
          </a:stretch>
        </p:blipFill>
        <p:spPr>
          <a:xfrm>
            <a:off x="495300" y="5080881"/>
            <a:ext cx="5600700" cy="914400"/>
          </a:xfrm>
          <a:prstGeom prst="rect">
            <a:avLst/>
          </a:prstGeom>
        </p:spPr>
      </p:pic>
    </p:spTree>
    <p:extLst>
      <p:ext uri="{BB962C8B-B14F-4D97-AF65-F5344CB8AC3E}">
        <p14:creationId xmlns:p14="http://schemas.microsoft.com/office/powerpoint/2010/main" val="21370019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FB455-31DE-B6DE-359E-384AEF330F2D}"/>
              </a:ext>
            </a:extLst>
          </p:cNvPr>
          <p:cNvSpPr>
            <a:spLocks noGrp="1"/>
          </p:cNvSpPr>
          <p:nvPr>
            <p:ph type="title"/>
          </p:nvPr>
        </p:nvSpPr>
        <p:spPr/>
        <p:txBody>
          <a:bodyPr/>
          <a:lstStyle/>
          <a:p>
            <a:r>
              <a:rPr lang="en-US" dirty="0"/>
              <a:t>Auto-locked charts</a:t>
            </a:r>
          </a:p>
        </p:txBody>
      </p:sp>
      <p:sp>
        <p:nvSpPr>
          <p:cNvPr id="3" name="Content Placeholder 2">
            <a:extLst>
              <a:ext uri="{FF2B5EF4-FFF2-40B4-BE49-F238E27FC236}">
                <a16:creationId xmlns:a16="http://schemas.microsoft.com/office/drawing/2014/main" id="{27B81045-5010-98D8-32DF-870D63AB9B01}"/>
              </a:ext>
            </a:extLst>
          </p:cNvPr>
          <p:cNvSpPr>
            <a:spLocks noGrp="1"/>
          </p:cNvSpPr>
          <p:nvPr>
            <p:ph idx="1"/>
          </p:nvPr>
        </p:nvSpPr>
        <p:spPr/>
        <p:txBody>
          <a:bodyPr/>
          <a:lstStyle/>
          <a:p>
            <a:r>
              <a:rPr lang="en-US" dirty="0"/>
              <a:t>Chart has been started, but not finished.</a:t>
            </a:r>
          </a:p>
          <a:p>
            <a:r>
              <a:rPr lang="en-US" dirty="0"/>
              <a:t>336-hour window – for now.</a:t>
            </a:r>
          </a:p>
          <a:p>
            <a:r>
              <a:rPr lang="en-US" dirty="0"/>
              <a:t>At the end of each shift, POST all charts that are on the device before handing off to another shift.</a:t>
            </a:r>
          </a:p>
          <a:p>
            <a:r>
              <a:rPr lang="en-US" dirty="0"/>
              <a:t>Posted charts can be finished without unlocking. </a:t>
            </a:r>
          </a:p>
          <a:p>
            <a:pPr lvl="1"/>
            <a:r>
              <a:rPr lang="en-US" dirty="0"/>
              <a:t>If additional documentation is required, submit a GMR IMT Support Ticket (Kayako) to request unlock. </a:t>
            </a:r>
          </a:p>
          <a:p>
            <a:pPr lvl="1"/>
            <a:r>
              <a:rPr lang="en-US" dirty="0"/>
              <a:t>Unlock will start the 336-hour clock over</a:t>
            </a:r>
          </a:p>
          <a:p>
            <a:endParaRPr lang="en-US" dirty="0"/>
          </a:p>
        </p:txBody>
      </p:sp>
      <p:sp>
        <p:nvSpPr>
          <p:cNvPr id="4" name="Footer Placeholder 3">
            <a:extLst>
              <a:ext uri="{FF2B5EF4-FFF2-40B4-BE49-F238E27FC236}">
                <a16:creationId xmlns:a16="http://schemas.microsoft.com/office/drawing/2014/main" id="{89EAF4A8-9DE6-C0A4-F7B6-78EC55C97468}"/>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7047726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Field –Final Incident Posting</a:t>
            </a:r>
          </a:p>
        </p:txBody>
      </p:sp>
      <p:sp>
        <p:nvSpPr>
          <p:cNvPr id="3" name="Content Placeholder 2"/>
          <p:cNvSpPr>
            <a:spLocks noGrp="1"/>
          </p:cNvSpPr>
          <p:nvPr>
            <p:ph idx="1"/>
          </p:nvPr>
        </p:nvSpPr>
        <p:spPr/>
        <p:txBody>
          <a:bodyPr/>
          <a:lstStyle/>
          <a:p>
            <a:r>
              <a:rPr lang="en-US" dirty="0"/>
              <a:t>Posting and Finishing charts are two separate actions.</a:t>
            </a:r>
          </a:p>
          <a:p>
            <a:r>
              <a:rPr lang="en-US" dirty="0"/>
              <a:t>Once you have completed all of your documentation, you will need to post/re-post the incident.  Once you click post, the post incident prompt will appear.   Check the “Mark EMS Incident as Finished on Post” box and click post.  The incident now will be locked and marked as “Ready for Billing.”</a:t>
            </a:r>
          </a:p>
          <a:p>
            <a:endParaRPr lang="en-US" dirty="0"/>
          </a:p>
          <a:p>
            <a:endParaRPr lang="en-US" dirty="0"/>
          </a:p>
        </p:txBody>
      </p:sp>
      <p:pic>
        <p:nvPicPr>
          <p:cNvPr id="2" name="Picture 1"/>
          <p:cNvPicPr>
            <a:picLocks noChangeAspect="1"/>
          </p:cNvPicPr>
          <p:nvPr/>
        </p:nvPicPr>
        <p:blipFill>
          <a:blip r:embed="rId2"/>
          <a:stretch>
            <a:fillRect/>
          </a:stretch>
        </p:blipFill>
        <p:spPr>
          <a:xfrm>
            <a:off x="6385226" y="4055348"/>
            <a:ext cx="4105285" cy="2016119"/>
          </a:xfrm>
          <a:prstGeom prst="rect">
            <a:avLst/>
          </a:prstGeom>
        </p:spPr>
      </p:pic>
      <p:pic>
        <p:nvPicPr>
          <p:cNvPr id="8" name="Picture 7"/>
          <p:cNvPicPr>
            <a:picLocks noChangeAspect="1"/>
          </p:cNvPicPr>
          <p:nvPr/>
        </p:nvPicPr>
        <p:blipFill>
          <a:blip r:embed="rId3"/>
          <a:stretch>
            <a:fillRect/>
          </a:stretch>
        </p:blipFill>
        <p:spPr>
          <a:xfrm>
            <a:off x="3326263" y="6071467"/>
            <a:ext cx="5111606" cy="569765"/>
          </a:xfrm>
          <a:prstGeom prst="rect">
            <a:avLst/>
          </a:prstGeom>
        </p:spPr>
      </p:pic>
      <p:sp>
        <p:nvSpPr>
          <p:cNvPr id="4" name="Footer Placeholder 3">
            <a:extLst>
              <a:ext uri="{FF2B5EF4-FFF2-40B4-BE49-F238E27FC236}">
                <a16:creationId xmlns:a16="http://schemas.microsoft.com/office/drawing/2014/main" id="{202653CB-7552-7292-2984-A0D4FF89B936}"/>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1640610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88F9-6909-4290-CAEF-F2B6E55D11FE}"/>
              </a:ext>
            </a:extLst>
          </p:cNvPr>
          <p:cNvSpPr>
            <a:spLocks noGrp="1"/>
          </p:cNvSpPr>
          <p:nvPr>
            <p:ph type="title"/>
          </p:nvPr>
        </p:nvSpPr>
        <p:spPr/>
        <p:txBody>
          <a:bodyPr/>
          <a:lstStyle/>
          <a:p>
            <a:r>
              <a:rPr lang="en-US" dirty="0"/>
              <a:t>How Do I Know if My Chart is Marked FINISHED?</a:t>
            </a:r>
          </a:p>
        </p:txBody>
      </p:sp>
      <p:sp>
        <p:nvSpPr>
          <p:cNvPr id="3" name="Content Placeholder 2">
            <a:extLst>
              <a:ext uri="{FF2B5EF4-FFF2-40B4-BE49-F238E27FC236}">
                <a16:creationId xmlns:a16="http://schemas.microsoft.com/office/drawing/2014/main" id="{00D1BED4-6AD8-80A9-CA45-F4D4AB00A9E0}"/>
              </a:ext>
            </a:extLst>
          </p:cNvPr>
          <p:cNvSpPr>
            <a:spLocks noGrp="1"/>
          </p:cNvSpPr>
          <p:nvPr>
            <p:ph idx="1"/>
          </p:nvPr>
        </p:nvSpPr>
        <p:spPr>
          <a:xfrm>
            <a:off x="1278691" y="1737360"/>
            <a:ext cx="10058400" cy="4023360"/>
          </a:xfrm>
        </p:spPr>
        <p:txBody>
          <a:bodyPr/>
          <a:lstStyle/>
          <a:p>
            <a:r>
              <a:rPr lang="en-US" dirty="0"/>
              <a:t>Charts have to be </a:t>
            </a:r>
            <a:r>
              <a:rPr lang="en-US" b="1" dirty="0"/>
              <a:t>FINISHED</a:t>
            </a:r>
            <a:r>
              <a:rPr lang="en-US" dirty="0"/>
              <a:t> to go to Billing.</a:t>
            </a:r>
          </a:p>
          <a:p>
            <a:r>
              <a:rPr lang="en-US" dirty="0"/>
              <a:t>To verify the chart is Finished, look for the green checkmark in the lower right-hand corner</a:t>
            </a:r>
          </a:p>
          <a:p>
            <a:r>
              <a:rPr lang="en-US" dirty="0"/>
              <a:t>Your chart status will also automatically change to “Ready for Billing”</a:t>
            </a:r>
          </a:p>
          <a:p>
            <a:endParaRPr lang="en-US" dirty="0"/>
          </a:p>
          <a:p>
            <a:endParaRPr lang="en-US" dirty="0"/>
          </a:p>
        </p:txBody>
      </p:sp>
      <p:pic>
        <p:nvPicPr>
          <p:cNvPr id="5" name="Picture 4">
            <a:extLst>
              <a:ext uri="{FF2B5EF4-FFF2-40B4-BE49-F238E27FC236}">
                <a16:creationId xmlns:a16="http://schemas.microsoft.com/office/drawing/2014/main" id="{A288DDD8-255C-617D-D15B-D7CD0B692613}"/>
              </a:ext>
            </a:extLst>
          </p:cNvPr>
          <p:cNvPicPr>
            <a:picLocks noChangeAspect="1"/>
          </p:cNvPicPr>
          <p:nvPr/>
        </p:nvPicPr>
        <p:blipFill>
          <a:blip r:embed="rId2"/>
          <a:stretch>
            <a:fillRect/>
          </a:stretch>
        </p:blipFill>
        <p:spPr>
          <a:xfrm>
            <a:off x="3073706" y="3623310"/>
            <a:ext cx="6984693" cy="3074945"/>
          </a:xfrm>
          <a:prstGeom prst="rect">
            <a:avLst/>
          </a:prstGeom>
        </p:spPr>
      </p:pic>
      <p:cxnSp>
        <p:nvCxnSpPr>
          <p:cNvPr id="7" name="Straight Arrow Connector 6">
            <a:extLst>
              <a:ext uri="{FF2B5EF4-FFF2-40B4-BE49-F238E27FC236}">
                <a16:creationId xmlns:a16="http://schemas.microsoft.com/office/drawing/2014/main" id="{5BA5B530-D505-7B88-E05F-3C716B07F643}"/>
              </a:ext>
            </a:extLst>
          </p:cNvPr>
          <p:cNvCxnSpPr>
            <a:cxnSpLocks/>
          </p:cNvCxnSpPr>
          <p:nvPr/>
        </p:nvCxnSpPr>
        <p:spPr>
          <a:xfrm flipH="1">
            <a:off x="8789670" y="2445745"/>
            <a:ext cx="1929742" cy="24691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484F8B3-E001-9EC8-C9AD-A7AFB140F482}"/>
              </a:ext>
            </a:extLst>
          </p:cNvPr>
          <p:cNvSpPr/>
          <p:nvPr/>
        </p:nvSpPr>
        <p:spPr>
          <a:xfrm>
            <a:off x="4538949" y="4411980"/>
            <a:ext cx="1557051" cy="7769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57FE77F0-C8EE-C7A4-E190-08C02FBF6AA4}"/>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4958659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6E729-1941-3A99-277D-7D6808D6826F}"/>
              </a:ext>
            </a:extLst>
          </p:cNvPr>
          <p:cNvSpPr>
            <a:spLocks noGrp="1"/>
          </p:cNvSpPr>
          <p:nvPr>
            <p:ph type="title"/>
          </p:nvPr>
        </p:nvSpPr>
        <p:spPr/>
        <p:txBody>
          <a:bodyPr/>
          <a:lstStyle/>
          <a:p>
            <a:r>
              <a:rPr lang="en-US" dirty="0"/>
              <a:t>Common Scenarios</a:t>
            </a:r>
          </a:p>
        </p:txBody>
      </p:sp>
      <p:sp>
        <p:nvSpPr>
          <p:cNvPr id="3" name="Text Placeholder 2">
            <a:extLst>
              <a:ext uri="{FF2B5EF4-FFF2-40B4-BE49-F238E27FC236}">
                <a16:creationId xmlns:a16="http://schemas.microsoft.com/office/drawing/2014/main" id="{217878C6-991E-5E52-E838-EBC101A8FA8E}"/>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EAD03641-4979-8996-2AF7-8E84BCD13179}"/>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42799195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90DAA2-5FD4-BE72-0BC4-9F79EFFACDDB}"/>
              </a:ext>
            </a:extLst>
          </p:cNvPr>
          <p:cNvSpPr>
            <a:spLocks noGrp="1"/>
          </p:cNvSpPr>
          <p:nvPr>
            <p:ph type="title"/>
          </p:nvPr>
        </p:nvSpPr>
        <p:spPr>
          <a:xfrm>
            <a:off x="839788" y="291830"/>
            <a:ext cx="3932237" cy="836579"/>
          </a:xfrm>
        </p:spPr>
        <p:txBody>
          <a:bodyPr>
            <a:normAutofit fontScale="90000"/>
          </a:bodyPr>
          <a:lstStyle/>
          <a:p>
            <a:r>
              <a:rPr lang="en-US" dirty="0"/>
              <a:t>Cancelled Prior to Arrival</a:t>
            </a:r>
          </a:p>
        </p:txBody>
      </p:sp>
      <p:sp>
        <p:nvSpPr>
          <p:cNvPr id="6" name="Text Placeholder 5">
            <a:extLst>
              <a:ext uri="{FF2B5EF4-FFF2-40B4-BE49-F238E27FC236}">
                <a16:creationId xmlns:a16="http://schemas.microsoft.com/office/drawing/2014/main" id="{946EFCF8-7739-4C7B-799B-8B1406094FD7}"/>
              </a:ext>
            </a:extLst>
          </p:cNvPr>
          <p:cNvSpPr>
            <a:spLocks noGrp="1"/>
          </p:cNvSpPr>
          <p:nvPr>
            <p:ph type="body" sz="half" idx="2"/>
          </p:nvPr>
        </p:nvSpPr>
        <p:spPr>
          <a:xfrm>
            <a:off x="839788" y="1543050"/>
            <a:ext cx="3932237" cy="4720590"/>
          </a:xfrm>
        </p:spPr>
        <p:txBody>
          <a:bodyPr>
            <a:normAutofit/>
          </a:bodyPr>
          <a:lstStyle/>
          <a:p>
            <a:pPr marL="285750" indent="-285750">
              <a:buFont typeface="Arial" panose="020B0604020202020204" pitchFamily="34" charset="0"/>
              <a:buChar char="•"/>
            </a:pPr>
            <a:r>
              <a:rPr lang="en-US" dirty="0"/>
              <a:t>Because a dispatch record exists, a basic chart will need to be created.</a:t>
            </a:r>
          </a:p>
          <a:p>
            <a:pPr marL="285750" indent="-285750">
              <a:buFont typeface="Arial" panose="020B0604020202020204" pitchFamily="34" charset="0"/>
              <a:buChar char="•"/>
            </a:pPr>
            <a:r>
              <a:rPr lang="en-US" dirty="0"/>
              <a:t>Minimal fields required</a:t>
            </a:r>
          </a:p>
          <a:p>
            <a:pPr marL="742950" lvl="1" indent="-285750">
              <a:buFont typeface="Arial" panose="020B0604020202020204" pitchFamily="34" charset="0"/>
              <a:buChar char="•"/>
            </a:pPr>
            <a:r>
              <a:rPr lang="en-US" dirty="0"/>
              <a:t>Dispatch/Response</a:t>
            </a:r>
          </a:p>
          <a:p>
            <a:pPr marL="742950" lvl="1" indent="-285750">
              <a:buFont typeface="Arial" panose="020B0604020202020204" pitchFamily="34" charset="0"/>
              <a:buChar char="•"/>
            </a:pPr>
            <a:r>
              <a:rPr lang="en-US" dirty="0"/>
              <a:t>Incident</a:t>
            </a:r>
          </a:p>
          <a:p>
            <a:pPr marL="1200150" lvl="2" indent="-285750">
              <a:buFont typeface="Arial" panose="020B0604020202020204" pitchFamily="34" charset="0"/>
              <a:buChar char="•"/>
            </a:pPr>
            <a:r>
              <a:rPr lang="en-US" dirty="0"/>
              <a:t>Select Cancelled PTA</a:t>
            </a:r>
          </a:p>
          <a:p>
            <a:pPr marL="742950" lvl="1" indent="-285750">
              <a:buFont typeface="Arial" panose="020B0604020202020204" pitchFamily="34" charset="0"/>
              <a:buChar char="•"/>
            </a:pPr>
            <a:r>
              <a:rPr lang="en-US" dirty="0"/>
              <a:t>Narrative</a:t>
            </a:r>
          </a:p>
          <a:p>
            <a:pPr marL="1200150" lvl="2" indent="-285750">
              <a:buFont typeface="Arial" panose="020B0604020202020204" pitchFamily="34" charset="0"/>
              <a:buChar char="•"/>
            </a:pPr>
            <a:r>
              <a:rPr lang="en-US" dirty="0"/>
              <a:t>Brief narrative describing who called you, why you were called, and who cancelled you.</a:t>
            </a:r>
          </a:p>
          <a:p>
            <a:pPr marL="742950" lvl="1" indent="-285750">
              <a:buFont typeface="Arial" panose="020B0604020202020204" pitchFamily="34" charset="0"/>
              <a:buChar char="•"/>
            </a:pPr>
            <a:r>
              <a:rPr lang="en-US" dirty="0"/>
              <a:t>Sign the chart</a:t>
            </a:r>
          </a:p>
          <a:p>
            <a:pPr marL="285750" indent="-285750">
              <a:buFont typeface="Arial" panose="020B0604020202020204" pitchFamily="34" charset="0"/>
              <a:buChar char="•"/>
            </a:pPr>
            <a:r>
              <a:rPr lang="en-US" dirty="0"/>
              <a:t>This basic documentation protects you in the event there is a legal inquiry or investigation resulting from the cancellation</a:t>
            </a:r>
          </a:p>
          <a:p>
            <a:pPr marL="285750" indent="-285750">
              <a:buFont typeface="Arial" panose="020B0604020202020204" pitchFamily="34" charset="0"/>
              <a:buChar char="•"/>
            </a:pPr>
            <a:r>
              <a:rPr lang="en-US" dirty="0"/>
              <a:t>Required for NEMSIS compliance</a:t>
            </a:r>
          </a:p>
        </p:txBody>
      </p:sp>
      <p:pic>
        <p:nvPicPr>
          <p:cNvPr id="15" name="Content Placeholder 14">
            <a:extLst>
              <a:ext uri="{FF2B5EF4-FFF2-40B4-BE49-F238E27FC236}">
                <a16:creationId xmlns:a16="http://schemas.microsoft.com/office/drawing/2014/main" id="{58823C77-9766-B3A2-5D3A-4875D72B0EC5}"/>
              </a:ext>
            </a:extLst>
          </p:cNvPr>
          <p:cNvPicPr>
            <a:picLocks noGrp="1" noChangeAspect="1"/>
          </p:cNvPicPr>
          <p:nvPr>
            <p:ph idx="1"/>
          </p:nvPr>
        </p:nvPicPr>
        <p:blipFill>
          <a:blip r:embed="rId3"/>
          <a:stretch>
            <a:fillRect/>
          </a:stretch>
        </p:blipFill>
        <p:spPr>
          <a:xfrm>
            <a:off x="4937760" y="1543050"/>
            <a:ext cx="6835140" cy="3771900"/>
          </a:xfrm>
        </p:spPr>
      </p:pic>
      <p:sp>
        <p:nvSpPr>
          <p:cNvPr id="2" name="Footer Placeholder 1">
            <a:extLst>
              <a:ext uri="{FF2B5EF4-FFF2-40B4-BE49-F238E27FC236}">
                <a16:creationId xmlns:a16="http://schemas.microsoft.com/office/drawing/2014/main" id="{0283F972-1733-531C-C02F-8277EE4AA0DC}"/>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3160182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90DAA2-5FD4-BE72-0BC4-9F79EFFACDDB}"/>
              </a:ext>
            </a:extLst>
          </p:cNvPr>
          <p:cNvSpPr>
            <a:spLocks noGrp="1"/>
          </p:cNvSpPr>
          <p:nvPr>
            <p:ph type="title"/>
          </p:nvPr>
        </p:nvSpPr>
        <p:spPr>
          <a:xfrm>
            <a:off x="839788" y="457200"/>
            <a:ext cx="3932237" cy="573932"/>
          </a:xfrm>
        </p:spPr>
        <p:txBody>
          <a:bodyPr/>
          <a:lstStyle/>
          <a:p>
            <a:r>
              <a:rPr lang="en-US" dirty="0"/>
              <a:t>Cancelled on Scene</a:t>
            </a:r>
          </a:p>
        </p:txBody>
      </p:sp>
      <p:sp>
        <p:nvSpPr>
          <p:cNvPr id="6" name="Text Placeholder 5">
            <a:extLst>
              <a:ext uri="{FF2B5EF4-FFF2-40B4-BE49-F238E27FC236}">
                <a16:creationId xmlns:a16="http://schemas.microsoft.com/office/drawing/2014/main" id="{946EFCF8-7739-4C7B-799B-8B1406094FD7}"/>
              </a:ext>
            </a:extLst>
          </p:cNvPr>
          <p:cNvSpPr>
            <a:spLocks noGrp="1"/>
          </p:cNvSpPr>
          <p:nvPr>
            <p:ph type="body" sz="half" idx="2"/>
          </p:nvPr>
        </p:nvSpPr>
        <p:spPr>
          <a:xfrm>
            <a:off x="839788" y="1303506"/>
            <a:ext cx="3932237" cy="4960134"/>
          </a:xfrm>
        </p:spPr>
        <p:txBody>
          <a:bodyPr>
            <a:normAutofit/>
          </a:bodyPr>
          <a:lstStyle/>
          <a:p>
            <a:pPr marL="285750" indent="-285750">
              <a:buFont typeface="Arial" panose="020B0604020202020204" pitchFamily="34" charset="0"/>
              <a:buChar char="•"/>
            </a:pPr>
            <a:r>
              <a:rPr lang="en-US" dirty="0"/>
              <a:t>Because a dispatch record exists, a basic chart will need to be created.</a:t>
            </a:r>
          </a:p>
          <a:p>
            <a:pPr marL="285750" indent="-285750">
              <a:buFont typeface="Arial" panose="020B0604020202020204" pitchFamily="34" charset="0"/>
              <a:buChar char="•"/>
            </a:pPr>
            <a:r>
              <a:rPr lang="en-US" dirty="0"/>
              <a:t>Minimal fields required</a:t>
            </a:r>
          </a:p>
          <a:p>
            <a:pPr marL="742950" lvl="1" indent="-285750">
              <a:buFont typeface="Arial" panose="020B0604020202020204" pitchFamily="34" charset="0"/>
              <a:buChar char="•"/>
            </a:pPr>
            <a:r>
              <a:rPr lang="en-US" dirty="0"/>
              <a:t>Dispatch/Response</a:t>
            </a:r>
          </a:p>
          <a:p>
            <a:pPr marL="742950" lvl="1" indent="-285750">
              <a:buFont typeface="Arial" panose="020B0604020202020204" pitchFamily="34" charset="0"/>
              <a:buChar char="•"/>
            </a:pPr>
            <a:r>
              <a:rPr lang="en-US" dirty="0"/>
              <a:t>Incident</a:t>
            </a:r>
          </a:p>
          <a:p>
            <a:pPr marL="1200150" lvl="2" indent="-285750">
              <a:buFont typeface="Arial" panose="020B0604020202020204" pitchFamily="34" charset="0"/>
              <a:buChar char="•"/>
            </a:pPr>
            <a:r>
              <a:rPr lang="en-US" dirty="0"/>
              <a:t>Select Cancelled on Scene</a:t>
            </a:r>
          </a:p>
          <a:p>
            <a:pPr marL="742950" lvl="1" indent="-285750">
              <a:buFont typeface="Arial" panose="020B0604020202020204" pitchFamily="34" charset="0"/>
              <a:buChar char="•"/>
            </a:pPr>
            <a:r>
              <a:rPr lang="en-US" dirty="0"/>
              <a:t>Narrative</a:t>
            </a:r>
          </a:p>
          <a:p>
            <a:pPr marL="1200150" lvl="2" indent="-285750">
              <a:buFont typeface="Arial" panose="020B0604020202020204" pitchFamily="34" charset="0"/>
              <a:buChar char="•"/>
            </a:pPr>
            <a:r>
              <a:rPr lang="en-US" dirty="0"/>
              <a:t>Brief narrative describing who called you, why you were called, and who cancelled you.</a:t>
            </a:r>
          </a:p>
          <a:p>
            <a:pPr marL="742950" lvl="1" indent="-285750">
              <a:buFont typeface="Arial" panose="020B0604020202020204" pitchFamily="34" charset="0"/>
              <a:buChar char="•"/>
            </a:pPr>
            <a:r>
              <a:rPr lang="en-US" dirty="0"/>
              <a:t>Sign the chart</a:t>
            </a:r>
          </a:p>
          <a:p>
            <a:pPr marL="285750" indent="-285750">
              <a:buFont typeface="Arial" panose="020B0604020202020204" pitchFamily="34" charset="0"/>
              <a:buChar char="•"/>
            </a:pPr>
            <a:r>
              <a:rPr lang="en-US" dirty="0"/>
              <a:t>This basic documentation protects you in the event there is a legal inquiry or investigation resulting from the cancellation</a:t>
            </a:r>
          </a:p>
          <a:p>
            <a:pPr marL="285750" indent="-285750">
              <a:buFont typeface="Arial" panose="020B0604020202020204" pitchFamily="34" charset="0"/>
              <a:buChar char="•"/>
            </a:pPr>
            <a:r>
              <a:rPr lang="en-US" dirty="0"/>
              <a:t>Required for NEMSIS compliance</a:t>
            </a:r>
          </a:p>
        </p:txBody>
      </p:sp>
      <p:pic>
        <p:nvPicPr>
          <p:cNvPr id="11" name="Content Placeholder 10">
            <a:extLst>
              <a:ext uri="{FF2B5EF4-FFF2-40B4-BE49-F238E27FC236}">
                <a16:creationId xmlns:a16="http://schemas.microsoft.com/office/drawing/2014/main" id="{4FC9F119-3E23-ECBA-AF3E-52BFBAB5E6CA}"/>
              </a:ext>
            </a:extLst>
          </p:cNvPr>
          <p:cNvPicPr>
            <a:picLocks noGrp="1" noChangeAspect="1"/>
          </p:cNvPicPr>
          <p:nvPr>
            <p:ph idx="1"/>
          </p:nvPr>
        </p:nvPicPr>
        <p:blipFill>
          <a:blip r:embed="rId3"/>
          <a:stretch>
            <a:fillRect/>
          </a:stretch>
        </p:blipFill>
        <p:spPr>
          <a:xfrm>
            <a:off x="5006340" y="1634490"/>
            <a:ext cx="6892290" cy="3589020"/>
          </a:xfrm>
        </p:spPr>
      </p:pic>
      <p:sp>
        <p:nvSpPr>
          <p:cNvPr id="2" name="Footer Placeholder 1">
            <a:extLst>
              <a:ext uri="{FF2B5EF4-FFF2-40B4-BE49-F238E27FC236}">
                <a16:creationId xmlns:a16="http://schemas.microsoft.com/office/drawing/2014/main" id="{DD472376-D7F2-4FF0-2305-8BA90A4522A9}"/>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188715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Field - Login</a:t>
            </a:r>
          </a:p>
        </p:txBody>
      </p:sp>
      <p:sp>
        <p:nvSpPr>
          <p:cNvPr id="3" name="Content Placeholder 2"/>
          <p:cNvSpPr>
            <a:spLocks noGrp="1"/>
          </p:cNvSpPr>
          <p:nvPr>
            <p:ph idx="1"/>
          </p:nvPr>
        </p:nvSpPr>
        <p:spPr/>
        <p:txBody>
          <a:bodyPr>
            <a:normAutofit/>
          </a:bodyPr>
          <a:lstStyle/>
          <a:p>
            <a:pPr algn="ctr"/>
            <a:r>
              <a:rPr lang="en-US" sz="2400" dirty="0"/>
              <a:t>Once you enter your username and switch to the password field.  A green check mark will appear next to the username on all active user accounts.  If there is a red “x” mark, the username is either incorrect or the account is no longer active.  </a:t>
            </a:r>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r>
              <a:rPr lang="en-US" sz="1900" b="1" dirty="0">
                <a:solidFill>
                  <a:schemeClr val="tx1"/>
                </a:solidFill>
              </a:rPr>
              <a:t>Contact GMR Image Trend support for assistance if you continue to see this after your first login.</a:t>
            </a:r>
          </a:p>
        </p:txBody>
      </p:sp>
      <p:pic>
        <p:nvPicPr>
          <p:cNvPr id="12" name="Picture 11"/>
          <p:cNvPicPr>
            <a:picLocks noChangeAspect="1"/>
          </p:cNvPicPr>
          <p:nvPr/>
        </p:nvPicPr>
        <p:blipFill>
          <a:blip r:embed="rId3"/>
          <a:stretch>
            <a:fillRect/>
          </a:stretch>
        </p:blipFill>
        <p:spPr>
          <a:xfrm>
            <a:off x="1495648" y="2881781"/>
            <a:ext cx="4381074" cy="2239762"/>
          </a:xfrm>
          <a:prstGeom prst="rect">
            <a:avLst/>
          </a:prstGeom>
        </p:spPr>
      </p:pic>
      <p:pic>
        <p:nvPicPr>
          <p:cNvPr id="13" name="Picture 12"/>
          <p:cNvPicPr>
            <a:picLocks noChangeAspect="1"/>
          </p:cNvPicPr>
          <p:nvPr/>
        </p:nvPicPr>
        <p:blipFill>
          <a:blip r:embed="rId4"/>
          <a:stretch>
            <a:fillRect/>
          </a:stretch>
        </p:blipFill>
        <p:spPr>
          <a:xfrm>
            <a:off x="6316952" y="2881781"/>
            <a:ext cx="4197878" cy="2214004"/>
          </a:xfrm>
          <a:prstGeom prst="rect">
            <a:avLst/>
          </a:prstGeom>
        </p:spPr>
      </p:pic>
      <p:sp>
        <p:nvSpPr>
          <p:cNvPr id="2" name="Footer Placeholder 1">
            <a:extLst>
              <a:ext uri="{FF2B5EF4-FFF2-40B4-BE49-F238E27FC236}">
                <a16:creationId xmlns:a16="http://schemas.microsoft.com/office/drawing/2014/main" id="{96026657-3527-7858-0CDD-DADFEB2DA82F}"/>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8059576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BD956-F3BD-9E8C-A31F-91B1DDFC3A2C}"/>
              </a:ext>
            </a:extLst>
          </p:cNvPr>
          <p:cNvSpPr>
            <a:spLocks noGrp="1"/>
          </p:cNvSpPr>
          <p:nvPr>
            <p:ph type="title"/>
          </p:nvPr>
        </p:nvSpPr>
        <p:spPr>
          <a:xfrm>
            <a:off x="839788" y="457200"/>
            <a:ext cx="4276961" cy="872808"/>
          </a:xfrm>
        </p:spPr>
        <p:txBody>
          <a:bodyPr>
            <a:normAutofit fontScale="90000"/>
          </a:bodyPr>
          <a:lstStyle/>
          <a:p>
            <a:r>
              <a:rPr lang="en-US" dirty="0"/>
              <a:t>On Scene, No Patient Found</a:t>
            </a:r>
          </a:p>
        </p:txBody>
      </p:sp>
      <p:pic>
        <p:nvPicPr>
          <p:cNvPr id="9" name="Content Placeholder 8">
            <a:extLst>
              <a:ext uri="{FF2B5EF4-FFF2-40B4-BE49-F238E27FC236}">
                <a16:creationId xmlns:a16="http://schemas.microsoft.com/office/drawing/2014/main" id="{5A59A615-AA45-C3CA-F7A0-12EB514B50F6}"/>
              </a:ext>
            </a:extLst>
          </p:cNvPr>
          <p:cNvPicPr>
            <a:picLocks noGrp="1" noChangeAspect="1"/>
          </p:cNvPicPr>
          <p:nvPr>
            <p:ph idx="1"/>
          </p:nvPr>
        </p:nvPicPr>
        <p:blipFill>
          <a:blip r:embed="rId2"/>
          <a:stretch>
            <a:fillRect/>
          </a:stretch>
        </p:blipFill>
        <p:spPr>
          <a:xfrm>
            <a:off x="4903470" y="1954530"/>
            <a:ext cx="7018020" cy="3451860"/>
          </a:xfrm>
        </p:spPr>
      </p:pic>
      <p:sp>
        <p:nvSpPr>
          <p:cNvPr id="7" name="Text Placeholder 6">
            <a:extLst>
              <a:ext uri="{FF2B5EF4-FFF2-40B4-BE49-F238E27FC236}">
                <a16:creationId xmlns:a16="http://schemas.microsoft.com/office/drawing/2014/main" id="{E32FF780-BF32-036E-0534-3BA55AB98F1D}"/>
              </a:ext>
            </a:extLst>
          </p:cNvPr>
          <p:cNvSpPr>
            <a:spLocks noGrp="1"/>
          </p:cNvSpPr>
          <p:nvPr>
            <p:ph type="body" sz="half" idx="2"/>
          </p:nvPr>
        </p:nvSpPr>
        <p:spPr>
          <a:xfrm>
            <a:off x="839788" y="1517515"/>
            <a:ext cx="3932237" cy="4351473"/>
          </a:xfrm>
        </p:spPr>
        <p:txBody>
          <a:bodyPr>
            <a:normAutofit/>
          </a:bodyPr>
          <a:lstStyle/>
          <a:p>
            <a:pPr marL="285750" indent="-285750">
              <a:buFont typeface="Arial" panose="020B0604020202020204" pitchFamily="34" charset="0"/>
              <a:buChar char="•"/>
            </a:pPr>
            <a:r>
              <a:rPr lang="en-US" dirty="0"/>
              <a:t>Because a dispatch record exists, a basic chart will need to be created.</a:t>
            </a:r>
          </a:p>
          <a:p>
            <a:pPr marL="285750" indent="-285750">
              <a:buFont typeface="Arial" panose="020B0604020202020204" pitchFamily="34" charset="0"/>
              <a:buChar char="•"/>
            </a:pPr>
            <a:r>
              <a:rPr lang="en-US" dirty="0"/>
              <a:t>Minimal fields required</a:t>
            </a:r>
          </a:p>
          <a:p>
            <a:pPr marL="742950" lvl="1" indent="-285750">
              <a:buFont typeface="Arial" panose="020B0604020202020204" pitchFamily="34" charset="0"/>
              <a:buChar char="•"/>
            </a:pPr>
            <a:r>
              <a:rPr lang="en-US" dirty="0"/>
              <a:t>Dispatch/Response</a:t>
            </a:r>
          </a:p>
          <a:p>
            <a:pPr marL="742950" lvl="1" indent="-285750">
              <a:buFont typeface="Arial" panose="020B0604020202020204" pitchFamily="34" charset="0"/>
              <a:buChar char="•"/>
            </a:pPr>
            <a:r>
              <a:rPr lang="en-US" dirty="0"/>
              <a:t>Incident</a:t>
            </a:r>
          </a:p>
          <a:p>
            <a:pPr marL="1200150" lvl="2" indent="-285750">
              <a:buFont typeface="Arial" panose="020B0604020202020204" pitchFamily="34" charset="0"/>
              <a:buChar char="•"/>
            </a:pPr>
            <a:r>
              <a:rPr lang="en-US" dirty="0"/>
              <a:t>No Patient Found</a:t>
            </a:r>
          </a:p>
          <a:p>
            <a:pPr marL="1200150" lvl="2" indent="-285750">
              <a:buFont typeface="Arial" panose="020B0604020202020204" pitchFamily="34" charset="0"/>
              <a:buChar char="•"/>
            </a:pPr>
            <a:r>
              <a:rPr lang="en-US" dirty="0"/>
              <a:t>Patient Evaluation/Care is N/A – use the Pertinent Negative option</a:t>
            </a:r>
          </a:p>
          <a:p>
            <a:pPr marL="742950" lvl="1" indent="-285750">
              <a:buFont typeface="Arial" panose="020B0604020202020204" pitchFamily="34" charset="0"/>
              <a:buChar char="•"/>
            </a:pPr>
            <a:r>
              <a:rPr lang="en-US" dirty="0"/>
              <a:t>Narrative</a:t>
            </a:r>
          </a:p>
          <a:p>
            <a:pPr marL="1200150" lvl="2" indent="-285750">
              <a:buFont typeface="Arial" panose="020B0604020202020204" pitchFamily="34" charset="0"/>
              <a:buChar char="•"/>
            </a:pPr>
            <a:r>
              <a:rPr lang="en-US" dirty="0"/>
              <a:t>Brief narrative describing who called you, why you were called, and your efforts to locate a patient.</a:t>
            </a:r>
          </a:p>
          <a:p>
            <a:pPr marL="742950" lvl="1" indent="-285750">
              <a:buFont typeface="Arial" panose="020B0604020202020204" pitchFamily="34" charset="0"/>
              <a:buChar char="•"/>
            </a:pPr>
            <a:r>
              <a:rPr lang="en-US" dirty="0"/>
              <a:t>Sign the chart</a:t>
            </a:r>
          </a:p>
          <a:p>
            <a:pPr marL="285750" indent="-285750">
              <a:buFont typeface="Arial" panose="020B0604020202020204" pitchFamily="34" charset="0"/>
              <a:buChar char="•"/>
            </a:pPr>
            <a:r>
              <a:rPr lang="en-US" dirty="0"/>
              <a:t>This basic documentation protects you in the event there is a legal inquiry or investigation.</a:t>
            </a:r>
          </a:p>
          <a:p>
            <a:pPr marL="285750" indent="-285750">
              <a:buFont typeface="Arial" panose="020B0604020202020204" pitchFamily="34" charset="0"/>
              <a:buChar char="•"/>
            </a:pPr>
            <a:r>
              <a:rPr lang="en-US" dirty="0"/>
              <a:t>Required for NEMSIS compliance</a:t>
            </a:r>
          </a:p>
          <a:p>
            <a:endParaRPr lang="en-US" dirty="0"/>
          </a:p>
        </p:txBody>
      </p:sp>
      <p:sp>
        <p:nvSpPr>
          <p:cNvPr id="3" name="Footer Placeholder 2">
            <a:extLst>
              <a:ext uri="{FF2B5EF4-FFF2-40B4-BE49-F238E27FC236}">
                <a16:creationId xmlns:a16="http://schemas.microsoft.com/office/drawing/2014/main" id="{56F78B08-8314-2AE8-4AB6-071AA42B9C58}"/>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2188511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0AED7F-296E-BEC9-5CB2-1E49B00DBD1C}"/>
              </a:ext>
            </a:extLst>
          </p:cNvPr>
          <p:cNvSpPr>
            <a:spLocks noGrp="1"/>
          </p:cNvSpPr>
          <p:nvPr>
            <p:ph type="title"/>
          </p:nvPr>
        </p:nvSpPr>
        <p:spPr>
          <a:xfrm>
            <a:off x="838200" y="223737"/>
            <a:ext cx="10515600" cy="1186774"/>
          </a:xfrm>
        </p:spPr>
        <p:txBody>
          <a:bodyPr>
            <a:normAutofit fontScale="90000"/>
          </a:bodyPr>
          <a:lstStyle/>
          <a:p>
            <a:r>
              <a:rPr lang="en-US" dirty="0"/>
              <a:t>Response, Evaluation &amp; Treatment with Transport by another unit</a:t>
            </a:r>
          </a:p>
        </p:txBody>
      </p:sp>
      <p:pic>
        <p:nvPicPr>
          <p:cNvPr id="8" name="Content Placeholder 7">
            <a:extLst>
              <a:ext uri="{FF2B5EF4-FFF2-40B4-BE49-F238E27FC236}">
                <a16:creationId xmlns:a16="http://schemas.microsoft.com/office/drawing/2014/main" id="{682305E3-A327-7A02-3DD4-B9C16FADC5C9}"/>
              </a:ext>
            </a:extLst>
          </p:cNvPr>
          <p:cNvPicPr>
            <a:picLocks noGrp="1" noChangeAspect="1"/>
          </p:cNvPicPr>
          <p:nvPr>
            <p:ph idx="1"/>
          </p:nvPr>
        </p:nvPicPr>
        <p:blipFill>
          <a:blip r:embed="rId3"/>
          <a:stretch>
            <a:fillRect/>
          </a:stretch>
        </p:blipFill>
        <p:spPr>
          <a:xfrm>
            <a:off x="2291121" y="1825625"/>
            <a:ext cx="7609758" cy="4351338"/>
          </a:xfrm>
        </p:spPr>
      </p:pic>
      <p:sp>
        <p:nvSpPr>
          <p:cNvPr id="2" name="Footer Placeholder 1">
            <a:extLst>
              <a:ext uri="{FF2B5EF4-FFF2-40B4-BE49-F238E27FC236}">
                <a16:creationId xmlns:a16="http://schemas.microsoft.com/office/drawing/2014/main" id="{89D10F95-A1CF-459A-E86E-28474D9257FD}"/>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618948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E8A91-8C79-6BF0-2DBB-C77F1C9D0DB1}"/>
              </a:ext>
            </a:extLst>
          </p:cNvPr>
          <p:cNvSpPr>
            <a:spLocks noGrp="1"/>
          </p:cNvSpPr>
          <p:nvPr>
            <p:ph type="title"/>
          </p:nvPr>
        </p:nvSpPr>
        <p:spPr>
          <a:xfrm>
            <a:off x="838200" y="365125"/>
            <a:ext cx="10636596" cy="1006475"/>
          </a:xfrm>
        </p:spPr>
        <p:txBody>
          <a:bodyPr>
            <a:normAutofit fontScale="90000"/>
          </a:bodyPr>
          <a:lstStyle/>
          <a:p>
            <a:r>
              <a:rPr lang="en-US" dirty="0"/>
              <a:t>Patient Evaluated – No Treatment Required/Released or No Transport</a:t>
            </a:r>
          </a:p>
        </p:txBody>
      </p:sp>
      <p:sp>
        <p:nvSpPr>
          <p:cNvPr id="10" name="TextBox 9">
            <a:extLst>
              <a:ext uri="{FF2B5EF4-FFF2-40B4-BE49-F238E27FC236}">
                <a16:creationId xmlns:a16="http://schemas.microsoft.com/office/drawing/2014/main" id="{6AA807DA-76F9-5F2C-80F9-00B03A7D3C8E}"/>
              </a:ext>
            </a:extLst>
          </p:cNvPr>
          <p:cNvSpPr txBox="1"/>
          <p:nvPr/>
        </p:nvSpPr>
        <p:spPr>
          <a:xfrm>
            <a:off x="377505" y="2072081"/>
            <a:ext cx="2357306" cy="3970318"/>
          </a:xfrm>
          <a:prstGeom prst="rect">
            <a:avLst/>
          </a:prstGeom>
          <a:noFill/>
        </p:spPr>
        <p:txBody>
          <a:bodyPr wrap="square" rtlCol="0">
            <a:spAutoFit/>
          </a:bodyPr>
          <a:lstStyle/>
          <a:p>
            <a:pPr marL="285750" indent="-285750">
              <a:buFont typeface="Arial" panose="020B0604020202020204" pitchFamily="34" charset="0"/>
              <a:buChar char="•"/>
            </a:pPr>
            <a:r>
              <a:rPr lang="en-US" dirty="0"/>
              <a:t>Requested for a specific patient</a:t>
            </a:r>
          </a:p>
          <a:p>
            <a:pPr marL="285750" indent="-285750">
              <a:buFont typeface="Arial" panose="020B0604020202020204" pitchFamily="34" charset="0"/>
              <a:buChar char="•"/>
            </a:pPr>
            <a:r>
              <a:rPr lang="en-US" dirty="0"/>
              <a:t>Upon assessment and evaluation, no abnormalities or irregularities requiring medical intervention are found.</a:t>
            </a:r>
          </a:p>
          <a:p>
            <a:pPr marL="285750" indent="-285750">
              <a:buFont typeface="Arial" panose="020B0604020202020204" pitchFamily="34" charset="0"/>
              <a:buChar char="•"/>
            </a:pPr>
            <a:r>
              <a:rPr lang="en-US" dirty="0"/>
              <a:t>Not the same as a refusal of care</a:t>
            </a:r>
          </a:p>
          <a:p>
            <a:pPr marL="742950" lvl="1" indent="-285750">
              <a:buFont typeface="Arial" panose="020B0604020202020204" pitchFamily="34" charset="0"/>
              <a:buChar char="•"/>
            </a:pPr>
            <a:r>
              <a:rPr lang="en-US" dirty="0"/>
              <a:t>No requirement to obtain refusal</a:t>
            </a:r>
          </a:p>
        </p:txBody>
      </p:sp>
      <p:pic>
        <p:nvPicPr>
          <p:cNvPr id="7" name="Content Placeholder 6">
            <a:extLst>
              <a:ext uri="{FF2B5EF4-FFF2-40B4-BE49-F238E27FC236}">
                <a16:creationId xmlns:a16="http://schemas.microsoft.com/office/drawing/2014/main" id="{10107FB6-2E2A-73EC-D048-D3B08C2BCEB0}"/>
              </a:ext>
            </a:extLst>
          </p:cNvPr>
          <p:cNvPicPr>
            <a:picLocks noGrp="1" noChangeAspect="1"/>
          </p:cNvPicPr>
          <p:nvPr>
            <p:ph idx="1"/>
          </p:nvPr>
        </p:nvPicPr>
        <p:blipFill>
          <a:blip r:embed="rId3"/>
          <a:stretch>
            <a:fillRect/>
          </a:stretch>
        </p:blipFill>
        <p:spPr>
          <a:xfrm>
            <a:off x="3346104" y="1881571"/>
            <a:ext cx="8128692" cy="4351338"/>
          </a:xfrm>
        </p:spPr>
      </p:pic>
      <p:sp>
        <p:nvSpPr>
          <p:cNvPr id="8" name="Footer Placeholder 7">
            <a:extLst>
              <a:ext uri="{FF2B5EF4-FFF2-40B4-BE49-F238E27FC236}">
                <a16:creationId xmlns:a16="http://schemas.microsoft.com/office/drawing/2014/main" id="{B141B97E-892E-6009-A4DD-7C86C459B2FD}"/>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4208926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E8A91-8C79-6BF0-2DBB-C77F1C9D0DB1}"/>
              </a:ext>
            </a:extLst>
          </p:cNvPr>
          <p:cNvSpPr>
            <a:spLocks noGrp="1"/>
          </p:cNvSpPr>
          <p:nvPr>
            <p:ph type="title"/>
          </p:nvPr>
        </p:nvSpPr>
        <p:spPr>
          <a:xfrm>
            <a:off x="838200" y="365125"/>
            <a:ext cx="10515600" cy="938381"/>
          </a:xfrm>
        </p:spPr>
        <p:txBody>
          <a:bodyPr>
            <a:normAutofit fontScale="90000"/>
          </a:bodyPr>
          <a:lstStyle/>
          <a:p>
            <a:r>
              <a:rPr lang="en-US" dirty="0"/>
              <a:t>Patient Evaluated – Treatment Provided but Released/No Transport (Treat and Release)</a:t>
            </a:r>
          </a:p>
        </p:txBody>
      </p:sp>
      <p:sp>
        <p:nvSpPr>
          <p:cNvPr id="10" name="TextBox 9">
            <a:extLst>
              <a:ext uri="{FF2B5EF4-FFF2-40B4-BE49-F238E27FC236}">
                <a16:creationId xmlns:a16="http://schemas.microsoft.com/office/drawing/2014/main" id="{6AA807DA-76F9-5F2C-80F9-00B03A7D3C8E}"/>
              </a:ext>
            </a:extLst>
          </p:cNvPr>
          <p:cNvSpPr txBox="1"/>
          <p:nvPr/>
        </p:nvSpPr>
        <p:spPr>
          <a:xfrm>
            <a:off x="222277" y="1527332"/>
            <a:ext cx="2802031" cy="4616648"/>
          </a:xfrm>
          <a:prstGeom prst="rect">
            <a:avLst/>
          </a:prstGeom>
          <a:noFill/>
        </p:spPr>
        <p:txBody>
          <a:bodyPr wrap="square" rtlCol="0">
            <a:spAutoFit/>
          </a:bodyPr>
          <a:lstStyle/>
          <a:p>
            <a:pPr marL="285750" indent="-285750">
              <a:buFont typeface="Arial" panose="020B0604020202020204" pitchFamily="34" charset="0"/>
              <a:buChar char="•"/>
            </a:pPr>
            <a:r>
              <a:rPr lang="en-US" dirty="0"/>
              <a:t>Requested for a specific patient</a:t>
            </a:r>
          </a:p>
          <a:p>
            <a:pPr marL="285750" indent="-285750">
              <a:buFont typeface="Arial" panose="020B0604020202020204" pitchFamily="34" charset="0"/>
              <a:buChar char="•"/>
            </a:pPr>
            <a:r>
              <a:rPr lang="en-US" dirty="0"/>
              <a:t>Local authority or Medical Director has authorized your ability to provide treatment and NOT transport the patient. </a:t>
            </a:r>
          </a:p>
          <a:p>
            <a:pPr marL="742950" lvl="1" indent="-285750">
              <a:buFont typeface="Arial" panose="020B0604020202020204" pitchFamily="34" charset="0"/>
              <a:buChar char="•"/>
            </a:pPr>
            <a:r>
              <a:rPr lang="en-US" dirty="0"/>
              <a:t>Op specific protocol must be in writing</a:t>
            </a:r>
          </a:p>
          <a:p>
            <a:pPr marL="285750" indent="-285750">
              <a:buFont typeface="Arial" panose="020B0604020202020204" pitchFamily="34" charset="0"/>
              <a:buChar char="•"/>
            </a:pPr>
            <a:r>
              <a:rPr lang="en-US" dirty="0"/>
              <a:t>Assessment and evaluation completed, VS obtained, and treatment provided.</a:t>
            </a:r>
          </a:p>
          <a:p>
            <a:pPr marL="742950" lvl="1" indent="-285750">
              <a:buFont typeface="Arial" panose="020B0604020202020204" pitchFamily="34" charset="0"/>
              <a:buChar char="•"/>
            </a:pPr>
            <a:r>
              <a:rPr lang="en-US" sz="1400" dirty="0"/>
              <a:t>Glucose administration, bandaging/splinting, oxygen assistance, etc.</a:t>
            </a:r>
          </a:p>
        </p:txBody>
      </p:sp>
      <p:pic>
        <p:nvPicPr>
          <p:cNvPr id="8" name="Content Placeholder 7">
            <a:extLst>
              <a:ext uri="{FF2B5EF4-FFF2-40B4-BE49-F238E27FC236}">
                <a16:creationId xmlns:a16="http://schemas.microsoft.com/office/drawing/2014/main" id="{EBC27B72-569A-94F5-831C-85F1CA24529B}"/>
              </a:ext>
            </a:extLst>
          </p:cNvPr>
          <p:cNvPicPr>
            <a:picLocks noGrp="1" noChangeAspect="1"/>
          </p:cNvPicPr>
          <p:nvPr>
            <p:ph idx="1"/>
          </p:nvPr>
        </p:nvPicPr>
        <p:blipFill>
          <a:blip r:embed="rId3"/>
          <a:stretch>
            <a:fillRect/>
          </a:stretch>
        </p:blipFill>
        <p:spPr>
          <a:xfrm>
            <a:off x="3150768" y="1792642"/>
            <a:ext cx="8726704" cy="4351338"/>
          </a:xfrm>
          <a:prstGeom prst="rect">
            <a:avLst/>
          </a:prstGeom>
        </p:spPr>
      </p:pic>
      <p:sp>
        <p:nvSpPr>
          <p:cNvPr id="3" name="Footer Placeholder 2">
            <a:extLst>
              <a:ext uri="{FF2B5EF4-FFF2-40B4-BE49-F238E27FC236}">
                <a16:creationId xmlns:a16="http://schemas.microsoft.com/office/drawing/2014/main" id="{12D286E0-D02A-E83F-B48D-87936F043475}"/>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9160775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6C9B0-6416-61A7-4790-F94ABBBF66A1}"/>
              </a:ext>
            </a:extLst>
          </p:cNvPr>
          <p:cNvSpPr>
            <a:spLocks noGrp="1"/>
          </p:cNvSpPr>
          <p:nvPr>
            <p:ph type="title"/>
          </p:nvPr>
        </p:nvSpPr>
        <p:spPr>
          <a:xfrm>
            <a:off x="651754" y="350196"/>
            <a:ext cx="4120272" cy="1219842"/>
          </a:xfrm>
        </p:spPr>
        <p:txBody>
          <a:bodyPr>
            <a:normAutofit fontScale="90000"/>
          </a:bodyPr>
          <a:lstStyle/>
          <a:p>
            <a:r>
              <a:rPr lang="en-US" dirty="0"/>
              <a:t>Patient Contact Made – Refuses Evaluation, Care, and/or Transport</a:t>
            </a:r>
          </a:p>
        </p:txBody>
      </p:sp>
      <p:pic>
        <p:nvPicPr>
          <p:cNvPr id="7" name="Content Placeholder 6">
            <a:extLst>
              <a:ext uri="{FF2B5EF4-FFF2-40B4-BE49-F238E27FC236}">
                <a16:creationId xmlns:a16="http://schemas.microsoft.com/office/drawing/2014/main" id="{C2DD1A43-FC83-33B1-28AA-2F5ACE7635D7}"/>
              </a:ext>
            </a:extLst>
          </p:cNvPr>
          <p:cNvPicPr>
            <a:picLocks noGrp="1" noChangeAspect="1"/>
          </p:cNvPicPr>
          <p:nvPr>
            <p:ph idx="1"/>
          </p:nvPr>
        </p:nvPicPr>
        <p:blipFill>
          <a:blip r:embed="rId2"/>
          <a:stretch>
            <a:fillRect/>
          </a:stretch>
        </p:blipFill>
        <p:spPr>
          <a:xfrm>
            <a:off x="5290192" y="743319"/>
            <a:ext cx="6172200" cy="2628162"/>
          </a:xfrm>
        </p:spPr>
      </p:pic>
      <p:sp>
        <p:nvSpPr>
          <p:cNvPr id="5" name="Text Placeholder 4">
            <a:extLst>
              <a:ext uri="{FF2B5EF4-FFF2-40B4-BE49-F238E27FC236}">
                <a16:creationId xmlns:a16="http://schemas.microsoft.com/office/drawing/2014/main" id="{1D3410B6-045B-A9DC-67F7-B5019745829D}"/>
              </a:ext>
            </a:extLst>
          </p:cNvPr>
          <p:cNvSpPr>
            <a:spLocks noGrp="1"/>
          </p:cNvSpPr>
          <p:nvPr>
            <p:ph type="body" sz="half" idx="2"/>
          </p:nvPr>
        </p:nvSpPr>
        <p:spPr>
          <a:xfrm>
            <a:off x="651754" y="1911485"/>
            <a:ext cx="3932237" cy="3811588"/>
          </a:xfrm>
        </p:spPr>
        <p:txBody>
          <a:bodyPr/>
          <a:lstStyle/>
          <a:p>
            <a:pPr marL="285750" indent="-285750">
              <a:buFont typeface="Arial" panose="020B0604020202020204" pitchFamily="34" charset="0"/>
              <a:buChar char="•"/>
            </a:pPr>
            <a:r>
              <a:rPr lang="en-US" dirty="0"/>
              <a:t>Refusal can be for any or all the following:</a:t>
            </a:r>
          </a:p>
          <a:p>
            <a:pPr marL="742950" lvl="1" indent="-285750">
              <a:buFont typeface="Arial" panose="020B0604020202020204" pitchFamily="34" charset="0"/>
              <a:buChar char="•"/>
            </a:pPr>
            <a:r>
              <a:rPr lang="en-US" dirty="0"/>
              <a:t>Evaluation</a:t>
            </a:r>
          </a:p>
          <a:p>
            <a:pPr marL="742950" lvl="1" indent="-285750">
              <a:buFont typeface="Arial" panose="020B0604020202020204" pitchFamily="34" charset="0"/>
              <a:buChar char="•"/>
            </a:pPr>
            <a:r>
              <a:rPr lang="en-US" dirty="0"/>
              <a:t>Care </a:t>
            </a:r>
          </a:p>
          <a:p>
            <a:pPr marL="742950" lvl="1" indent="-285750">
              <a:buFont typeface="Arial" panose="020B0604020202020204" pitchFamily="34" charset="0"/>
              <a:buChar char="•"/>
            </a:pPr>
            <a:r>
              <a:rPr lang="en-US" dirty="0"/>
              <a:t>Transport</a:t>
            </a:r>
          </a:p>
          <a:p>
            <a:pPr marL="285750" indent="-285750">
              <a:buFont typeface="Arial" panose="020B0604020202020204" pitchFamily="34" charset="0"/>
              <a:buChar char="•"/>
            </a:pPr>
            <a:r>
              <a:rPr lang="en-US" dirty="0"/>
              <a:t>Reason for Refusal must be documented</a:t>
            </a:r>
          </a:p>
          <a:p>
            <a:pPr marL="285750" indent="-285750">
              <a:buFont typeface="Arial" panose="020B0604020202020204" pitchFamily="34" charset="0"/>
              <a:buChar char="•"/>
            </a:pPr>
            <a:r>
              <a:rPr lang="en-US" dirty="0"/>
              <a:t>Triggers requirement to complete refusal assessment, worksheets, and obtain signatures</a:t>
            </a:r>
          </a:p>
        </p:txBody>
      </p:sp>
      <p:pic>
        <p:nvPicPr>
          <p:cNvPr id="9" name="Picture 8">
            <a:extLst>
              <a:ext uri="{FF2B5EF4-FFF2-40B4-BE49-F238E27FC236}">
                <a16:creationId xmlns:a16="http://schemas.microsoft.com/office/drawing/2014/main" id="{F5D4CC0D-3099-DEAA-BACC-39B45079BF46}"/>
              </a:ext>
            </a:extLst>
          </p:cNvPr>
          <p:cNvPicPr>
            <a:picLocks noChangeAspect="1"/>
          </p:cNvPicPr>
          <p:nvPr/>
        </p:nvPicPr>
        <p:blipFill>
          <a:blip r:embed="rId3"/>
          <a:stretch>
            <a:fillRect/>
          </a:stretch>
        </p:blipFill>
        <p:spPr>
          <a:xfrm>
            <a:off x="5290192" y="3371481"/>
            <a:ext cx="6172201" cy="2888901"/>
          </a:xfrm>
          <a:prstGeom prst="rect">
            <a:avLst/>
          </a:prstGeom>
        </p:spPr>
      </p:pic>
      <p:sp>
        <p:nvSpPr>
          <p:cNvPr id="3" name="Footer Placeholder 2">
            <a:extLst>
              <a:ext uri="{FF2B5EF4-FFF2-40B4-BE49-F238E27FC236}">
                <a16:creationId xmlns:a16="http://schemas.microsoft.com/office/drawing/2014/main" id="{3C435782-8ED5-9290-5C22-948730150D65}"/>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5526165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8AE60-FE37-2E3F-F289-0ADFB8123741}"/>
              </a:ext>
            </a:extLst>
          </p:cNvPr>
          <p:cNvSpPr>
            <a:spLocks noGrp="1"/>
          </p:cNvSpPr>
          <p:nvPr>
            <p:ph type="title"/>
          </p:nvPr>
        </p:nvSpPr>
        <p:spPr>
          <a:xfrm>
            <a:off x="839788" y="457200"/>
            <a:ext cx="3932237" cy="1001949"/>
          </a:xfrm>
        </p:spPr>
        <p:txBody>
          <a:bodyPr/>
          <a:lstStyle/>
          <a:p>
            <a:r>
              <a:rPr lang="en-US" dirty="0"/>
              <a:t>Non-patient incident documentation</a:t>
            </a:r>
          </a:p>
        </p:txBody>
      </p:sp>
      <p:pic>
        <p:nvPicPr>
          <p:cNvPr id="6" name="Content Placeholder 5">
            <a:extLst>
              <a:ext uri="{FF2B5EF4-FFF2-40B4-BE49-F238E27FC236}">
                <a16:creationId xmlns:a16="http://schemas.microsoft.com/office/drawing/2014/main" id="{B0436E90-9C5F-E10A-EBCB-60D95C822C04}"/>
              </a:ext>
            </a:extLst>
          </p:cNvPr>
          <p:cNvPicPr>
            <a:picLocks noGrp="1" noChangeAspect="1"/>
          </p:cNvPicPr>
          <p:nvPr>
            <p:ph idx="1"/>
          </p:nvPr>
        </p:nvPicPr>
        <p:blipFill>
          <a:blip r:embed="rId2"/>
          <a:stretch>
            <a:fillRect/>
          </a:stretch>
        </p:blipFill>
        <p:spPr>
          <a:xfrm>
            <a:off x="5183188" y="1943100"/>
            <a:ext cx="6486842" cy="3531869"/>
          </a:xfrm>
        </p:spPr>
      </p:pic>
      <p:sp>
        <p:nvSpPr>
          <p:cNvPr id="4" name="Text Placeholder 3">
            <a:extLst>
              <a:ext uri="{FF2B5EF4-FFF2-40B4-BE49-F238E27FC236}">
                <a16:creationId xmlns:a16="http://schemas.microsoft.com/office/drawing/2014/main" id="{B025DF0C-8AAA-626F-E686-82F9F8A18D0B}"/>
              </a:ext>
            </a:extLst>
          </p:cNvPr>
          <p:cNvSpPr>
            <a:spLocks noGrp="1"/>
          </p:cNvSpPr>
          <p:nvPr>
            <p:ph type="body" sz="half" idx="2"/>
          </p:nvPr>
        </p:nvSpPr>
        <p:spPr>
          <a:xfrm>
            <a:off x="839788" y="1809345"/>
            <a:ext cx="3932237" cy="4059643"/>
          </a:xfrm>
        </p:spPr>
        <p:txBody>
          <a:bodyPr/>
          <a:lstStyle/>
          <a:p>
            <a:pPr marL="285750" indent="-285750">
              <a:buFont typeface="Arial" panose="020B0604020202020204" pitchFamily="34" charset="0"/>
              <a:buChar char="•"/>
            </a:pPr>
            <a:r>
              <a:rPr lang="en-US" dirty="0"/>
              <a:t>Any response that is supportive to another agency, an event or incident, and is NOT related to a specific patient.</a:t>
            </a:r>
          </a:p>
          <a:p>
            <a:pPr marL="285750" indent="-285750">
              <a:buFont typeface="Arial" panose="020B0604020202020204" pitchFamily="34" charset="0"/>
              <a:buChar char="•"/>
            </a:pPr>
            <a:r>
              <a:rPr lang="en-US" dirty="0"/>
              <a:t>Examples include:</a:t>
            </a:r>
          </a:p>
          <a:p>
            <a:pPr marL="742950" lvl="1" indent="-285750">
              <a:buFont typeface="Arial" panose="020B0604020202020204" pitchFamily="34" charset="0"/>
              <a:buChar char="•"/>
            </a:pPr>
            <a:r>
              <a:rPr lang="en-US" dirty="0"/>
              <a:t>Fire rehab</a:t>
            </a:r>
          </a:p>
          <a:p>
            <a:pPr marL="742950" lvl="1" indent="-285750">
              <a:buFont typeface="Arial" panose="020B0604020202020204" pitchFamily="34" charset="0"/>
              <a:buChar char="•"/>
            </a:pPr>
            <a:r>
              <a:rPr lang="en-US" dirty="0"/>
              <a:t>Standby assignments</a:t>
            </a:r>
          </a:p>
          <a:p>
            <a:pPr marL="742950" lvl="1" indent="-285750">
              <a:buFont typeface="Arial" panose="020B0604020202020204" pitchFamily="34" charset="0"/>
              <a:buChar char="•"/>
            </a:pPr>
            <a:endParaRPr lang="en-US" dirty="0"/>
          </a:p>
        </p:txBody>
      </p:sp>
      <p:sp>
        <p:nvSpPr>
          <p:cNvPr id="3" name="Footer Placeholder 2">
            <a:extLst>
              <a:ext uri="{FF2B5EF4-FFF2-40B4-BE49-F238E27FC236}">
                <a16:creationId xmlns:a16="http://schemas.microsoft.com/office/drawing/2014/main" id="{FD7C4B9B-8DB6-A00A-3FFF-70B9858C3B72}"/>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9044772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8DEAF-42AB-480A-A15B-935E901EFB44}"/>
              </a:ext>
            </a:extLst>
          </p:cNvPr>
          <p:cNvSpPr>
            <a:spLocks noGrp="1"/>
          </p:cNvSpPr>
          <p:nvPr>
            <p:ph type="title"/>
          </p:nvPr>
        </p:nvSpPr>
        <p:spPr/>
        <p:txBody>
          <a:bodyPr/>
          <a:lstStyle/>
          <a:p>
            <a:r>
              <a:rPr lang="en-US" dirty="0"/>
              <a:t>Elite Web Overview</a:t>
            </a:r>
          </a:p>
        </p:txBody>
      </p:sp>
      <p:sp>
        <p:nvSpPr>
          <p:cNvPr id="3" name="Footer Placeholder 2">
            <a:extLst>
              <a:ext uri="{FF2B5EF4-FFF2-40B4-BE49-F238E27FC236}">
                <a16:creationId xmlns:a16="http://schemas.microsoft.com/office/drawing/2014/main" id="{F3146B07-0B19-5764-FDFE-6B018D2B8B2F}"/>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8503269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Web  </a:t>
            </a:r>
          </a:p>
        </p:txBody>
      </p:sp>
      <p:sp>
        <p:nvSpPr>
          <p:cNvPr id="3" name="Content Placeholder 2"/>
          <p:cNvSpPr>
            <a:spLocks noGrp="1"/>
          </p:cNvSpPr>
          <p:nvPr>
            <p:ph idx="1"/>
          </p:nvPr>
        </p:nvSpPr>
        <p:spPr/>
        <p:txBody>
          <a:bodyPr/>
          <a:lstStyle/>
          <a:p>
            <a:r>
              <a:rPr lang="en-US" dirty="0"/>
              <a:t>If you need to make changes to an Incident or access any of the other modules, you will need to use Elite Web.  You will use the same username and password.</a:t>
            </a:r>
          </a:p>
          <a:p>
            <a:endParaRPr lang="en-US" dirty="0"/>
          </a:p>
          <a:p>
            <a:endParaRPr lang="en-US" dirty="0"/>
          </a:p>
          <a:p>
            <a:endParaRPr lang="en-US" dirty="0"/>
          </a:p>
          <a:p>
            <a:endParaRPr lang="en-US" dirty="0"/>
          </a:p>
        </p:txBody>
      </p:sp>
      <p:pic>
        <p:nvPicPr>
          <p:cNvPr id="2" name="Picture 1"/>
          <p:cNvPicPr>
            <a:picLocks noChangeAspect="1"/>
          </p:cNvPicPr>
          <p:nvPr/>
        </p:nvPicPr>
        <p:blipFill>
          <a:blip r:embed="rId2"/>
          <a:stretch>
            <a:fillRect/>
          </a:stretch>
        </p:blipFill>
        <p:spPr>
          <a:xfrm>
            <a:off x="2995305" y="3382086"/>
            <a:ext cx="5206999" cy="2974264"/>
          </a:xfrm>
          <a:prstGeom prst="rect">
            <a:avLst/>
          </a:prstGeom>
        </p:spPr>
      </p:pic>
      <p:sp>
        <p:nvSpPr>
          <p:cNvPr id="4" name="Footer Placeholder 3">
            <a:extLst>
              <a:ext uri="{FF2B5EF4-FFF2-40B4-BE49-F238E27FC236}">
                <a16:creationId xmlns:a16="http://schemas.microsoft.com/office/drawing/2014/main" id="{7BAA3656-9A96-9B16-E3C9-ED062939819F}"/>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4149809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97280" y="286603"/>
            <a:ext cx="10058400" cy="857681"/>
          </a:xfrm>
        </p:spPr>
        <p:txBody>
          <a:bodyPr/>
          <a:lstStyle/>
          <a:p>
            <a:r>
              <a:rPr lang="en-US" dirty="0"/>
              <a:t>Elite Web – Homepage</a:t>
            </a:r>
            <a:endParaRPr lang="en-US" b="1" dirty="0">
              <a:solidFill>
                <a:srgbClr val="FF0000"/>
              </a:solidFill>
            </a:endParaRPr>
          </a:p>
        </p:txBody>
      </p:sp>
      <p:sp>
        <p:nvSpPr>
          <p:cNvPr id="3" name="Content Placeholder 2"/>
          <p:cNvSpPr>
            <a:spLocks noGrp="1"/>
          </p:cNvSpPr>
          <p:nvPr>
            <p:ph idx="1"/>
          </p:nvPr>
        </p:nvSpPr>
        <p:spPr>
          <a:xfrm>
            <a:off x="1024452" y="3745604"/>
            <a:ext cx="10058400" cy="1411394"/>
          </a:xfrm>
        </p:spPr>
        <p:txBody>
          <a:bodyPr/>
          <a:lstStyle/>
          <a:p>
            <a:r>
              <a:rPr lang="en-US" dirty="0"/>
              <a:t>Elite Web’s homepage looks completely different than Elite Field.</a:t>
            </a:r>
          </a:p>
          <a:p>
            <a:r>
              <a:rPr lang="en-US" dirty="0"/>
              <a:t>Differences about Announcements - </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485B96AF-EABA-43D0-8CF9-34EA7426AD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5360" y="1915143"/>
            <a:ext cx="10544175" cy="3677418"/>
          </a:xfrm>
          <a:prstGeom prst="rect">
            <a:avLst/>
          </a:prstGeom>
        </p:spPr>
      </p:pic>
      <p:cxnSp>
        <p:nvCxnSpPr>
          <p:cNvPr id="11" name="Straight Arrow Connector 10">
            <a:extLst>
              <a:ext uri="{FF2B5EF4-FFF2-40B4-BE49-F238E27FC236}">
                <a16:creationId xmlns:a16="http://schemas.microsoft.com/office/drawing/2014/main" id="{818EB82B-7453-4E5C-9FD8-A4736561813B}"/>
              </a:ext>
            </a:extLst>
          </p:cNvPr>
          <p:cNvCxnSpPr>
            <a:cxnSpLocks/>
          </p:cNvCxnSpPr>
          <p:nvPr/>
        </p:nvCxnSpPr>
        <p:spPr>
          <a:xfrm flipV="1">
            <a:off x="1401730" y="2114698"/>
            <a:ext cx="463422" cy="838898"/>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1061A1CC-A523-42B6-8131-C8D83C6C02C9}"/>
              </a:ext>
            </a:extLst>
          </p:cNvPr>
          <p:cNvSpPr/>
          <p:nvPr/>
        </p:nvSpPr>
        <p:spPr>
          <a:xfrm>
            <a:off x="817296" y="2953596"/>
            <a:ext cx="1168868" cy="469338"/>
          </a:xfrm>
          <a:prstGeom prst="roundRect">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ysClr val="windowText" lastClr="000000"/>
                </a:solidFill>
              </a:rPr>
              <a:t>Agency Select</a:t>
            </a:r>
          </a:p>
        </p:txBody>
      </p:sp>
      <p:cxnSp>
        <p:nvCxnSpPr>
          <p:cNvPr id="13" name="Straight Arrow Connector 12">
            <a:extLst>
              <a:ext uri="{FF2B5EF4-FFF2-40B4-BE49-F238E27FC236}">
                <a16:creationId xmlns:a16="http://schemas.microsoft.com/office/drawing/2014/main" id="{E52EBA4B-F00F-4DEB-8993-F2412E3E389F}"/>
              </a:ext>
            </a:extLst>
          </p:cNvPr>
          <p:cNvCxnSpPr>
            <a:cxnSpLocks/>
          </p:cNvCxnSpPr>
          <p:nvPr/>
        </p:nvCxnSpPr>
        <p:spPr>
          <a:xfrm flipV="1">
            <a:off x="2766127" y="2130882"/>
            <a:ext cx="0" cy="822714"/>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D7BCD63C-7A8E-4C9D-A18A-A6464E3D9308}"/>
              </a:ext>
            </a:extLst>
          </p:cNvPr>
          <p:cNvSpPr/>
          <p:nvPr/>
        </p:nvSpPr>
        <p:spPr>
          <a:xfrm>
            <a:off x="2073305" y="2676282"/>
            <a:ext cx="1681389" cy="746652"/>
          </a:xfrm>
          <a:prstGeom prst="roundRect">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View Incidents, CQI, and access Elite Field</a:t>
            </a:r>
          </a:p>
        </p:txBody>
      </p:sp>
      <p:cxnSp>
        <p:nvCxnSpPr>
          <p:cNvPr id="19" name="Straight Arrow Connector 18">
            <a:extLst>
              <a:ext uri="{FF2B5EF4-FFF2-40B4-BE49-F238E27FC236}">
                <a16:creationId xmlns:a16="http://schemas.microsoft.com/office/drawing/2014/main" id="{AE3F998F-8931-4266-9035-B895C4897BDA}"/>
              </a:ext>
            </a:extLst>
          </p:cNvPr>
          <p:cNvCxnSpPr>
            <a:cxnSpLocks/>
          </p:cNvCxnSpPr>
          <p:nvPr/>
        </p:nvCxnSpPr>
        <p:spPr>
          <a:xfrm flipH="1" flipV="1">
            <a:off x="4897636" y="2594112"/>
            <a:ext cx="1125536" cy="21257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762B3709-5072-4E2A-BF6C-A8C1A3D0B846}"/>
              </a:ext>
            </a:extLst>
          </p:cNvPr>
          <p:cNvSpPr/>
          <p:nvPr/>
        </p:nvSpPr>
        <p:spPr>
          <a:xfrm>
            <a:off x="5323516" y="2800236"/>
            <a:ext cx="2572994" cy="312159"/>
          </a:xfrm>
          <a:prstGeom prst="roundRect">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Announcements </a:t>
            </a:r>
          </a:p>
        </p:txBody>
      </p:sp>
      <p:cxnSp>
        <p:nvCxnSpPr>
          <p:cNvPr id="25" name="Straight Arrow Connector 24">
            <a:extLst>
              <a:ext uri="{FF2B5EF4-FFF2-40B4-BE49-F238E27FC236}">
                <a16:creationId xmlns:a16="http://schemas.microsoft.com/office/drawing/2014/main" id="{B01D5745-005F-4BCA-B3C6-8F5C1044283A}"/>
              </a:ext>
            </a:extLst>
          </p:cNvPr>
          <p:cNvCxnSpPr>
            <a:cxnSpLocks/>
          </p:cNvCxnSpPr>
          <p:nvPr/>
        </p:nvCxnSpPr>
        <p:spPr>
          <a:xfrm flipV="1">
            <a:off x="9547134" y="2149937"/>
            <a:ext cx="507358" cy="1021214"/>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E70FD379-2AF7-43B0-807C-6EA39C938118}"/>
              </a:ext>
            </a:extLst>
          </p:cNvPr>
          <p:cNvSpPr/>
          <p:nvPr/>
        </p:nvSpPr>
        <p:spPr>
          <a:xfrm>
            <a:off x="8821182" y="3146875"/>
            <a:ext cx="1451904" cy="633759"/>
          </a:xfrm>
          <a:prstGeom prst="roundRect">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Check Image Trend Internal Email</a:t>
            </a:r>
          </a:p>
        </p:txBody>
      </p:sp>
      <p:cxnSp>
        <p:nvCxnSpPr>
          <p:cNvPr id="29" name="Straight Arrow Connector 28">
            <a:extLst>
              <a:ext uri="{FF2B5EF4-FFF2-40B4-BE49-F238E27FC236}">
                <a16:creationId xmlns:a16="http://schemas.microsoft.com/office/drawing/2014/main" id="{FFDC83B1-7C7E-48AC-914F-559B3874A307}"/>
              </a:ext>
            </a:extLst>
          </p:cNvPr>
          <p:cNvCxnSpPr>
            <a:cxnSpLocks/>
          </p:cNvCxnSpPr>
          <p:nvPr/>
        </p:nvCxnSpPr>
        <p:spPr>
          <a:xfrm flipH="1" flipV="1">
            <a:off x="10509769" y="2171568"/>
            <a:ext cx="13966" cy="195199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FBC5BF2-701E-4452-BDE3-7DC26B8D1FFD}"/>
              </a:ext>
            </a:extLst>
          </p:cNvPr>
          <p:cNvSpPr/>
          <p:nvPr/>
        </p:nvSpPr>
        <p:spPr>
          <a:xfrm>
            <a:off x="9964617" y="4123558"/>
            <a:ext cx="1118235" cy="770859"/>
          </a:xfrm>
          <a:prstGeom prst="roundRect">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Change password </a:t>
            </a:r>
          </a:p>
          <a:p>
            <a:pPr algn="ctr"/>
            <a:r>
              <a:rPr lang="en-US" sz="1400" b="1" dirty="0">
                <a:solidFill>
                  <a:schemeClr val="tx1"/>
                </a:solidFill>
              </a:rPr>
              <a:t>and log out</a:t>
            </a:r>
          </a:p>
        </p:txBody>
      </p:sp>
      <p:cxnSp>
        <p:nvCxnSpPr>
          <p:cNvPr id="32" name="Straight Arrow Connector 31">
            <a:extLst>
              <a:ext uri="{FF2B5EF4-FFF2-40B4-BE49-F238E27FC236}">
                <a16:creationId xmlns:a16="http://schemas.microsoft.com/office/drawing/2014/main" id="{10871974-7E2F-434A-8E8D-46C3694D1EB6}"/>
              </a:ext>
            </a:extLst>
          </p:cNvPr>
          <p:cNvCxnSpPr>
            <a:cxnSpLocks/>
          </p:cNvCxnSpPr>
          <p:nvPr/>
        </p:nvCxnSpPr>
        <p:spPr>
          <a:xfrm flipH="1" flipV="1">
            <a:off x="4320331" y="2157216"/>
            <a:ext cx="2572994" cy="190187"/>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185C6DE8-BB8D-4ED4-BC38-C177E1E67A30}"/>
              </a:ext>
            </a:extLst>
          </p:cNvPr>
          <p:cNvSpPr/>
          <p:nvPr/>
        </p:nvSpPr>
        <p:spPr>
          <a:xfrm>
            <a:off x="6433167" y="2284291"/>
            <a:ext cx="846253" cy="269237"/>
          </a:xfrm>
          <a:prstGeom prst="roundRect">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Help</a:t>
            </a:r>
          </a:p>
        </p:txBody>
      </p:sp>
      <p:sp>
        <p:nvSpPr>
          <p:cNvPr id="2" name="Footer Placeholder 1">
            <a:extLst>
              <a:ext uri="{FF2B5EF4-FFF2-40B4-BE49-F238E27FC236}">
                <a16:creationId xmlns:a16="http://schemas.microsoft.com/office/drawing/2014/main" id="{D71AEE2B-5A86-083E-363D-E6B1F81DC9EE}"/>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5158486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97280" y="286603"/>
            <a:ext cx="10058400" cy="1035303"/>
          </a:xfrm>
        </p:spPr>
        <p:txBody>
          <a:bodyPr/>
          <a:lstStyle/>
          <a:p>
            <a:r>
              <a:rPr lang="en-US" dirty="0"/>
              <a:t>Elite Web – Incident Tab - EMS</a:t>
            </a:r>
          </a:p>
        </p:txBody>
      </p:sp>
      <p:pic>
        <p:nvPicPr>
          <p:cNvPr id="8" name="Content Placeholder 7"/>
          <p:cNvPicPr>
            <a:picLocks noGrp="1" noChangeAspect="1"/>
          </p:cNvPicPr>
          <p:nvPr>
            <p:ph idx="1"/>
          </p:nvPr>
        </p:nvPicPr>
        <p:blipFill>
          <a:blip r:embed="rId2"/>
          <a:stretch>
            <a:fillRect/>
          </a:stretch>
        </p:blipFill>
        <p:spPr>
          <a:xfrm>
            <a:off x="1817245" y="2143124"/>
            <a:ext cx="8083213" cy="3495443"/>
          </a:xfrm>
          <a:prstGeom prst="rect">
            <a:avLst/>
          </a:prstGeom>
          <a:ln>
            <a:solidFill>
              <a:srgbClr val="0000FF"/>
            </a:solidFill>
          </a:ln>
        </p:spPr>
      </p:pic>
      <p:sp>
        <p:nvSpPr>
          <p:cNvPr id="2" name="Footer Placeholder 1">
            <a:extLst>
              <a:ext uri="{FF2B5EF4-FFF2-40B4-BE49-F238E27FC236}">
                <a16:creationId xmlns:a16="http://schemas.microsoft.com/office/drawing/2014/main" id="{089CC050-4ADC-0E53-959C-96B1B8E1734A}"/>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123715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sz="4400" dirty="0"/>
              <a:t>Elite Field – Agency Selector</a:t>
            </a:r>
          </a:p>
        </p:txBody>
      </p:sp>
      <p:sp>
        <p:nvSpPr>
          <p:cNvPr id="3" name="Content Placeholder 2"/>
          <p:cNvSpPr>
            <a:spLocks noGrp="1"/>
          </p:cNvSpPr>
          <p:nvPr>
            <p:ph idx="1"/>
          </p:nvPr>
        </p:nvSpPr>
        <p:spPr/>
        <p:txBody>
          <a:bodyPr/>
          <a:lstStyle/>
          <a:p>
            <a:pPr marL="0" indent="0" algn="ctr">
              <a:buNone/>
            </a:pPr>
            <a:r>
              <a:rPr lang="en-US" sz="2400" dirty="0"/>
              <a:t>An Agency Selector box will appear once you have successfully logged in </a:t>
            </a:r>
            <a:r>
              <a:rPr lang="en-US" sz="2400" b="1" u="sng" dirty="0"/>
              <a:t>IF you have access to more than one operation.</a:t>
            </a:r>
          </a:p>
          <a:p>
            <a:pPr marL="0" indent="0" algn="ctr">
              <a:buNone/>
            </a:pPr>
            <a:r>
              <a:rPr lang="en-US" sz="2400" dirty="0"/>
              <a:t>You will need to select the correct agency (base) location.   </a:t>
            </a:r>
          </a:p>
          <a:p>
            <a:endParaRPr lang="en-US" dirty="0"/>
          </a:p>
          <a:p>
            <a:endParaRPr lang="en-US" dirty="0"/>
          </a:p>
        </p:txBody>
      </p:sp>
      <p:pic>
        <p:nvPicPr>
          <p:cNvPr id="2" name="Picture 1"/>
          <p:cNvPicPr>
            <a:picLocks noChangeAspect="1"/>
          </p:cNvPicPr>
          <p:nvPr/>
        </p:nvPicPr>
        <p:blipFill>
          <a:blip r:embed="rId2"/>
          <a:stretch>
            <a:fillRect/>
          </a:stretch>
        </p:blipFill>
        <p:spPr>
          <a:xfrm>
            <a:off x="3530917" y="3199965"/>
            <a:ext cx="5191125" cy="2695575"/>
          </a:xfrm>
          <a:prstGeom prst="rect">
            <a:avLst/>
          </a:prstGeom>
        </p:spPr>
      </p:pic>
      <p:sp>
        <p:nvSpPr>
          <p:cNvPr id="4" name="Footer Placeholder 3">
            <a:extLst>
              <a:ext uri="{FF2B5EF4-FFF2-40B4-BE49-F238E27FC236}">
                <a16:creationId xmlns:a16="http://schemas.microsoft.com/office/drawing/2014/main" id="{6B7BF4C3-530C-6F34-DC89-CB1CDCA3C3F8}"/>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9870353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Elite Web - Incident List</a:t>
            </a:r>
          </a:p>
        </p:txBody>
      </p:sp>
      <p:sp>
        <p:nvSpPr>
          <p:cNvPr id="3" name="Content Placeholder 2"/>
          <p:cNvSpPr>
            <a:spLocks noGrp="1"/>
          </p:cNvSpPr>
          <p:nvPr>
            <p:ph idx="1"/>
          </p:nvPr>
        </p:nvSpPr>
        <p:spPr/>
        <p:txBody>
          <a:bodyPr/>
          <a:lstStyle/>
          <a:p>
            <a:r>
              <a:rPr lang="en-US" dirty="0"/>
              <a:t>Once you click on “View Existing” and select EMS the incident list will load. </a:t>
            </a:r>
          </a:p>
        </p:txBody>
      </p:sp>
      <p:pic>
        <p:nvPicPr>
          <p:cNvPr id="8" name="Picture 7"/>
          <p:cNvPicPr>
            <a:picLocks noChangeAspect="1"/>
          </p:cNvPicPr>
          <p:nvPr/>
        </p:nvPicPr>
        <p:blipFill>
          <a:blip r:embed="rId2"/>
          <a:stretch>
            <a:fillRect/>
          </a:stretch>
        </p:blipFill>
        <p:spPr>
          <a:xfrm>
            <a:off x="651486" y="1737360"/>
            <a:ext cx="10658475" cy="3619233"/>
          </a:xfrm>
          <a:prstGeom prst="rect">
            <a:avLst/>
          </a:prstGeom>
        </p:spPr>
      </p:pic>
      <p:sp>
        <p:nvSpPr>
          <p:cNvPr id="4" name="Footer Placeholder 3">
            <a:extLst>
              <a:ext uri="{FF2B5EF4-FFF2-40B4-BE49-F238E27FC236}">
                <a16:creationId xmlns:a16="http://schemas.microsoft.com/office/drawing/2014/main" id="{882AB4A6-F3AC-68B1-5C79-70CAB2A70DA1}"/>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42375218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3EAB4A-A99C-8B34-93B5-E7D2FE81120D}"/>
              </a:ext>
            </a:extLst>
          </p:cNvPr>
          <p:cNvPicPr>
            <a:picLocks noChangeAspect="1"/>
          </p:cNvPicPr>
          <p:nvPr/>
        </p:nvPicPr>
        <p:blipFill>
          <a:blip r:embed="rId3"/>
          <a:stretch>
            <a:fillRect/>
          </a:stretch>
        </p:blipFill>
        <p:spPr>
          <a:xfrm>
            <a:off x="0" y="440675"/>
            <a:ext cx="12192000" cy="5425348"/>
          </a:xfrm>
          <a:prstGeom prst="rect">
            <a:avLst/>
          </a:prstGeom>
        </p:spPr>
      </p:pic>
      <p:sp>
        <p:nvSpPr>
          <p:cNvPr id="2" name="Footer Placeholder 1">
            <a:extLst>
              <a:ext uri="{FF2B5EF4-FFF2-40B4-BE49-F238E27FC236}">
                <a16:creationId xmlns:a16="http://schemas.microsoft.com/office/drawing/2014/main" id="{31F32655-8F7F-6987-648C-6E12255D80E2}"/>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34129699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Web -  Incident Documentation  </a:t>
            </a:r>
          </a:p>
        </p:txBody>
      </p:sp>
      <p:sp>
        <p:nvSpPr>
          <p:cNvPr id="3" name="Content Placeholder 2"/>
          <p:cNvSpPr>
            <a:spLocks noGrp="1"/>
          </p:cNvSpPr>
          <p:nvPr>
            <p:ph idx="1"/>
          </p:nvPr>
        </p:nvSpPr>
        <p:spPr/>
        <p:txBody>
          <a:bodyPr/>
          <a:lstStyle/>
          <a:p>
            <a:r>
              <a:rPr lang="en-US" dirty="0"/>
              <a:t>Elite Field and Web both use the same design layout to document an incident.   The only difference is the action bar.   There is no “Post” button in Elite Web.   All actions are immediately saved on the server.   Note:  Elite Web requires constant internet to function.</a:t>
            </a:r>
          </a:p>
          <a:p>
            <a:endParaRPr lang="en-US" dirty="0"/>
          </a:p>
          <a:p>
            <a:endParaRPr lang="en-US" dirty="0"/>
          </a:p>
          <a:p>
            <a:endParaRPr lang="en-US" dirty="0"/>
          </a:p>
          <a:p>
            <a:endParaRPr lang="en-US" dirty="0"/>
          </a:p>
        </p:txBody>
      </p:sp>
      <p:pic>
        <p:nvPicPr>
          <p:cNvPr id="8" name="Content Placeholder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83384" y="3594844"/>
            <a:ext cx="8527609" cy="994090"/>
          </a:xfrm>
          <a:prstGeom prst="rect">
            <a:avLst/>
          </a:prstGeom>
        </p:spPr>
      </p:pic>
      <p:pic>
        <p:nvPicPr>
          <p:cNvPr id="9" name="Picture 8"/>
          <p:cNvPicPr>
            <a:picLocks noChangeAspect="1"/>
          </p:cNvPicPr>
          <p:nvPr/>
        </p:nvPicPr>
        <p:blipFill>
          <a:blip r:embed="rId3"/>
          <a:stretch>
            <a:fillRect/>
          </a:stretch>
        </p:blipFill>
        <p:spPr>
          <a:xfrm>
            <a:off x="3016155" y="4895113"/>
            <a:ext cx="6385397" cy="1799745"/>
          </a:xfrm>
          <a:prstGeom prst="rect">
            <a:avLst/>
          </a:prstGeom>
        </p:spPr>
      </p:pic>
      <p:sp>
        <p:nvSpPr>
          <p:cNvPr id="2" name="Footer Placeholder 1">
            <a:extLst>
              <a:ext uri="{FF2B5EF4-FFF2-40B4-BE49-F238E27FC236}">
                <a16:creationId xmlns:a16="http://schemas.microsoft.com/office/drawing/2014/main" id="{A8BE5623-6E4A-EDA5-2F9E-8C9A09AF896A}"/>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11010798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 Inbox  </a:t>
            </a:r>
          </a:p>
        </p:txBody>
      </p:sp>
      <p:sp>
        <p:nvSpPr>
          <p:cNvPr id="3" name="Content Placeholder 2"/>
          <p:cNvSpPr>
            <a:spLocks noGrp="1"/>
          </p:cNvSpPr>
          <p:nvPr>
            <p:ph idx="1"/>
          </p:nvPr>
        </p:nvSpPr>
        <p:spPr>
          <a:xfrm>
            <a:off x="838200" y="1463040"/>
            <a:ext cx="10515600" cy="4713923"/>
          </a:xfrm>
        </p:spPr>
        <p:txBody>
          <a:bodyPr/>
          <a:lstStyle/>
          <a:p>
            <a:r>
              <a:rPr lang="en-US" dirty="0"/>
              <a:t>When you login to either Elite Field or Elite Web you will see a number next to the inbox button. This number represents any unread messages.</a:t>
            </a:r>
          </a:p>
          <a:p>
            <a:endParaRPr lang="en-US" dirty="0"/>
          </a:p>
          <a:p>
            <a:endParaRPr lang="en-US" dirty="0"/>
          </a:p>
          <a:p>
            <a:r>
              <a:rPr lang="en-US" dirty="0"/>
              <a:t>If you are in Elite Field, you will need internet connection to access your Inbox.   An Inbox prompt will appear and remind you that you have messages waiting. Elite Web will take you directly to your Inbox.</a:t>
            </a:r>
          </a:p>
          <a:p>
            <a:endParaRPr lang="en-US" dirty="0"/>
          </a:p>
          <a:p>
            <a:endParaRPr lang="en-US" dirty="0"/>
          </a:p>
          <a:p>
            <a:endParaRPr lang="en-US" dirty="0"/>
          </a:p>
        </p:txBody>
      </p:sp>
      <p:pic>
        <p:nvPicPr>
          <p:cNvPr id="8" name="Picture 7"/>
          <p:cNvPicPr>
            <a:picLocks noChangeAspect="1"/>
          </p:cNvPicPr>
          <p:nvPr/>
        </p:nvPicPr>
        <p:blipFill>
          <a:blip r:embed="rId2"/>
          <a:stretch>
            <a:fillRect/>
          </a:stretch>
        </p:blipFill>
        <p:spPr>
          <a:xfrm>
            <a:off x="665807" y="2705100"/>
            <a:ext cx="6438900" cy="723900"/>
          </a:xfrm>
          <a:prstGeom prst="rect">
            <a:avLst/>
          </a:prstGeom>
        </p:spPr>
      </p:pic>
      <p:pic>
        <p:nvPicPr>
          <p:cNvPr id="9" name="Picture 8"/>
          <p:cNvPicPr>
            <a:picLocks noChangeAspect="1"/>
          </p:cNvPicPr>
          <p:nvPr/>
        </p:nvPicPr>
        <p:blipFill>
          <a:blip r:embed="rId3"/>
          <a:stretch>
            <a:fillRect/>
          </a:stretch>
        </p:blipFill>
        <p:spPr>
          <a:xfrm>
            <a:off x="7725718" y="2543175"/>
            <a:ext cx="3800475" cy="885825"/>
          </a:xfrm>
          <a:prstGeom prst="rect">
            <a:avLst/>
          </a:prstGeom>
        </p:spPr>
      </p:pic>
      <p:pic>
        <p:nvPicPr>
          <p:cNvPr id="10" name="Picture 9"/>
          <p:cNvPicPr>
            <a:picLocks noChangeAspect="1"/>
          </p:cNvPicPr>
          <p:nvPr/>
        </p:nvPicPr>
        <p:blipFill>
          <a:blip r:embed="rId4"/>
          <a:stretch>
            <a:fillRect/>
          </a:stretch>
        </p:blipFill>
        <p:spPr>
          <a:xfrm>
            <a:off x="3753177" y="4952189"/>
            <a:ext cx="4414838" cy="1905811"/>
          </a:xfrm>
          <a:prstGeom prst="rect">
            <a:avLst/>
          </a:prstGeom>
        </p:spPr>
      </p:pic>
      <p:sp>
        <p:nvSpPr>
          <p:cNvPr id="2" name="Footer Placeholder 1">
            <a:extLst>
              <a:ext uri="{FF2B5EF4-FFF2-40B4-BE49-F238E27FC236}">
                <a16:creationId xmlns:a16="http://schemas.microsoft.com/office/drawing/2014/main" id="{CD503C52-A869-4262-1744-EE8CE88A6952}"/>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714821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Elite - Inbox View  </a:t>
            </a:r>
          </a:p>
        </p:txBody>
      </p:sp>
      <p:sp>
        <p:nvSpPr>
          <p:cNvPr id="3" name="Content Placeholder 2"/>
          <p:cNvSpPr>
            <a:spLocks noGrp="1"/>
          </p:cNvSpPr>
          <p:nvPr>
            <p:ph idx="1"/>
          </p:nvPr>
        </p:nvSpPr>
        <p:spPr/>
        <p:txBody>
          <a:bodyPr/>
          <a:lstStyle/>
          <a:p>
            <a:r>
              <a:rPr lang="en-US" dirty="0"/>
              <a:t>Text</a:t>
            </a:r>
          </a:p>
          <a:p>
            <a:endParaRPr lang="en-US" dirty="0"/>
          </a:p>
          <a:p>
            <a:endParaRPr lang="en-US" dirty="0"/>
          </a:p>
          <a:p>
            <a:endParaRPr lang="en-US" dirty="0"/>
          </a:p>
          <a:p>
            <a:endParaRPr lang="en-US" dirty="0"/>
          </a:p>
        </p:txBody>
      </p:sp>
      <p:pic>
        <p:nvPicPr>
          <p:cNvPr id="11" name="Picture 10"/>
          <p:cNvPicPr>
            <a:picLocks noChangeAspect="1"/>
          </p:cNvPicPr>
          <p:nvPr/>
        </p:nvPicPr>
        <p:blipFill>
          <a:blip r:embed="rId2"/>
          <a:stretch>
            <a:fillRect/>
          </a:stretch>
        </p:blipFill>
        <p:spPr>
          <a:xfrm>
            <a:off x="455840" y="1845734"/>
            <a:ext cx="11018927" cy="3902716"/>
          </a:xfrm>
          <a:prstGeom prst="rect">
            <a:avLst/>
          </a:prstGeom>
        </p:spPr>
      </p:pic>
      <p:sp>
        <p:nvSpPr>
          <p:cNvPr id="2" name="Footer Placeholder 1">
            <a:extLst>
              <a:ext uri="{FF2B5EF4-FFF2-40B4-BE49-F238E27FC236}">
                <a16:creationId xmlns:a16="http://schemas.microsoft.com/office/drawing/2014/main" id="{1DACD646-3109-D7B6-6989-9D6C27C0C5B6}"/>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0876806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53150"/>
            <a:ext cx="10058400" cy="1450757"/>
          </a:xfrm>
        </p:spPr>
        <p:txBody>
          <a:bodyPr/>
          <a:lstStyle/>
          <a:p>
            <a:r>
              <a:rPr lang="en-US" dirty="0"/>
              <a:t>Elite Web vs Elite Field</a:t>
            </a:r>
          </a:p>
        </p:txBody>
      </p:sp>
      <p:graphicFrame>
        <p:nvGraphicFramePr>
          <p:cNvPr id="7" name="Content Placeholder 6"/>
          <p:cNvGraphicFramePr>
            <a:graphicFrameLocks/>
          </p:cNvGraphicFramePr>
          <p:nvPr/>
        </p:nvGraphicFramePr>
        <p:xfrm>
          <a:off x="1096961" y="1846263"/>
          <a:ext cx="10058718" cy="3980473"/>
        </p:xfrm>
        <a:graphic>
          <a:graphicData uri="http://schemas.openxmlformats.org/drawingml/2006/table">
            <a:tbl>
              <a:tblPr firstRow="1" bandRow="1">
                <a:tableStyleId>{5C22544A-7EE6-4342-B048-85BDC9FD1C3A}</a:tableStyleId>
              </a:tblPr>
              <a:tblGrid>
                <a:gridCol w="3352906">
                  <a:extLst>
                    <a:ext uri="{9D8B030D-6E8A-4147-A177-3AD203B41FA5}">
                      <a16:colId xmlns:a16="http://schemas.microsoft.com/office/drawing/2014/main" val="20000"/>
                    </a:ext>
                  </a:extLst>
                </a:gridCol>
                <a:gridCol w="3352906">
                  <a:extLst>
                    <a:ext uri="{9D8B030D-6E8A-4147-A177-3AD203B41FA5}">
                      <a16:colId xmlns:a16="http://schemas.microsoft.com/office/drawing/2014/main" val="20001"/>
                    </a:ext>
                  </a:extLst>
                </a:gridCol>
                <a:gridCol w="3352906">
                  <a:extLst>
                    <a:ext uri="{9D8B030D-6E8A-4147-A177-3AD203B41FA5}">
                      <a16:colId xmlns:a16="http://schemas.microsoft.com/office/drawing/2014/main" val="20002"/>
                    </a:ext>
                  </a:extLst>
                </a:gridCol>
              </a:tblGrid>
              <a:tr h="328934">
                <a:tc>
                  <a:txBody>
                    <a:bodyPr/>
                    <a:lstStyle/>
                    <a:p>
                      <a:endParaRPr lang="en-US" dirty="0"/>
                    </a:p>
                  </a:txBody>
                  <a:tcPr>
                    <a:solidFill>
                      <a:schemeClr val="bg1">
                        <a:lumMod val="75000"/>
                      </a:schemeClr>
                    </a:solidFill>
                  </a:tcPr>
                </a:tc>
                <a:tc>
                  <a:txBody>
                    <a:bodyPr/>
                    <a:lstStyle/>
                    <a:p>
                      <a:pPr algn="ctr"/>
                      <a:r>
                        <a:rPr lang="en-US" dirty="0"/>
                        <a:t>Elite Web</a:t>
                      </a:r>
                    </a:p>
                  </a:txBody>
                  <a:tcPr anchor="ctr">
                    <a:solidFill>
                      <a:srgbClr val="FFC000"/>
                    </a:solidFill>
                  </a:tcPr>
                </a:tc>
                <a:tc>
                  <a:txBody>
                    <a:bodyPr/>
                    <a:lstStyle/>
                    <a:p>
                      <a:pPr algn="ctr"/>
                      <a:r>
                        <a:rPr lang="en-US" dirty="0"/>
                        <a:t>Elite Field</a:t>
                      </a:r>
                    </a:p>
                  </a:txBody>
                  <a:tcPr anchor="ctr">
                    <a:solidFill>
                      <a:srgbClr val="0070C0"/>
                    </a:solidFill>
                  </a:tcPr>
                </a:tc>
                <a:extLst>
                  <a:ext uri="{0D108BD9-81ED-4DB2-BD59-A6C34878D82A}">
                    <a16:rowId xmlns:a16="http://schemas.microsoft.com/office/drawing/2014/main" val="10000"/>
                  </a:ext>
                </a:extLst>
              </a:tr>
              <a:tr h="1054393">
                <a:tc>
                  <a:txBody>
                    <a:bodyPr/>
                    <a:lstStyle/>
                    <a:p>
                      <a:pPr algn="ctr"/>
                      <a:r>
                        <a:rPr lang="en-US" sz="2400" b="1" dirty="0"/>
                        <a:t>Purpose</a:t>
                      </a:r>
                    </a:p>
                  </a:txBody>
                  <a:tcPr anchor="ctr"/>
                </a:tc>
                <a:tc>
                  <a:txBody>
                    <a:bodyPr/>
                    <a:lstStyle/>
                    <a:p>
                      <a:pPr algn="ctr"/>
                      <a:r>
                        <a:rPr lang="en-US" b="1" dirty="0"/>
                        <a:t>“Operational” Functions</a:t>
                      </a:r>
                      <a:r>
                        <a:rPr lang="en-US" b="1" baseline="0" dirty="0"/>
                        <a:t> related to Documentation.</a:t>
                      </a:r>
                      <a:endParaRPr lang="en-US" b="1" dirty="0"/>
                    </a:p>
                  </a:txBody>
                  <a:tcPr anchor="ctr"/>
                </a:tc>
                <a:tc>
                  <a:txBody>
                    <a:bodyPr/>
                    <a:lstStyle/>
                    <a:p>
                      <a:pPr algn="ctr"/>
                      <a:r>
                        <a:rPr lang="en-US" b="1" dirty="0"/>
                        <a:t>Data</a:t>
                      </a:r>
                      <a:r>
                        <a:rPr lang="en-US" b="1" baseline="0" dirty="0"/>
                        <a:t> Entry</a:t>
                      </a:r>
                    </a:p>
                    <a:p>
                      <a:pPr algn="ctr"/>
                      <a:r>
                        <a:rPr lang="en-US" b="0" baseline="0" dirty="0"/>
                        <a:t>Designed for Pre-Hospital Documentation</a:t>
                      </a:r>
                      <a:endParaRPr lang="en-US" b="0" dirty="0"/>
                    </a:p>
                  </a:txBody>
                  <a:tcPr anchor="ctr"/>
                </a:tc>
                <a:extLst>
                  <a:ext uri="{0D108BD9-81ED-4DB2-BD59-A6C34878D82A}">
                    <a16:rowId xmlns:a16="http://schemas.microsoft.com/office/drawing/2014/main" val="10001"/>
                  </a:ext>
                </a:extLst>
              </a:tr>
              <a:tr h="1054393">
                <a:tc>
                  <a:txBody>
                    <a:bodyPr/>
                    <a:lstStyle/>
                    <a:p>
                      <a:pPr algn="ctr"/>
                      <a:r>
                        <a:rPr lang="en-US" sz="2400" b="1" dirty="0"/>
                        <a:t>Modules Access</a:t>
                      </a:r>
                    </a:p>
                  </a:txBody>
                  <a:tcPr anchor="ctr"/>
                </a:tc>
                <a:tc>
                  <a:txBody>
                    <a:bodyPr/>
                    <a:lstStyle/>
                    <a:p>
                      <a:pPr algn="ctr"/>
                      <a:r>
                        <a:rPr lang="en-US" b="1" dirty="0"/>
                        <a:t>Yes</a:t>
                      </a:r>
                    </a:p>
                    <a:p>
                      <a:pPr algn="ctr"/>
                      <a:r>
                        <a:rPr lang="en-US" b="0" dirty="0"/>
                        <a:t>You</a:t>
                      </a:r>
                      <a:r>
                        <a:rPr lang="en-US" b="0" baseline="0" dirty="0"/>
                        <a:t> can only access modules from Elite. Access to Modules depends on permission groups.</a:t>
                      </a:r>
                      <a:endParaRPr lang="en-US" b="0" dirty="0"/>
                    </a:p>
                  </a:txBody>
                  <a:tcPr anchor="ctr"/>
                </a:tc>
                <a:tc>
                  <a:txBody>
                    <a:bodyPr/>
                    <a:lstStyle/>
                    <a:p>
                      <a:pPr algn="ctr"/>
                      <a:r>
                        <a:rPr lang="en-US" b="1" dirty="0"/>
                        <a:t>Inbox Only</a:t>
                      </a:r>
                      <a:endParaRPr lang="en-US" dirty="0"/>
                    </a:p>
                  </a:txBody>
                  <a:tcPr anchor="ctr"/>
                </a:tc>
                <a:extLst>
                  <a:ext uri="{0D108BD9-81ED-4DB2-BD59-A6C34878D82A}">
                    <a16:rowId xmlns:a16="http://schemas.microsoft.com/office/drawing/2014/main" val="10002"/>
                  </a:ext>
                </a:extLst>
              </a:tr>
              <a:tr h="405536">
                <a:tc>
                  <a:txBody>
                    <a:bodyPr/>
                    <a:lstStyle/>
                    <a:p>
                      <a:pPr algn="ctr"/>
                      <a:r>
                        <a:rPr lang="en-US" sz="2400" b="1" dirty="0"/>
                        <a:t>Addendums </a:t>
                      </a:r>
                    </a:p>
                  </a:txBody>
                  <a:tcPr anchor="ctr"/>
                </a:tc>
                <a:tc>
                  <a:txBody>
                    <a:bodyPr/>
                    <a:lstStyle/>
                    <a:p>
                      <a:pPr algn="ctr"/>
                      <a:r>
                        <a:rPr lang="en-US" b="1" dirty="0"/>
                        <a:t>Yes</a:t>
                      </a:r>
                      <a:endParaRPr lang="en-US" dirty="0"/>
                    </a:p>
                  </a:txBody>
                  <a:tcPr anchor="ctr"/>
                </a:tc>
                <a:tc>
                  <a:txBody>
                    <a:bodyPr/>
                    <a:lstStyle/>
                    <a:p>
                      <a:pPr algn="ctr"/>
                      <a:r>
                        <a:rPr lang="en-US" b="1" dirty="0"/>
                        <a:t>Yes</a:t>
                      </a:r>
                    </a:p>
                  </a:txBody>
                  <a:tcPr anchor="ctr"/>
                </a:tc>
                <a:extLst>
                  <a:ext uri="{0D108BD9-81ED-4DB2-BD59-A6C34878D82A}">
                    <a16:rowId xmlns:a16="http://schemas.microsoft.com/office/drawing/2014/main" val="10003"/>
                  </a:ext>
                </a:extLst>
              </a:tr>
              <a:tr h="405536">
                <a:tc>
                  <a:txBody>
                    <a:bodyPr/>
                    <a:lstStyle/>
                    <a:p>
                      <a:pPr algn="ctr"/>
                      <a:r>
                        <a:rPr lang="en-US" sz="2400" b="1" dirty="0"/>
                        <a:t>Incident</a:t>
                      </a:r>
                      <a:r>
                        <a:rPr lang="en-US" sz="2400" b="1" baseline="0" dirty="0"/>
                        <a:t> Viewing</a:t>
                      </a:r>
                      <a:endParaRPr lang="en-US" sz="2400" b="1" dirty="0"/>
                    </a:p>
                  </a:txBody>
                  <a:tcPr anchor="ctr"/>
                </a:tc>
                <a:tc>
                  <a:txBody>
                    <a:bodyPr/>
                    <a:lstStyle/>
                    <a:p>
                      <a:pPr algn="ctr"/>
                      <a:r>
                        <a:rPr lang="en-US" b="1" dirty="0"/>
                        <a:t>Yes</a:t>
                      </a:r>
                    </a:p>
                  </a:txBody>
                  <a:tcPr anchor="ctr"/>
                </a:tc>
                <a:tc>
                  <a:txBody>
                    <a:bodyPr/>
                    <a:lstStyle/>
                    <a:p>
                      <a:pPr algn="ctr"/>
                      <a:r>
                        <a:rPr lang="en-US" b="1" dirty="0"/>
                        <a:t>Limited</a:t>
                      </a:r>
                    </a:p>
                    <a:p>
                      <a:pPr algn="ctr"/>
                      <a:r>
                        <a:rPr lang="en-US" b="0" dirty="0"/>
                        <a:t>Only stores non-posted incidents for up to 4 days</a:t>
                      </a:r>
                    </a:p>
                  </a:txBody>
                  <a:tcPr anchor="ctr"/>
                </a:tc>
                <a:extLst>
                  <a:ext uri="{0D108BD9-81ED-4DB2-BD59-A6C34878D82A}">
                    <a16:rowId xmlns:a16="http://schemas.microsoft.com/office/drawing/2014/main" val="10004"/>
                  </a:ext>
                </a:extLst>
              </a:tr>
            </a:tbl>
          </a:graphicData>
        </a:graphic>
      </p:graphicFrame>
      <p:sp>
        <p:nvSpPr>
          <p:cNvPr id="3" name="Footer Placeholder 2">
            <a:extLst>
              <a:ext uri="{FF2B5EF4-FFF2-40B4-BE49-F238E27FC236}">
                <a16:creationId xmlns:a16="http://schemas.microsoft.com/office/drawing/2014/main" id="{82479720-7152-1692-22CB-4E3396F83E79}"/>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9512874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Elite Web vs Elite Field</a:t>
            </a:r>
          </a:p>
        </p:txBody>
      </p:sp>
      <p:graphicFrame>
        <p:nvGraphicFramePr>
          <p:cNvPr id="7" name="Content Placeholder 6"/>
          <p:cNvGraphicFramePr>
            <a:graphicFrameLocks noGrp="1"/>
          </p:cNvGraphicFramePr>
          <p:nvPr>
            <p:ph idx="1"/>
          </p:nvPr>
        </p:nvGraphicFramePr>
        <p:xfrm>
          <a:off x="1096961" y="1846263"/>
          <a:ext cx="10058718" cy="3931920"/>
        </p:xfrm>
        <a:graphic>
          <a:graphicData uri="http://schemas.openxmlformats.org/drawingml/2006/table">
            <a:tbl>
              <a:tblPr firstRow="1" bandRow="1">
                <a:tableStyleId>{5C22544A-7EE6-4342-B048-85BDC9FD1C3A}</a:tableStyleId>
              </a:tblPr>
              <a:tblGrid>
                <a:gridCol w="3352906">
                  <a:extLst>
                    <a:ext uri="{9D8B030D-6E8A-4147-A177-3AD203B41FA5}">
                      <a16:colId xmlns:a16="http://schemas.microsoft.com/office/drawing/2014/main" val="20000"/>
                    </a:ext>
                  </a:extLst>
                </a:gridCol>
                <a:gridCol w="3352906">
                  <a:extLst>
                    <a:ext uri="{9D8B030D-6E8A-4147-A177-3AD203B41FA5}">
                      <a16:colId xmlns:a16="http://schemas.microsoft.com/office/drawing/2014/main" val="20001"/>
                    </a:ext>
                  </a:extLst>
                </a:gridCol>
                <a:gridCol w="3352906">
                  <a:extLst>
                    <a:ext uri="{9D8B030D-6E8A-4147-A177-3AD203B41FA5}">
                      <a16:colId xmlns:a16="http://schemas.microsoft.com/office/drawing/2014/main" val="20002"/>
                    </a:ext>
                  </a:extLst>
                </a:gridCol>
              </a:tblGrid>
              <a:tr h="328934">
                <a:tc>
                  <a:txBody>
                    <a:bodyPr/>
                    <a:lstStyle/>
                    <a:p>
                      <a:endParaRPr lang="en-US" dirty="0"/>
                    </a:p>
                  </a:txBody>
                  <a:tcPr>
                    <a:solidFill>
                      <a:schemeClr val="bg1">
                        <a:lumMod val="75000"/>
                      </a:schemeClr>
                    </a:solidFill>
                  </a:tcPr>
                </a:tc>
                <a:tc>
                  <a:txBody>
                    <a:bodyPr/>
                    <a:lstStyle/>
                    <a:p>
                      <a:pPr algn="ctr"/>
                      <a:r>
                        <a:rPr lang="en-US" dirty="0"/>
                        <a:t>Elite Web</a:t>
                      </a:r>
                    </a:p>
                  </a:txBody>
                  <a:tcPr anchor="ctr">
                    <a:solidFill>
                      <a:srgbClr val="FFC000"/>
                    </a:solidFill>
                  </a:tcPr>
                </a:tc>
                <a:tc>
                  <a:txBody>
                    <a:bodyPr/>
                    <a:lstStyle/>
                    <a:p>
                      <a:pPr algn="ctr"/>
                      <a:r>
                        <a:rPr lang="en-US" dirty="0"/>
                        <a:t>Elite Field</a:t>
                      </a:r>
                    </a:p>
                  </a:txBody>
                  <a:tcPr anchor="ctr">
                    <a:solidFill>
                      <a:srgbClr val="0070C0"/>
                    </a:solidFill>
                  </a:tcPr>
                </a:tc>
                <a:extLst>
                  <a:ext uri="{0D108BD9-81ED-4DB2-BD59-A6C34878D82A}">
                    <a16:rowId xmlns:a16="http://schemas.microsoft.com/office/drawing/2014/main" val="10000"/>
                  </a:ext>
                </a:extLst>
              </a:tr>
              <a:tr h="1054393">
                <a:tc>
                  <a:txBody>
                    <a:bodyPr/>
                    <a:lstStyle/>
                    <a:p>
                      <a:pPr algn="ctr"/>
                      <a:r>
                        <a:rPr lang="en-US" sz="2400" b="1" dirty="0"/>
                        <a:t>Internet</a:t>
                      </a:r>
                    </a:p>
                  </a:txBody>
                  <a:tcPr anchor="ctr"/>
                </a:tc>
                <a:tc>
                  <a:txBody>
                    <a:bodyPr/>
                    <a:lstStyle/>
                    <a:p>
                      <a:pPr algn="ctr"/>
                      <a:r>
                        <a:rPr lang="en-US" b="1" dirty="0"/>
                        <a:t>Requires Internet</a:t>
                      </a:r>
                    </a:p>
                    <a:p>
                      <a:pPr algn="ctr"/>
                      <a:r>
                        <a:rPr lang="en-US" dirty="0"/>
                        <a:t>Loss of Internet connection </a:t>
                      </a:r>
                      <a:r>
                        <a:rPr lang="en-US" b="1" u="sng" dirty="0"/>
                        <a:t>may </a:t>
                      </a:r>
                      <a:r>
                        <a:rPr lang="en-US" b="1" i="0" u="sng" dirty="0"/>
                        <a:t>result</a:t>
                      </a:r>
                      <a:r>
                        <a:rPr lang="en-US" b="1" i="0" u="none" dirty="0"/>
                        <a:t> </a:t>
                      </a:r>
                      <a:r>
                        <a:rPr lang="en-US" i="0" u="none" dirty="0"/>
                        <a:t>in</a:t>
                      </a:r>
                      <a:r>
                        <a:rPr lang="en-US" dirty="0"/>
                        <a:t> a loss of unsaved data. </a:t>
                      </a:r>
                    </a:p>
                  </a:txBody>
                  <a:tcPr anchor="ctr"/>
                </a:tc>
                <a:tc>
                  <a:txBody>
                    <a:bodyPr/>
                    <a:lstStyle/>
                    <a:p>
                      <a:pPr algn="ctr"/>
                      <a:r>
                        <a:rPr lang="en-US" b="1" dirty="0"/>
                        <a:t>Internet Not Required </a:t>
                      </a:r>
                    </a:p>
                    <a:p>
                      <a:pPr algn="ctr"/>
                      <a:r>
                        <a:rPr lang="en-US" dirty="0"/>
                        <a:t>Create incident while on or offline. Data saves if Internet connection is lost. </a:t>
                      </a:r>
                    </a:p>
                  </a:txBody>
                  <a:tcPr anchor="ctr"/>
                </a:tc>
                <a:extLst>
                  <a:ext uri="{0D108BD9-81ED-4DB2-BD59-A6C34878D82A}">
                    <a16:rowId xmlns:a16="http://schemas.microsoft.com/office/drawing/2014/main" val="10001"/>
                  </a:ext>
                </a:extLst>
              </a:tr>
              <a:tr h="1054393">
                <a:tc>
                  <a:txBody>
                    <a:bodyPr/>
                    <a:lstStyle/>
                    <a:p>
                      <a:pPr algn="ctr"/>
                      <a:r>
                        <a:rPr lang="en-US" sz="2400" b="1" dirty="0"/>
                        <a:t>Syncing</a:t>
                      </a:r>
                    </a:p>
                  </a:txBody>
                  <a:tcPr anchor="ctr"/>
                </a:tc>
                <a:tc>
                  <a:txBody>
                    <a:bodyPr/>
                    <a:lstStyle/>
                    <a:p>
                      <a:pPr algn="ctr"/>
                      <a:r>
                        <a:rPr lang="en-US" b="1" dirty="0"/>
                        <a:t>No Syncing Required </a:t>
                      </a:r>
                    </a:p>
                    <a:p>
                      <a:pPr algn="ctr"/>
                      <a:r>
                        <a:rPr lang="en-US" dirty="0"/>
                        <a:t>Syncing is not required to update resources</a:t>
                      </a:r>
                    </a:p>
                  </a:txBody>
                  <a:tcPr anchor="ctr"/>
                </a:tc>
                <a:tc>
                  <a:txBody>
                    <a:bodyPr/>
                    <a:lstStyle/>
                    <a:p>
                      <a:pPr algn="ctr"/>
                      <a:r>
                        <a:rPr lang="en-US" b="1" dirty="0"/>
                        <a:t>Syncing Required</a:t>
                      </a:r>
                      <a:r>
                        <a:rPr lang="en-US" dirty="0"/>
                        <a:t> </a:t>
                      </a:r>
                    </a:p>
                    <a:p>
                      <a:pPr algn="ctr"/>
                      <a:r>
                        <a:rPr lang="en-US" dirty="0"/>
                        <a:t>Syncing is required to update resources such as users, vehicles, validation rules, etc. </a:t>
                      </a:r>
                    </a:p>
                  </a:txBody>
                  <a:tcPr anchor="ctr"/>
                </a:tc>
                <a:extLst>
                  <a:ext uri="{0D108BD9-81ED-4DB2-BD59-A6C34878D82A}">
                    <a16:rowId xmlns:a16="http://schemas.microsoft.com/office/drawing/2014/main" val="10002"/>
                  </a:ext>
                </a:extLst>
              </a:tr>
              <a:tr h="405536">
                <a:tc>
                  <a:txBody>
                    <a:bodyPr/>
                    <a:lstStyle/>
                    <a:p>
                      <a:pPr algn="ctr"/>
                      <a:r>
                        <a:rPr lang="en-US" sz="2400" b="1" dirty="0"/>
                        <a:t>Post</a:t>
                      </a:r>
                    </a:p>
                  </a:txBody>
                  <a:tcPr anchor="ctr"/>
                </a:tc>
                <a:tc>
                  <a:txBody>
                    <a:bodyPr/>
                    <a:lstStyle/>
                    <a:p>
                      <a:pPr algn="ctr"/>
                      <a:r>
                        <a:rPr lang="en-US" b="1" dirty="0"/>
                        <a:t>No Post button </a:t>
                      </a:r>
                    </a:p>
                    <a:p>
                      <a:pPr algn="ctr"/>
                      <a:r>
                        <a:rPr lang="en-US" dirty="0"/>
                        <a:t>You are connected to the main system and your incident saves there. </a:t>
                      </a:r>
                    </a:p>
                  </a:txBody>
                  <a:tcPr anchor="ctr"/>
                </a:tc>
                <a:tc>
                  <a:txBody>
                    <a:bodyPr/>
                    <a:lstStyle/>
                    <a:p>
                      <a:pPr algn="ctr"/>
                      <a:r>
                        <a:rPr lang="en-US" b="1" dirty="0"/>
                        <a:t>Posting Required</a:t>
                      </a:r>
                    </a:p>
                    <a:p>
                      <a:pPr algn="ctr"/>
                      <a:r>
                        <a:rPr lang="en-US" b="0" dirty="0"/>
                        <a:t>In order to post internet connection is required.</a:t>
                      </a:r>
                    </a:p>
                  </a:txBody>
                  <a:tcPr anchor="ctr"/>
                </a:tc>
                <a:extLst>
                  <a:ext uri="{0D108BD9-81ED-4DB2-BD59-A6C34878D82A}">
                    <a16:rowId xmlns:a16="http://schemas.microsoft.com/office/drawing/2014/main" val="10003"/>
                  </a:ext>
                </a:extLst>
              </a:tr>
            </a:tbl>
          </a:graphicData>
        </a:graphic>
      </p:graphicFrame>
      <p:sp>
        <p:nvSpPr>
          <p:cNvPr id="3" name="Footer Placeholder 2">
            <a:extLst>
              <a:ext uri="{FF2B5EF4-FFF2-40B4-BE49-F238E27FC236}">
                <a16:creationId xmlns:a16="http://schemas.microsoft.com/office/drawing/2014/main" id="{6664A8B5-BAB6-E67A-38FA-D95F1ED840EC}"/>
              </a:ext>
            </a:extLst>
          </p:cNvPr>
          <p:cNvSpPr>
            <a:spLocks noGrp="1"/>
          </p:cNvSpPr>
          <p:nvPr>
            <p:ph type="ftr" sz="quarter" idx="11"/>
          </p:nvPr>
        </p:nvSpPr>
        <p:spPr/>
        <p:txBody>
          <a:bodyPr/>
          <a:lstStyle/>
          <a:p>
            <a:r>
              <a:rPr lang="en-US"/>
              <a:t>8.11.2023 v1.14 </a:t>
            </a:r>
          </a:p>
        </p:txBody>
      </p:sp>
    </p:spTree>
    <p:extLst>
      <p:ext uri="{BB962C8B-B14F-4D97-AF65-F5344CB8AC3E}">
        <p14:creationId xmlns:p14="http://schemas.microsoft.com/office/powerpoint/2010/main" val="29864184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8DA93A3617C64A8F2BEE9D16DF13BF" ma:contentTypeVersion="4" ma:contentTypeDescription="Create a new document." ma:contentTypeScope="" ma:versionID="007cb23aefec4b93aff2ff3cb5d4677a">
  <xsd:schema xmlns:xsd="http://www.w3.org/2001/XMLSchema" xmlns:xs="http://www.w3.org/2001/XMLSchema" xmlns:p="http://schemas.microsoft.com/office/2006/metadata/properties" xmlns:ns2="94e49ce5-e4e6-431d-9184-0c54108d9dac" xmlns:ns3="575daca4-5acd-4ee7-a4eb-52763f4afa48" targetNamespace="http://schemas.microsoft.com/office/2006/metadata/properties" ma:root="true" ma:fieldsID="9a3a1bcad4a1904075a378e4817484eb" ns2:_="" ns3:_="">
    <xsd:import namespace="94e49ce5-e4e6-431d-9184-0c54108d9dac"/>
    <xsd:import namespace="575daca4-5acd-4ee7-a4eb-52763f4afa4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e49ce5-e4e6-431d-9184-0c54108d9d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5daca4-5acd-4ee7-a4eb-52763f4afa4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E2C5F6-D01A-4E54-9A0F-A6405B0F91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e49ce5-e4e6-431d-9184-0c54108d9dac"/>
    <ds:schemaRef ds:uri="575daca4-5acd-4ee7-a4eb-52763f4afa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ACBC7B-E327-4E9D-B0D1-AF466DCE6D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81355</TotalTime>
  <Words>6530</Words>
  <Application>Microsoft Office PowerPoint</Application>
  <PresentationFormat>Widescreen</PresentationFormat>
  <Paragraphs>652</Paragraphs>
  <Slides>96</Slides>
  <Notes>41</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96</vt:i4>
      </vt:variant>
    </vt:vector>
  </HeadingPairs>
  <TitlesOfParts>
    <vt:vector size="103" baseType="lpstr">
      <vt:lpstr>Arial</vt:lpstr>
      <vt:lpstr>Calibri</vt:lpstr>
      <vt:lpstr>Calibri Light</vt:lpstr>
      <vt:lpstr>Roboto</vt:lpstr>
      <vt:lpstr>Segoe UI</vt:lpstr>
      <vt:lpstr>Wingdings</vt:lpstr>
      <vt:lpstr>Office Theme</vt:lpstr>
      <vt:lpstr>Image Trend Elite Training</vt:lpstr>
      <vt:lpstr>Login Credentials for Ground DEMO Account</vt:lpstr>
      <vt:lpstr>Elite Field Overview</vt:lpstr>
      <vt:lpstr>Elite Web vs Elite Field</vt:lpstr>
      <vt:lpstr>ImageTrend Elite Field (iPad/Toughbook)</vt:lpstr>
      <vt:lpstr>Elite Field</vt:lpstr>
      <vt:lpstr>Elite Field – Increase Storage</vt:lpstr>
      <vt:lpstr>Elite Field - Login</vt:lpstr>
      <vt:lpstr>Elite Field – Agency Selector</vt:lpstr>
      <vt:lpstr>Elite Field – Authorize Devices</vt:lpstr>
      <vt:lpstr>Elite Field – Syncing </vt:lpstr>
      <vt:lpstr>Elite Field – Home Screen</vt:lpstr>
      <vt:lpstr>Building Your Crew</vt:lpstr>
      <vt:lpstr>Elite Field – Tool Bar</vt:lpstr>
      <vt:lpstr>Sample Announcement</vt:lpstr>
      <vt:lpstr>GMR ImageTrend Support</vt:lpstr>
      <vt:lpstr>GMR ImageTrend Support</vt:lpstr>
      <vt:lpstr>GMR ImageTrend Support</vt:lpstr>
      <vt:lpstr>PowerPoint Presentation</vt:lpstr>
      <vt:lpstr>PowerPoint Presentation</vt:lpstr>
      <vt:lpstr>GMR Image Trend Support</vt:lpstr>
      <vt:lpstr>Elite Field – Tool Bar - Settings</vt:lpstr>
      <vt:lpstr>Elite Field – Incident Views </vt:lpstr>
      <vt:lpstr>Elite Field – Adding a New Incident/Starting a Chart</vt:lpstr>
      <vt:lpstr>Elite Field - Overview  </vt:lpstr>
      <vt:lpstr>Elite Field -  Action Bar</vt:lpstr>
      <vt:lpstr>Elite Field -  Saving</vt:lpstr>
      <vt:lpstr>Elite Field – Menu Panel</vt:lpstr>
      <vt:lpstr>Elite Field – Adding Attachments</vt:lpstr>
      <vt:lpstr>Trailing Documents – Picture Quality</vt:lpstr>
      <vt:lpstr>Elite Field – Validation</vt:lpstr>
      <vt:lpstr>Elite Field – Status</vt:lpstr>
      <vt:lpstr>Elite Field – Pertinent Negatives (PN)</vt:lpstr>
      <vt:lpstr>Elite Field – Pertinent Negatives (PN)</vt:lpstr>
      <vt:lpstr>Elite Field – Patient Demographics</vt:lpstr>
      <vt:lpstr>Patient Age</vt:lpstr>
      <vt:lpstr>Disposition Tab</vt:lpstr>
      <vt:lpstr>Crew Disposition Options</vt:lpstr>
      <vt:lpstr>Transport Disposition Options</vt:lpstr>
      <vt:lpstr>Elite Field – Times</vt:lpstr>
      <vt:lpstr>Elite Field – Timeline</vt:lpstr>
      <vt:lpstr>Elite Field – Power Tools</vt:lpstr>
      <vt:lpstr>Power Tool Documentation</vt:lpstr>
      <vt:lpstr>Elite Field - Procedures</vt:lpstr>
      <vt:lpstr>Elite Field – Assessments / Exams</vt:lpstr>
      <vt:lpstr>Tag Not Done</vt:lpstr>
      <vt:lpstr>Tag Normal</vt:lpstr>
      <vt:lpstr>Exam Findings Not Present (NP Tag Mode)</vt:lpstr>
      <vt:lpstr>Documenting Assessment Findings</vt:lpstr>
      <vt:lpstr>Re-Assessments</vt:lpstr>
      <vt:lpstr>Elite Field - Situations</vt:lpstr>
      <vt:lpstr>Read Only Tabs</vt:lpstr>
      <vt:lpstr>Interfacility Transport Justification</vt:lpstr>
      <vt:lpstr>CMS Level of Service</vt:lpstr>
      <vt:lpstr>ALS Assessment</vt:lpstr>
      <vt:lpstr>Worksheets</vt:lpstr>
      <vt:lpstr>AOB/MSS/ABA</vt:lpstr>
      <vt:lpstr>ABA Form Sections</vt:lpstr>
      <vt:lpstr>Elite Field – Worksheets (Ambulance Billing Authorization)</vt:lpstr>
      <vt:lpstr>Signatures</vt:lpstr>
      <vt:lpstr>Billing – Ambulance Billing Authorization (ABA)</vt:lpstr>
      <vt:lpstr>Billing – Ambulance Billing Authorization (ABA)</vt:lpstr>
      <vt:lpstr>Billing – Ambulance Billing Authorization (ABA)</vt:lpstr>
      <vt:lpstr>Billing – Ambulance Billing Authorization (ABA)</vt:lpstr>
      <vt:lpstr>Billing – Ambulance Billing Authorization (ABA)</vt:lpstr>
      <vt:lpstr>PCS and MNC</vt:lpstr>
      <vt:lpstr>Elite Field – Worksheets </vt:lpstr>
      <vt:lpstr>Trailing Documents</vt:lpstr>
      <vt:lpstr>Elite Field – Adding Attachments</vt:lpstr>
      <vt:lpstr>Demographic Summary</vt:lpstr>
      <vt:lpstr>Elite Field – Posting an Incident (Upload to the Cloud)</vt:lpstr>
      <vt:lpstr>Elite Field – Posting Reminder</vt:lpstr>
      <vt:lpstr>Unable to Post a Chart</vt:lpstr>
      <vt:lpstr>Auto-locked charts</vt:lpstr>
      <vt:lpstr>Elite Field –Final Incident Posting</vt:lpstr>
      <vt:lpstr>How Do I Know if My Chart is Marked FINISHED?</vt:lpstr>
      <vt:lpstr>Common Scenarios</vt:lpstr>
      <vt:lpstr>Cancelled Prior to Arrival</vt:lpstr>
      <vt:lpstr>Cancelled on Scene</vt:lpstr>
      <vt:lpstr>On Scene, No Patient Found</vt:lpstr>
      <vt:lpstr>Response, Evaluation &amp; Treatment with Transport by another unit</vt:lpstr>
      <vt:lpstr>Patient Evaluated – No Treatment Required/Released or No Transport</vt:lpstr>
      <vt:lpstr>Patient Evaluated – Treatment Provided but Released/No Transport (Treat and Release)</vt:lpstr>
      <vt:lpstr>Patient Contact Made – Refuses Evaluation, Care, and/or Transport</vt:lpstr>
      <vt:lpstr>Non-patient incident documentation</vt:lpstr>
      <vt:lpstr>Elite Web Overview</vt:lpstr>
      <vt:lpstr>Elite Web  </vt:lpstr>
      <vt:lpstr>Elite Web – Homepage</vt:lpstr>
      <vt:lpstr>Elite Web – Incident Tab - EMS</vt:lpstr>
      <vt:lpstr>Elite Web - Incident List</vt:lpstr>
      <vt:lpstr>PowerPoint Presentation</vt:lpstr>
      <vt:lpstr>Elite Web -  Incident Documentation  </vt:lpstr>
      <vt:lpstr>Elite - Inbox  </vt:lpstr>
      <vt:lpstr>Elite - Inbox View  </vt:lpstr>
      <vt:lpstr>Elite Web vs Elite Field</vt:lpstr>
      <vt:lpstr>Elite Web vs Elite Field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Trend Elite Training</dc:title>
  <dc:creator>Fletcher, Jennifer</dc:creator>
  <cp:lastModifiedBy>Fletcher, Jennifer</cp:lastModifiedBy>
  <cp:revision>132</cp:revision>
  <dcterms:created xsi:type="dcterms:W3CDTF">2022-11-17T11:42:15Z</dcterms:created>
  <dcterms:modified xsi:type="dcterms:W3CDTF">2023-10-12T12:29:32Z</dcterms:modified>
</cp:coreProperties>
</file>