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3"/>
  </p:notesMasterIdLst>
  <p:handoutMasterIdLst>
    <p:handoutMasterId r:id="rId74"/>
  </p:handoutMasterIdLst>
  <p:sldIdLst>
    <p:sldId id="256" r:id="rId5"/>
    <p:sldId id="305" r:id="rId6"/>
    <p:sldId id="331" r:id="rId7"/>
    <p:sldId id="306" r:id="rId8"/>
    <p:sldId id="257" r:id="rId9"/>
    <p:sldId id="319" r:id="rId10"/>
    <p:sldId id="317" r:id="rId11"/>
    <p:sldId id="263" r:id="rId12"/>
    <p:sldId id="337" r:id="rId13"/>
    <p:sldId id="259" r:id="rId14"/>
    <p:sldId id="260" r:id="rId15"/>
    <p:sldId id="307" r:id="rId16"/>
    <p:sldId id="338" r:id="rId17"/>
    <p:sldId id="295" r:id="rId18"/>
    <p:sldId id="261" r:id="rId19"/>
    <p:sldId id="262" r:id="rId20"/>
    <p:sldId id="265" r:id="rId21"/>
    <p:sldId id="266" r:id="rId22"/>
    <p:sldId id="268" r:id="rId23"/>
    <p:sldId id="297" r:id="rId24"/>
    <p:sldId id="267" r:id="rId25"/>
    <p:sldId id="303" r:id="rId26"/>
    <p:sldId id="302" r:id="rId27"/>
    <p:sldId id="301" r:id="rId28"/>
    <p:sldId id="300" r:id="rId29"/>
    <p:sldId id="271" r:id="rId30"/>
    <p:sldId id="269" r:id="rId31"/>
    <p:sldId id="270" r:id="rId32"/>
    <p:sldId id="290" r:id="rId33"/>
    <p:sldId id="339" r:id="rId34"/>
    <p:sldId id="291" r:id="rId35"/>
    <p:sldId id="292" r:id="rId36"/>
    <p:sldId id="299" r:id="rId37"/>
    <p:sldId id="298" r:id="rId38"/>
    <p:sldId id="308" r:id="rId39"/>
    <p:sldId id="325" r:id="rId40"/>
    <p:sldId id="320" r:id="rId41"/>
    <p:sldId id="309" r:id="rId42"/>
    <p:sldId id="311" r:id="rId43"/>
    <p:sldId id="310" r:id="rId44"/>
    <p:sldId id="340" r:id="rId45"/>
    <p:sldId id="316" r:id="rId46"/>
    <p:sldId id="312" r:id="rId47"/>
    <p:sldId id="313" r:id="rId48"/>
    <p:sldId id="314" r:id="rId49"/>
    <p:sldId id="344" r:id="rId50"/>
    <p:sldId id="345" r:id="rId51"/>
    <p:sldId id="346" r:id="rId52"/>
    <p:sldId id="348" r:id="rId53"/>
    <p:sldId id="349" r:id="rId54"/>
    <p:sldId id="350" r:id="rId55"/>
    <p:sldId id="351" r:id="rId56"/>
    <p:sldId id="321" r:id="rId57"/>
    <p:sldId id="334" r:id="rId58"/>
    <p:sldId id="335" r:id="rId59"/>
    <p:sldId id="341" r:id="rId60"/>
    <p:sldId id="327" r:id="rId61"/>
    <p:sldId id="328" r:id="rId62"/>
    <p:sldId id="329" r:id="rId63"/>
    <p:sldId id="330" r:id="rId64"/>
    <p:sldId id="333" r:id="rId65"/>
    <p:sldId id="326" r:id="rId66"/>
    <p:sldId id="323" r:id="rId67"/>
    <p:sldId id="342" r:id="rId68"/>
    <p:sldId id="352" r:id="rId69"/>
    <p:sldId id="322" r:id="rId70"/>
    <p:sldId id="324" r:id="rId71"/>
    <p:sldId id="332" r:id="rId72"/>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61A1134-0428-4D75-BEAA-7CB7C05A0453}">
          <p14:sldIdLst>
            <p14:sldId id="256"/>
          </p14:sldIdLst>
        </p14:section>
        <p14:section name="Untitled Section" id="{72CC8290-D285-49A1-A30C-11066391DA32}">
          <p14:sldIdLst>
            <p14:sldId id="305"/>
            <p14:sldId id="331"/>
            <p14:sldId id="306"/>
            <p14:sldId id="257"/>
            <p14:sldId id="319"/>
            <p14:sldId id="317"/>
            <p14:sldId id="263"/>
            <p14:sldId id="337"/>
            <p14:sldId id="259"/>
            <p14:sldId id="260"/>
            <p14:sldId id="307"/>
            <p14:sldId id="338"/>
            <p14:sldId id="295"/>
            <p14:sldId id="261"/>
            <p14:sldId id="262"/>
            <p14:sldId id="265"/>
            <p14:sldId id="266"/>
            <p14:sldId id="268"/>
            <p14:sldId id="297"/>
            <p14:sldId id="267"/>
            <p14:sldId id="303"/>
            <p14:sldId id="302"/>
            <p14:sldId id="301"/>
            <p14:sldId id="300"/>
            <p14:sldId id="271"/>
            <p14:sldId id="269"/>
            <p14:sldId id="270"/>
            <p14:sldId id="290"/>
            <p14:sldId id="339"/>
            <p14:sldId id="291"/>
            <p14:sldId id="292"/>
            <p14:sldId id="299"/>
            <p14:sldId id="298"/>
            <p14:sldId id="308"/>
            <p14:sldId id="325"/>
            <p14:sldId id="320"/>
            <p14:sldId id="309"/>
            <p14:sldId id="311"/>
            <p14:sldId id="310"/>
            <p14:sldId id="340"/>
            <p14:sldId id="316"/>
            <p14:sldId id="312"/>
            <p14:sldId id="313"/>
            <p14:sldId id="314"/>
            <p14:sldId id="344"/>
            <p14:sldId id="345"/>
            <p14:sldId id="346"/>
            <p14:sldId id="348"/>
            <p14:sldId id="349"/>
            <p14:sldId id="350"/>
            <p14:sldId id="351"/>
            <p14:sldId id="321"/>
            <p14:sldId id="334"/>
            <p14:sldId id="335"/>
            <p14:sldId id="341"/>
            <p14:sldId id="327"/>
            <p14:sldId id="328"/>
            <p14:sldId id="329"/>
            <p14:sldId id="330"/>
            <p14:sldId id="333"/>
            <p14:sldId id="326"/>
            <p14:sldId id="323"/>
            <p14:sldId id="342"/>
            <p14:sldId id="352"/>
            <p14:sldId id="322"/>
            <p14:sldId id="324"/>
            <p14:sldId id="332"/>
          </p14:sldIdLst>
        </p14:section>
      </p14:sectionLst>
    </p:ext>
    <p:ext uri="{EFAFB233-063F-42B5-8137-9DF3F51BA10A}">
      <p15:sldGuideLst xmlns:p15="http://schemas.microsoft.com/office/powerpoint/2012/main">
        <p15:guide id="1" orient="horz" pos="1426">
          <p15:clr>
            <a:srgbClr val="A4A3A4"/>
          </p15:clr>
        </p15:guide>
        <p15:guide id="2" orient="horz" pos="1436">
          <p15:clr>
            <a:srgbClr val="A4A3A4"/>
          </p15:clr>
        </p15:guide>
        <p15:guide id="3" orient="horz" pos="1428">
          <p15:clr>
            <a:srgbClr val="A4A3A4"/>
          </p15:clr>
        </p15:guide>
        <p15:guide id="4" orient="horz" pos="1025">
          <p15:clr>
            <a:srgbClr val="A4A3A4"/>
          </p15:clr>
        </p15:guide>
        <p15:guide id="5" pos="2884">
          <p15:clr>
            <a:srgbClr val="A4A3A4"/>
          </p15:clr>
        </p15:guide>
        <p15:guide id="6" pos="31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wland, Chad (Concord)" initials="NC(" lastIdx="1" clrIdx="0">
    <p:extLst>
      <p:ext uri="{19B8F6BF-5375-455C-9EA6-DF929625EA0E}">
        <p15:presenceInfo xmlns:p15="http://schemas.microsoft.com/office/powerpoint/2012/main" userId="S-1-5-21-536215747-2212383784-1988502393-860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6E8F"/>
    <a:srgbClr val="0060A9"/>
    <a:srgbClr val="008265"/>
    <a:srgbClr val="00274C"/>
    <a:srgbClr val="0061AA"/>
    <a:srgbClr val="094F97"/>
    <a:srgbClr val="EAEAEA"/>
    <a:srgbClr val="2D5C7B"/>
    <a:srgbClr val="147152"/>
    <a:srgbClr val="14715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96" autoAdjust="0"/>
    <p:restoredTop sz="94713" autoAdjust="0"/>
  </p:normalViewPr>
  <p:slideViewPr>
    <p:cSldViewPr snapToObjects="1" showGuides="1">
      <p:cViewPr varScale="1">
        <p:scale>
          <a:sx n="108" d="100"/>
          <a:sy n="108" d="100"/>
        </p:scale>
        <p:origin x="1638" y="102"/>
      </p:cViewPr>
      <p:guideLst>
        <p:guide orient="horz" pos="1426"/>
        <p:guide orient="horz" pos="1436"/>
        <p:guide orient="horz" pos="1428"/>
        <p:guide orient="horz" pos="1025"/>
        <p:guide pos="2884"/>
        <p:guide pos="31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228600" cy="2286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heme" Target="theme/theme1.xml"/><Relationship Id="rId8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pp, Rodney" userId="S::rodney.rapp@amr.net::fe314933-6146-4035-abaf-36c8cb7ea12b" providerId="AD" clId="Web-{BE8CD0EE-50D1-37FB-F3D4-AD3B83483AF6}"/>
    <pc:docChg chg="modSld">
      <pc:chgData name="Rapp, Rodney" userId="S::rodney.rapp@amr.net::fe314933-6146-4035-abaf-36c8cb7ea12b" providerId="AD" clId="Web-{BE8CD0EE-50D1-37FB-F3D4-AD3B83483AF6}" dt="2019-04-24T16:21:59.675" v="4" actId="20577"/>
      <pc:docMkLst>
        <pc:docMk/>
      </pc:docMkLst>
      <pc:sldChg chg="addSp">
        <pc:chgData name="Rapp, Rodney" userId="S::rodney.rapp@amr.net::fe314933-6146-4035-abaf-36c8cb7ea12b" providerId="AD" clId="Web-{BE8CD0EE-50D1-37FB-F3D4-AD3B83483AF6}" dt="2019-04-24T16:20:51.206" v="0" actId="20577"/>
        <pc:sldMkLst>
          <pc:docMk/>
          <pc:sldMk cId="2783861207" sldId="269"/>
        </pc:sldMkLst>
        <pc:spChg chg="add">
          <ac:chgData name="Rapp, Rodney" userId="S::rodney.rapp@amr.net::fe314933-6146-4035-abaf-36c8cb7ea12b" providerId="AD" clId="Web-{BE8CD0EE-50D1-37FB-F3D4-AD3B83483AF6}" dt="2019-04-24T16:20:51.206" v="0" actId="20577"/>
          <ac:spMkLst>
            <pc:docMk/>
            <pc:sldMk cId="2783861207" sldId="269"/>
            <ac:spMk id="2" creationId="{4EC9192F-2F97-44C4-B4AC-A96DD580A4CC}"/>
          </ac:spMkLst>
        </pc:spChg>
      </pc:sldChg>
      <pc:sldChg chg="modSp">
        <pc:chgData name="Rapp, Rodney" userId="S::rodney.rapp@amr.net::fe314933-6146-4035-abaf-36c8cb7ea12b" providerId="AD" clId="Web-{BE8CD0EE-50D1-37FB-F3D4-AD3B83483AF6}" dt="2019-04-24T16:21:59.675" v="4" actId="20577"/>
        <pc:sldMkLst>
          <pc:docMk/>
          <pc:sldMk cId="3145575082" sldId="351"/>
        </pc:sldMkLst>
        <pc:spChg chg="mod">
          <ac:chgData name="Rapp, Rodney" userId="S::rodney.rapp@amr.net::fe314933-6146-4035-abaf-36c8cb7ea12b" providerId="AD" clId="Web-{BE8CD0EE-50D1-37FB-F3D4-AD3B83483AF6}" dt="2019-04-24T16:21:59.675" v="4" actId="20577"/>
          <ac:spMkLst>
            <pc:docMk/>
            <pc:sldMk cId="3145575082" sldId="351"/>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5D4F23DA-4F4D-4942-9286-6BFAA1C863A1}" type="datetimeFigureOut">
              <a:rPr lang="en-US" smtClean="0"/>
              <a:t>4/25/2019</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D3EF9B33-7A9B-4B97-BF9A-42CD258E577E}" type="slidenum">
              <a:rPr lang="en-US" smtClean="0"/>
              <a:t>‹#›</a:t>
            </a:fld>
            <a:endParaRPr lang="en-US" dirty="0"/>
          </a:p>
        </p:txBody>
      </p:sp>
    </p:spTree>
    <p:extLst>
      <p:ext uri="{BB962C8B-B14F-4D97-AF65-F5344CB8AC3E}">
        <p14:creationId xmlns:p14="http://schemas.microsoft.com/office/powerpoint/2010/main" val="1330375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idx="1"/>
          </p:nvPr>
        </p:nvSpPr>
        <p:spPr>
          <a:xfrm>
            <a:off x="4142962" y="0"/>
            <a:ext cx="3170583" cy="480388"/>
          </a:xfrm>
          <a:prstGeom prst="rect">
            <a:avLst/>
          </a:prstGeom>
        </p:spPr>
        <p:txBody>
          <a:bodyPr vert="horz" lIns="94851" tIns="47425" rIns="94851" bIns="47425" rtlCol="0"/>
          <a:lstStyle>
            <a:lvl1pPr algn="r">
              <a:defRPr sz="1200"/>
            </a:lvl1pPr>
          </a:lstStyle>
          <a:p>
            <a:fld id="{4C33F0EA-2690-4A63-B06F-64A9EBD17D53}" type="datetimeFigureOut">
              <a:rPr lang="en-US" smtClean="0"/>
              <a:t>4/25/2019</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51" tIns="47425" rIns="94851" bIns="47425" rtlCol="0" anchor="ctr"/>
          <a:lstStyle/>
          <a:p>
            <a:endParaRPr lang="en-US" dirty="0"/>
          </a:p>
        </p:txBody>
      </p:sp>
      <p:sp>
        <p:nvSpPr>
          <p:cNvPr id="5" name="Notes Placeholder 4"/>
          <p:cNvSpPr>
            <a:spLocks noGrp="1"/>
          </p:cNvSpPr>
          <p:nvPr>
            <p:ph type="body" sz="quarter" idx="3"/>
          </p:nvPr>
        </p:nvSpPr>
        <p:spPr>
          <a:xfrm>
            <a:off x="732183" y="4561226"/>
            <a:ext cx="5850835" cy="4320213"/>
          </a:xfrm>
          <a:prstGeom prst="rect">
            <a:avLst/>
          </a:prstGeom>
        </p:spPr>
        <p:txBody>
          <a:bodyPr vert="horz" lIns="94851" tIns="47425" rIns="94851" bIns="474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lIns="94851" tIns="47425" rIns="94851" bIns="47425" rtlCol="0" anchor="b"/>
          <a:lstStyle>
            <a:lvl1pPr algn="r">
              <a:defRPr sz="1200"/>
            </a:lvl1pPr>
          </a:lstStyle>
          <a:p>
            <a:fld id="{C8DD62EB-637C-4E9F-B3A1-62CDB09BDEE4}" type="slidenum">
              <a:rPr lang="en-US" smtClean="0"/>
              <a:t>‹#›</a:t>
            </a:fld>
            <a:endParaRPr lang="en-US" dirty="0"/>
          </a:p>
        </p:txBody>
      </p:sp>
    </p:spTree>
    <p:extLst>
      <p:ext uri="{BB962C8B-B14F-4D97-AF65-F5344CB8AC3E}">
        <p14:creationId xmlns:p14="http://schemas.microsoft.com/office/powerpoint/2010/main" val="3530346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DD62EB-637C-4E9F-B3A1-62CDB09BDEE4}" type="slidenum">
              <a:rPr lang="en-US" smtClean="0"/>
              <a:t>15</a:t>
            </a:fld>
            <a:endParaRPr lang="en-US" dirty="0"/>
          </a:p>
        </p:txBody>
      </p:sp>
    </p:spTree>
    <p:extLst>
      <p:ext uri="{BB962C8B-B14F-4D97-AF65-F5344CB8AC3E}">
        <p14:creationId xmlns:p14="http://schemas.microsoft.com/office/powerpoint/2010/main" val="16835762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3886200"/>
            <a:ext cx="6400800" cy="1752600"/>
          </a:xfrm>
          <a:prstGeom prst="rect">
            <a:avLst/>
          </a:prstGeom>
        </p:spPr>
        <p:txBody>
          <a:bodyPr>
            <a:normAutofit/>
          </a:bodyPr>
          <a:lstStyle>
            <a:lvl1pPr marL="0" indent="0" algn="ctr">
              <a:buNone/>
              <a:defRPr sz="2400" b="0" i="0" baseline="0">
                <a:solidFill>
                  <a:srgbClr val="58595B"/>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a:t>
            </a:r>
          </a:p>
          <a:p>
            <a:r>
              <a:rPr lang="en-US" dirty="0"/>
              <a:t>00.00.12</a:t>
            </a:r>
          </a:p>
        </p:txBody>
      </p:sp>
      <p:pic>
        <p:nvPicPr>
          <p:cNvPr id="5" name="Picture 4" descr="AMR_Logo_Larg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1330" y="1937241"/>
            <a:ext cx="4886107" cy="1289347"/>
          </a:xfrm>
          <a:prstGeom prst="rect">
            <a:avLst/>
          </a:prstGeom>
        </p:spPr>
      </p:pic>
      <p:pic>
        <p:nvPicPr>
          <p:cNvPr id="21" name="Picture 20" descr="AMR_Blue_BottomSwos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20565" y="-7888"/>
            <a:ext cx="9194669" cy="1200952"/>
          </a:xfrm>
          <a:prstGeom prst="rect">
            <a:avLst/>
          </a:prstGeom>
        </p:spPr>
      </p:pic>
      <p:pic>
        <p:nvPicPr>
          <p:cNvPr id="22" name="Picture 21" descr="AMR_Top_Swoosh.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1212398"/>
          </a:xfrm>
          <a:prstGeom prst="rect">
            <a:avLst/>
          </a:prstGeom>
        </p:spPr>
      </p:pic>
      <p:pic>
        <p:nvPicPr>
          <p:cNvPr id="23" name="Picture 22" descr="AMR_Bottom_Swoosh.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328" y="5662464"/>
            <a:ext cx="9144000" cy="1212398"/>
          </a:xfrm>
          <a:prstGeom prst="rect">
            <a:avLst/>
          </a:prstGeom>
        </p:spPr>
      </p:pic>
    </p:spTree>
    <p:extLst>
      <p:ext uri="{BB962C8B-B14F-4D97-AF65-F5344CB8AC3E}">
        <p14:creationId xmlns:p14="http://schemas.microsoft.com/office/powerpoint/2010/main" val="1199415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Page 2">
    <p:bg>
      <p:bgPr>
        <a:solidFill>
          <a:schemeClr val="bg1"/>
        </a:solidFill>
        <a:effectLst/>
      </p:bgPr>
    </p:bg>
    <p:spTree>
      <p:nvGrpSpPr>
        <p:cNvPr id="1" name=""/>
        <p:cNvGrpSpPr/>
        <p:nvPr/>
      </p:nvGrpSpPr>
      <p:grpSpPr>
        <a:xfrm>
          <a:off x="0" y="0"/>
          <a:ext cx="0" cy="0"/>
          <a:chOff x="0" y="0"/>
          <a:chExt cx="0" cy="0"/>
        </a:xfrm>
      </p:grpSpPr>
      <p:pic>
        <p:nvPicPr>
          <p:cNvPr id="2" name="Picture 1" descr="AMR_Icon_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1694" y="5996130"/>
            <a:ext cx="673366" cy="696409"/>
          </a:xfrm>
          <a:prstGeom prst="rect">
            <a:avLst/>
          </a:prstGeom>
        </p:spPr>
      </p:pic>
      <p:sp>
        <p:nvSpPr>
          <p:cNvPr id="7" name="Title 1"/>
          <p:cNvSpPr>
            <a:spLocks noGrp="1"/>
          </p:cNvSpPr>
          <p:nvPr>
            <p:ph type="title" hasCustomPrompt="1"/>
          </p:nvPr>
        </p:nvSpPr>
        <p:spPr>
          <a:xfrm>
            <a:off x="542034" y="542324"/>
            <a:ext cx="7803265" cy="665679"/>
          </a:xfrm>
          <a:prstGeom prst="rect">
            <a:avLst/>
          </a:prstGeom>
        </p:spPr>
        <p:txBody>
          <a:bodyPr anchor="t">
            <a:normAutofit/>
          </a:bodyPr>
          <a:lstStyle>
            <a:lvl1pPr algn="l">
              <a:defRPr sz="3200" b="1">
                <a:solidFill>
                  <a:srgbClr val="0060A9"/>
                </a:solidFill>
              </a:defRPr>
            </a:lvl1pPr>
          </a:lstStyle>
          <a:p>
            <a:r>
              <a:rPr lang="en-US" dirty="0"/>
              <a:t>HEADER</a:t>
            </a:r>
          </a:p>
        </p:txBody>
      </p:sp>
      <p:sp>
        <p:nvSpPr>
          <p:cNvPr id="8" name="Content Placeholder 2"/>
          <p:cNvSpPr>
            <a:spLocks noGrp="1"/>
          </p:cNvSpPr>
          <p:nvPr>
            <p:ph idx="1" hasCustomPrompt="1"/>
          </p:nvPr>
        </p:nvSpPr>
        <p:spPr>
          <a:xfrm>
            <a:off x="542034" y="1198064"/>
            <a:ext cx="8039459" cy="2193496"/>
          </a:xfrm>
          <a:prstGeom prst="rect">
            <a:avLst/>
          </a:prstGeom>
        </p:spPr>
        <p:txBody>
          <a:bodyPr/>
          <a:lstStyle>
            <a:lvl1pPr marL="227013" indent="-227013">
              <a:buClr>
                <a:srgbClr val="2D5C7B"/>
              </a:buClr>
              <a:buSzPct val="100000"/>
              <a:buFontTx/>
              <a:buBlip>
                <a:blip r:embed="rId3"/>
              </a:buBlip>
              <a:defRPr sz="2400" baseline="0">
                <a:solidFill>
                  <a:srgbClr val="58595B"/>
                </a:solidFill>
              </a:defRPr>
            </a:lvl1pPr>
            <a:lvl2pPr>
              <a:buClr>
                <a:srgbClr val="094F97"/>
              </a:buClr>
              <a:defRPr sz="2000">
                <a:solidFill>
                  <a:srgbClr val="58595B"/>
                </a:solidFill>
              </a:defRPr>
            </a:lvl2pPr>
            <a:lvl3pPr>
              <a:buClr>
                <a:srgbClr val="094F97"/>
              </a:buClr>
              <a:defRPr sz="1800">
                <a:solidFill>
                  <a:srgbClr val="58595B"/>
                </a:solidFill>
              </a:defRPr>
            </a:lvl3pPr>
            <a:lvl4pPr marL="1600200" indent="-228600">
              <a:buClr>
                <a:srgbClr val="094F97"/>
              </a:buClr>
              <a:buSzPct val="70000"/>
              <a:buFont typeface="Courier New"/>
              <a:buChar char="o"/>
              <a:defRPr sz="1600" b="0" i="0">
                <a:solidFill>
                  <a:srgbClr val="58595B"/>
                </a:solidFill>
                <a:latin typeface="Arial"/>
                <a:cs typeface="Arial"/>
              </a:defRPr>
            </a:lvl4pPr>
            <a:lvl5pPr>
              <a:defRPr sz="2000"/>
            </a:lvl5pPr>
            <a:lvl6pPr>
              <a:defRPr sz="2000"/>
            </a:lvl6pPr>
            <a:lvl7pPr>
              <a:defRPr sz="2000"/>
            </a:lvl7pPr>
            <a:lvl8pPr>
              <a:defRPr sz="2000"/>
            </a:lvl8pPr>
            <a:lvl9pPr>
              <a:defRPr sz="2000"/>
            </a:lvl9pPr>
          </a:lstStyle>
          <a:p>
            <a:pPr lvl="0"/>
            <a:r>
              <a:rPr lang="en-US" dirty="0"/>
              <a:t>First Bullet</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3350" y="6456934"/>
            <a:ext cx="567553" cy="274320"/>
          </a:xfrm>
          <a:prstGeom prst="rect">
            <a:avLst/>
          </a:prstGeom>
        </p:spPr>
        <p:txBody>
          <a:bodyPr/>
          <a:lstStyle>
            <a:lvl1pPr algn="ctr">
              <a:defRPr sz="1200" b="1" i="0" baseline="0">
                <a:solidFill>
                  <a:srgbClr val="0061AA"/>
                </a:solidFill>
                <a:latin typeface="Arial" pitchFamily="34" charset="0"/>
                <a:cs typeface="Arial" pitchFamily="34" charset="0"/>
              </a:defRPr>
            </a:lvl1pPr>
          </a:lstStyle>
          <a:p>
            <a:fld id="{C02EC18E-3975-4CBB-BA86-5DD8EEA81F41}" type="slidenum">
              <a:rPr lang="en-US" smtClean="0"/>
              <a:pPr/>
              <a:t>‹#›</a:t>
            </a:fld>
            <a:endParaRPr lang="en-US" dirty="0"/>
          </a:p>
        </p:txBody>
      </p:sp>
    </p:spTree>
    <p:extLst>
      <p:ext uri="{BB962C8B-B14F-4D97-AF65-F5344CB8AC3E}">
        <p14:creationId xmlns:p14="http://schemas.microsoft.com/office/powerpoint/2010/main" val="191448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P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698" y="541017"/>
            <a:ext cx="7803265" cy="665679"/>
          </a:xfrm>
          <a:prstGeom prst="rect">
            <a:avLst/>
          </a:prstGeom>
        </p:spPr>
        <p:txBody>
          <a:bodyPr anchor="t">
            <a:normAutofit/>
          </a:bodyPr>
          <a:lstStyle>
            <a:lvl1pPr algn="l">
              <a:defRPr sz="3200" b="1" baseline="0">
                <a:solidFill>
                  <a:srgbClr val="0060A9"/>
                </a:solidFill>
              </a:defRPr>
            </a:lvl1pPr>
          </a:lstStyle>
          <a:p>
            <a:r>
              <a:rPr lang="en-US" dirty="0"/>
              <a:t>AMR “Family of Brands” Slide</a:t>
            </a:r>
          </a:p>
        </p:txBody>
      </p:sp>
      <p:sp>
        <p:nvSpPr>
          <p:cNvPr id="3" name="Content Placeholder 2"/>
          <p:cNvSpPr>
            <a:spLocks noGrp="1"/>
          </p:cNvSpPr>
          <p:nvPr>
            <p:ph idx="1" hasCustomPrompt="1"/>
          </p:nvPr>
        </p:nvSpPr>
        <p:spPr>
          <a:xfrm>
            <a:off x="542698" y="1198777"/>
            <a:ext cx="8501911" cy="2193496"/>
          </a:xfrm>
          <a:prstGeom prst="rect">
            <a:avLst/>
          </a:prstGeom>
        </p:spPr>
        <p:txBody>
          <a:bodyPr/>
          <a:lstStyle>
            <a:lvl1pPr marL="227013" indent="-227013">
              <a:buSzPct val="100000"/>
              <a:buFontTx/>
              <a:buBlip>
                <a:blip r:embed="rId2"/>
              </a:buBlip>
              <a:defRPr sz="2400" baseline="0">
                <a:solidFill>
                  <a:srgbClr val="58595B"/>
                </a:solidFill>
              </a:defRPr>
            </a:lvl1pPr>
            <a:lvl2pPr>
              <a:buClr>
                <a:srgbClr val="094F97"/>
              </a:buClr>
              <a:defRPr sz="2000">
                <a:solidFill>
                  <a:srgbClr val="58595B"/>
                </a:solidFill>
              </a:defRPr>
            </a:lvl2pPr>
            <a:lvl3pPr marL="1143000" indent="-228600">
              <a:buClr>
                <a:srgbClr val="094F97"/>
              </a:buClr>
              <a:buFont typeface="Lucida Grande"/>
              <a:buChar char="-"/>
              <a:defRPr sz="1800">
                <a:solidFill>
                  <a:srgbClr val="58595B"/>
                </a:solidFill>
              </a:defRPr>
            </a:lvl3pPr>
            <a:lvl4pPr marL="1600200" indent="-228600">
              <a:buClr>
                <a:srgbClr val="094F97"/>
              </a:buClr>
              <a:buSzPct val="70000"/>
              <a:buFont typeface="Courier New"/>
              <a:buChar char="o"/>
              <a:defRPr sz="1600" b="0" i="0">
                <a:solidFill>
                  <a:srgbClr val="58595B"/>
                </a:solidFill>
                <a:latin typeface="Arial"/>
                <a:cs typeface="Arial"/>
              </a:defRPr>
            </a:lvl4pPr>
            <a:lvl5pPr>
              <a:defRPr sz="2000"/>
            </a:lvl5pPr>
            <a:lvl6pPr>
              <a:defRPr sz="2000"/>
            </a:lvl6pPr>
            <a:lvl7pPr>
              <a:defRPr sz="2000"/>
            </a:lvl7pPr>
            <a:lvl8pPr>
              <a:defRPr sz="2000"/>
            </a:lvl8pPr>
            <a:lvl9pPr>
              <a:defRPr sz="2000"/>
            </a:lvl9pPr>
          </a:lstStyle>
          <a:p>
            <a:pPr lvl="0"/>
            <a:r>
              <a:rPr lang="en-US" dirty="0"/>
              <a:t>Option when you want to tell a story using the other brands’ slides that follow</a:t>
            </a:r>
          </a:p>
          <a:p>
            <a:pPr lvl="1"/>
            <a:r>
              <a:rPr lang="en-US" dirty="0"/>
              <a:t>Second level</a:t>
            </a:r>
          </a:p>
          <a:p>
            <a:pPr lvl="2"/>
            <a:r>
              <a:rPr lang="en-US" dirty="0"/>
              <a:t>Third level</a:t>
            </a:r>
          </a:p>
          <a:p>
            <a:pPr lvl="3"/>
            <a:r>
              <a:rPr lang="en-US" dirty="0"/>
              <a:t>Fourth level</a:t>
            </a:r>
          </a:p>
        </p:txBody>
      </p:sp>
      <p:pic>
        <p:nvPicPr>
          <p:cNvPr id="8" name="Picture 7" descr="AMR_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41416" y="5388881"/>
            <a:ext cx="1066729" cy="1517803"/>
          </a:xfrm>
          <a:prstGeom prst="rect">
            <a:avLst/>
          </a:prstGeom>
        </p:spPr>
      </p:pic>
      <p:pic>
        <p:nvPicPr>
          <p:cNvPr id="13" name="Picture 12" descr="AMR_Swoosh.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303" y="5854178"/>
            <a:ext cx="8760244" cy="1008922"/>
          </a:xfrm>
          <a:prstGeom prst="rect">
            <a:avLst/>
          </a:prstGeom>
        </p:spPr>
      </p:pic>
      <p:sp>
        <p:nvSpPr>
          <p:cNvPr id="7" name="Slide Number Placeholder 5"/>
          <p:cNvSpPr>
            <a:spLocks noGrp="1"/>
          </p:cNvSpPr>
          <p:nvPr>
            <p:ph type="sldNum" sz="quarter" idx="4"/>
          </p:nvPr>
        </p:nvSpPr>
        <p:spPr>
          <a:xfrm>
            <a:off x="-3350" y="6456934"/>
            <a:ext cx="567553" cy="274320"/>
          </a:xfrm>
          <a:prstGeom prst="rect">
            <a:avLst/>
          </a:prstGeom>
        </p:spPr>
        <p:txBody>
          <a:bodyPr/>
          <a:lstStyle>
            <a:lvl1pPr algn="ctr">
              <a:defRPr sz="1200" b="1" i="0" baseline="0">
                <a:solidFill>
                  <a:srgbClr val="0061AA"/>
                </a:solidFill>
                <a:latin typeface="Arial" pitchFamily="34" charset="0"/>
                <a:cs typeface="Arial" pitchFamily="34" charset="0"/>
              </a:defRPr>
            </a:lvl1pPr>
          </a:lstStyle>
          <a:p>
            <a:fld id="{C02EC18E-3975-4CBB-BA86-5DD8EEA81F41}" type="slidenum">
              <a:rPr lang="en-US" smtClean="0"/>
              <a:pPr/>
              <a:t>‹#›</a:t>
            </a:fld>
            <a:endParaRPr lang="en-US" dirty="0"/>
          </a:p>
        </p:txBody>
      </p:sp>
    </p:spTree>
    <p:extLst>
      <p:ext uri="{BB962C8B-B14F-4D97-AF65-F5344CB8AC3E}">
        <p14:creationId xmlns:p14="http://schemas.microsoft.com/office/powerpoint/2010/main" val="3564966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bg1"/>
        </a:solidFill>
        <a:effectLst/>
      </p:bgPr>
    </p:bg>
    <p:spTree>
      <p:nvGrpSpPr>
        <p:cNvPr id="1" name=""/>
        <p:cNvGrpSpPr/>
        <p:nvPr/>
      </p:nvGrpSpPr>
      <p:grpSpPr>
        <a:xfrm>
          <a:off x="0" y="0"/>
          <a:ext cx="0" cy="0"/>
          <a:chOff x="0" y="0"/>
          <a:chExt cx="0" cy="0"/>
        </a:xfrm>
      </p:grpSpPr>
      <p:pic>
        <p:nvPicPr>
          <p:cNvPr id="15" name="Picture 14" descr="EnvHC_GraySwoosh.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33838"/>
            <a:ext cx="9141257" cy="1024162"/>
          </a:xfrm>
          <a:prstGeom prst="rect">
            <a:avLst/>
          </a:prstGeom>
        </p:spPr>
      </p:pic>
      <p:pic>
        <p:nvPicPr>
          <p:cNvPr id="14" name="Picture 13" descr="EnvHC_Square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59029" y="5831387"/>
            <a:ext cx="1158163" cy="1085016"/>
          </a:xfrm>
          <a:prstGeom prst="rect">
            <a:avLst/>
          </a:prstGeom>
        </p:spPr>
      </p:pic>
      <p:sp>
        <p:nvSpPr>
          <p:cNvPr id="11" name="Title 1"/>
          <p:cNvSpPr>
            <a:spLocks noGrp="1"/>
          </p:cNvSpPr>
          <p:nvPr>
            <p:ph type="title" hasCustomPrompt="1"/>
          </p:nvPr>
        </p:nvSpPr>
        <p:spPr>
          <a:xfrm>
            <a:off x="542034" y="542324"/>
            <a:ext cx="7803265" cy="665679"/>
          </a:xfrm>
          <a:prstGeom prst="rect">
            <a:avLst/>
          </a:prstGeom>
        </p:spPr>
        <p:txBody>
          <a:bodyPr anchor="t">
            <a:normAutofit/>
          </a:bodyPr>
          <a:lstStyle>
            <a:lvl1pPr algn="l">
              <a:defRPr sz="3200" b="1" baseline="0">
                <a:solidFill>
                  <a:srgbClr val="3B6E8F"/>
                </a:solidFill>
              </a:defRPr>
            </a:lvl1pPr>
          </a:lstStyle>
          <a:p>
            <a:r>
              <a:rPr lang="en-US" dirty="0"/>
              <a:t>Envision “Family of Brands” Slide</a:t>
            </a:r>
          </a:p>
        </p:txBody>
      </p:sp>
      <p:sp>
        <p:nvSpPr>
          <p:cNvPr id="12" name="Content Placeholder 2"/>
          <p:cNvSpPr>
            <a:spLocks noGrp="1"/>
          </p:cNvSpPr>
          <p:nvPr>
            <p:ph idx="1" hasCustomPrompt="1"/>
          </p:nvPr>
        </p:nvSpPr>
        <p:spPr>
          <a:xfrm>
            <a:off x="542034" y="1198064"/>
            <a:ext cx="8599223" cy="2193496"/>
          </a:xfrm>
          <a:prstGeom prst="rect">
            <a:avLst/>
          </a:prstGeom>
        </p:spPr>
        <p:txBody>
          <a:bodyPr/>
          <a:lstStyle>
            <a:lvl1pPr>
              <a:buClr>
                <a:srgbClr val="2D5C7B"/>
              </a:buClr>
              <a:defRPr sz="2400" baseline="0">
                <a:solidFill>
                  <a:srgbClr val="58595B"/>
                </a:solidFill>
              </a:defRPr>
            </a:lvl1pPr>
            <a:lvl2pPr>
              <a:buClr>
                <a:srgbClr val="2D5C7B"/>
              </a:buClr>
              <a:defRPr sz="2000">
                <a:solidFill>
                  <a:srgbClr val="58595B"/>
                </a:solidFill>
              </a:defRPr>
            </a:lvl2pPr>
            <a:lvl3pPr>
              <a:buClr>
                <a:srgbClr val="2D5C7B"/>
              </a:buClr>
              <a:defRPr sz="1800">
                <a:solidFill>
                  <a:srgbClr val="58595B"/>
                </a:solidFill>
              </a:defRPr>
            </a:lvl3pPr>
            <a:lvl4pPr marL="1600200" indent="-228600">
              <a:buClr>
                <a:srgbClr val="2D5C7B"/>
              </a:buClr>
              <a:buSzPct val="70000"/>
              <a:buFont typeface="Courier New"/>
              <a:buChar char="o"/>
              <a:defRPr sz="1600" b="0" i="0">
                <a:solidFill>
                  <a:srgbClr val="58595B"/>
                </a:solidFill>
                <a:latin typeface="Arial"/>
                <a:cs typeface="Arial"/>
              </a:defRPr>
            </a:lvl4pPr>
            <a:lvl5pPr>
              <a:defRPr sz="2000"/>
            </a:lvl5pPr>
            <a:lvl6pPr>
              <a:defRPr sz="2000"/>
            </a:lvl6pPr>
            <a:lvl7pPr>
              <a:defRPr sz="2000"/>
            </a:lvl7pPr>
            <a:lvl8pPr>
              <a:defRPr sz="2000"/>
            </a:lvl8pPr>
            <a:lvl9pPr>
              <a:defRPr sz="2000"/>
            </a:lvl9pPr>
          </a:lstStyle>
          <a:p>
            <a:pPr lvl="0"/>
            <a:r>
              <a:rPr lang="en-US" dirty="0"/>
              <a:t>Option when you want an Envision-specific slide in the deck</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3350" y="6456934"/>
            <a:ext cx="567553" cy="274320"/>
          </a:xfrm>
          <a:prstGeom prst="rect">
            <a:avLst/>
          </a:prstGeom>
        </p:spPr>
        <p:txBody>
          <a:bodyPr/>
          <a:lstStyle>
            <a:lvl1pPr algn="ctr">
              <a:defRPr sz="1200" b="1" i="0" baseline="0">
                <a:solidFill>
                  <a:srgbClr val="00274C"/>
                </a:solidFill>
                <a:latin typeface="Arial" pitchFamily="34" charset="0"/>
                <a:cs typeface="Arial" pitchFamily="34" charset="0"/>
              </a:defRPr>
            </a:lvl1pPr>
          </a:lstStyle>
          <a:p>
            <a:fld id="{C02EC18E-3975-4CBB-BA86-5DD8EEA81F41}" type="slidenum">
              <a:rPr lang="en-US" smtClean="0"/>
              <a:pPr/>
              <a:t>‹#›</a:t>
            </a:fld>
            <a:endParaRPr lang="en-US" dirty="0"/>
          </a:p>
        </p:txBody>
      </p:sp>
    </p:spTree>
    <p:extLst>
      <p:ext uri="{BB962C8B-B14F-4D97-AF65-F5344CB8AC3E}">
        <p14:creationId xmlns:p14="http://schemas.microsoft.com/office/powerpoint/2010/main" val="3995547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Page">
    <p:bg>
      <p:bgPr>
        <a:solidFill>
          <a:schemeClr val="bg1"/>
        </a:solidFill>
        <a:effectLst/>
      </p:bgPr>
    </p:bg>
    <p:spTree>
      <p:nvGrpSpPr>
        <p:cNvPr id="1" name=""/>
        <p:cNvGrpSpPr/>
        <p:nvPr/>
      </p:nvGrpSpPr>
      <p:grpSpPr>
        <a:xfrm>
          <a:off x="0" y="0"/>
          <a:ext cx="0" cy="0"/>
          <a:chOff x="0" y="0"/>
          <a:chExt cx="0" cy="0"/>
        </a:xfrm>
      </p:grpSpPr>
      <p:pic>
        <p:nvPicPr>
          <p:cNvPr id="8" name="Picture 7" descr="EmCare_Swoosh.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0" y="5614375"/>
            <a:ext cx="9138209" cy="1243625"/>
          </a:xfrm>
          <a:prstGeom prst="rect">
            <a:avLst/>
          </a:prstGeom>
        </p:spPr>
      </p:pic>
      <p:sp>
        <p:nvSpPr>
          <p:cNvPr id="2" name="Title 1"/>
          <p:cNvSpPr>
            <a:spLocks noGrp="1"/>
          </p:cNvSpPr>
          <p:nvPr>
            <p:ph type="title" hasCustomPrompt="1"/>
          </p:nvPr>
        </p:nvSpPr>
        <p:spPr>
          <a:xfrm>
            <a:off x="548371" y="541016"/>
            <a:ext cx="7803265" cy="665679"/>
          </a:xfrm>
          <a:prstGeom prst="rect">
            <a:avLst/>
          </a:prstGeom>
        </p:spPr>
        <p:txBody>
          <a:bodyPr anchor="t">
            <a:normAutofit/>
          </a:bodyPr>
          <a:lstStyle>
            <a:lvl1pPr algn="l">
              <a:defRPr sz="3200" b="1">
                <a:solidFill>
                  <a:srgbClr val="008265"/>
                </a:solidFill>
              </a:defRPr>
            </a:lvl1pPr>
          </a:lstStyle>
          <a:p>
            <a:r>
              <a:rPr lang="en-US" dirty="0"/>
              <a:t>EmCare “Family of Brands” Slide</a:t>
            </a:r>
          </a:p>
        </p:txBody>
      </p:sp>
      <p:sp>
        <p:nvSpPr>
          <p:cNvPr id="3" name="Content Placeholder 2"/>
          <p:cNvSpPr>
            <a:spLocks noGrp="1"/>
          </p:cNvSpPr>
          <p:nvPr>
            <p:ph idx="1" hasCustomPrompt="1"/>
          </p:nvPr>
        </p:nvSpPr>
        <p:spPr>
          <a:xfrm>
            <a:off x="541940" y="1196756"/>
            <a:ext cx="8602060" cy="2193496"/>
          </a:xfrm>
          <a:prstGeom prst="rect">
            <a:avLst/>
          </a:prstGeom>
        </p:spPr>
        <p:txBody>
          <a:bodyPr/>
          <a:lstStyle>
            <a:lvl1pPr marL="227013" indent="-227013">
              <a:buSzPct val="100000"/>
              <a:buFontTx/>
              <a:buBlip>
                <a:blip r:embed="rId3"/>
              </a:buBlip>
              <a:defRPr sz="2400" baseline="0">
                <a:solidFill>
                  <a:srgbClr val="58595B"/>
                </a:solidFill>
              </a:defRPr>
            </a:lvl1pPr>
            <a:lvl2pPr>
              <a:buClr>
                <a:srgbClr val="147151"/>
              </a:buClr>
              <a:defRPr sz="2000">
                <a:solidFill>
                  <a:srgbClr val="58595B"/>
                </a:solidFill>
              </a:defRPr>
            </a:lvl2pPr>
            <a:lvl3pPr>
              <a:buClr>
                <a:srgbClr val="147151"/>
              </a:buClr>
              <a:defRPr sz="1800">
                <a:solidFill>
                  <a:srgbClr val="58595B"/>
                </a:solidFill>
              </a:defRPr>
            </a:lvl3pPr>
            <a:lvl4pPr marL="1600200" indent="-228600">
              <a:buClr>
                <a:srgbClr val="147151"/>
              </a:buClr>
              <a:buSzPct val="70000"/>
              <a:buFont typeface="Courier New"/>
              <a:buChar char="o"/>
              <a:defRPr sz="1600" b="0" i="0">
                <a:solidFill>
                  <a:srgbClr val="58595B"/>
                </a:solidFill>
                <a:latin typeface="Arial"/>
                <a:cs typeface="Arial"/>
              </a:defRPr>
            </a:lvl4pPr>
            <a:lvl5pPr>
              <a:defRPr sz="2000"/>
            </a:lvl5pPr>
            <a:lvl6pPr>
              <a:defRPr sz="2000"/>
            </a:lvl6pPr>
            <a:lvl7pPr>
              <a:defRPr sz="2000"/>
            </a:lvl7pPr>
            <a:lvl8pPr>
              <a:defRPr sz="2000"/>
            </a:lvl8pPr>
            <a:lvl9pPr>
              <a:defRPr sz="2000"/>
            </a:lvl9pPr>
          </a:lstStyle>
          <a:p>
            <a:pPr lvl="0"/>
            <a:r>
              <a:rPr lang="en-US" dirty="0"/>
              <a:t>Option when you want an EmCare-specific slide in the deck</a:t>
            </a:r>
          </a:p>
          <a:p>
            <a:pPr lvl="1"/>
            <a:r>
              <a:rPr lang="en-US" dirty="0"/>
              <a:t>Second level</a:t>
            </a:r>
          </a:p>
          <a:p>
            <a:pPr lvl="2"/>
            <a:r>
              <a:rPr lang="en-US" dirty="0"/>
              <a:t>Third level</a:t>
            </a:r>
          </a:p>
          <a:p>
            <a:pPr lvl="3"/>
            <a:r>
              <a:rPr lang="en-US" dirty="0"/>
              <a:t>Fourth level</a:t>
            </a:r>
          </a:p>
        </p:txBody>
      </p:sp>
      <p:pic>
        <p:nvPicPr>
          <p:cNvPr id="7" name="Picture 6" descr="EmCare_Ico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12199" y="5718085"/>
            <a:ext cx="1158279" cy="1188760"/>
          </a:xfrm>
          <a:prstGeom prst="rect">
            <a:avLst/>
          </a:prstGeom>
        </p:spPr>
      </p:pic>
      <p:sp>
        <p:nvSpPr>
          <p:cNvPr id="6" name="Slide Number Placeholder 5"/>
          <p:cNvSpPr>
            <a:spLocks noGrp="1"/>
          </p:cNvSpPr>
          <p:nvPr>
            <p:ph type="sldNum" sz="quarter" idx="4"/>
          </p:nvPr>
        </p:nvSpPr>
        <p:spPr>
          <a:xfrm>
            <a:off x="-3350" y="6456934"/>
            <a:ext cx="567553" cy="274320"/>
          </a:xfrm>
          <a:prstGeom prst="rect">
            <a:avLst/>
          </a:prstGeom>
        </p:spPr>
        <p:txBody>
          <a:bodyPr/>
          <a:lstStyle>
            <a:lvl1pPr algn="ctr">
              <a:defRPr sz="1200" b="1" i="0" baseline="0">
                <a:solidFill>
                  <a:srgbClr val="008265"/>
                </a:solidFill>
                <a:latin typeface="Arial" pitchFamily="34" charset="0"/>
                <a:cs typeface="Arial" pitchFamily="34" charset="0"/>
              </a:defRPr>
            </a:lvl1pPr>
          </a:lstStyle>
          <a:p>
            <a:fld id="{C02EC18E-3975-4CBB-BA86-5DD8EEA81F41}" type="slidenum">
              <a:rPr lang="en-US" smtClean="0"/>
              <a:pPr/>
              <a:t>‹#›</a:t>
            </a:fld>
            <a:endParaRPr lang="en-US" dirty="0"/>
          </a:p>
        </p:txBody>
      </p:sp>
    </p:spTree>
    <p:extLst>
      <p:ext uri="{BB962C8B-B14F-4D97-AF65-F5344CB8AC3E}">
        <p14:creationId xmlns:p14="http://schemas.microsoft.com/office/powerpoint/2010/main" val="3559258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ontent Page">
    <p:bg>
      <p:bgPr>
        <a:solidFill>
          <a:schemeClr val="bg1"/>
        </a:solidFill>
        <a:effectLst/>
      </p:bgPr>
    </p:bg>
    <p:spTree>
      <p:nvGrpSpPr>
        <p:cNvPr id="1" name=""/>
        <p:cNvGrpSpPr/>
        <p:nvPr/>
      </p:nvGrpSpPr>
      <p:grpSpPr>
        <a:xfrm>
          <a:off x="0" y="0"/>
          <a:ext cx="0" cy="0"/>
          <a:chOff x="0" y="0"/>
          <a:chExt cx="0" cy="0"/>
        </a:xfrm>
      </p:grpSpPr>
      <p:pic>
        <p:nvPicPr>
          <p:cNvPr id="10" name="Picture 9" descr="EvolutionHealth_Swoosh.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8" y="5443681"/>
            <a:ext cx="9129065" cy="1414319"/>
          </a:xfrm>
          <a:prstGeom prst="rect">
            <a:avLst/>
          </a:prstGeom>
        </p:spPr>
      </p:pic>
      <p:sp>
        <p:nvSpPr>
          <p:cNvPr id="2" name="Title 1"/>
          <p:cNvSpPr>
            <a:spLocks noGrp="1"/>
          </p:cNvSpPr>
          <p:nvPr>
            <p:ph type="title" hasCustomPrompt="1"/>
          </p:nvPr>
        </p:nvSpPr>
        <p:spPr>
          <a:xfrm>
            <a:off x="540526" y="536167"/>
            <a:ext cx="7803265" cy="665679"/>
          </a:xfrm>
          <a:prstGeom prst="rect">
            <a:avLst/>
          </a:prstGeom>
        </p:spPr>
        <p:txBody>
          <a:bodyPr anchor="t">
            <a:normAutofit/>
          </a:bodyPr>
          <a:lstStyle>
            <a:lvl1pPr algn="l">
              <a:defRPr sz="3200" b="1">
                <a:solidFill>
                  <a:srgbClr val="008265"/>
                </a:solidFill>
              </a:defRPr>
            </a:lvl1pPr>
          </a:lstStyle>
          <a:p>
            <a:r>
              <a:rPr lang="en-US" dirty="0"/>
              <a:t>Evolution “Family of Brands” Slide</a:t>
            </a:r>
          </a:p>
        </p:txBody>
      </p:sp>
      <p:sp>
        <p:nvSpPr>
          <p:cNvPr id="3" name="Content Placeholder 2"/>
          <p:cNvSpPr>
            <a:spLocks noGrp="1"/>
          </p:cNvSpPr>
          <p:nvPr>
            <p:ph idx="1" hasCustomPrompt="1"/>
          </p:nvPr>
        </p:nvSpPr>
        <p:spPr>
          <a:xfrm>
            <a:off x="540526" y="1191907"/>
            <a:ext cx="8596477" cy="2193496"/>
          </a:xfrm>
          <a:prstGeom prst="rect">
            <a:avLst/>
          </a:prstGeom>
        </p:spPr>
        <p:txBody>
          <a:bodyPr/>
          <a:lstStyle>
            <a:lvl1pPr marL="227013" indent="-227013">
              <a:buFontTx/>
              <a:buBlip>
                <a:blip r:embed="rId3"/>
              </a:buBlip>
              <a:defRPr sz="2400" baseline="0">
                <a:solidFill>
                  <a:srgbClr val="58595B"/>
                </a:solidFill>
              </a:defRPr>
            </a:lvl1pPr>
            <a:lvl2pPr>
              <a:buClr>
                <a:srgbClr val="147152"/>
              </a:buClr>
              <a:defRPr sz="2000">
                <a:solidFill>
                  <a:srgbClr val="58595B"/>
                </a:solidFill>
              </a:defRPr>
            </a:lvl2pPr>
            <a:lvl3pPr>
              <a:buClr>
                <a:srgbClr val="147152"/>
              </a:buClr>
              <a:defRPr sz="1800">
                <a:solidFill>
                  <a:srgbClr val="58595B"/>
                </a:solidFill>
              </a:defRPr>
            </a:lvl3pPr>
            <a:lvl4pPr marL="1600200" indent="-228600">
              <a:buClr>
                <a:srgbClr val="147152"/>
              </a:buClr>
              <a:buSzPct val="70000"/>
              <a:buFont typeface="Courier New"/>
              <a:buChar char="o"/>
              <a:defRPr sz="1600" b="0" i="0">
                <a:solidFill>
                  <a:srgbClr val="58595B"/>
                </a:solidFill>
                <a:latin typeface="Arial"/>
                <a:cs typeface="Arial"/>
              </a:defRPr>
            </a:lvl4pPr>
            <a:lvl5pPr>
              <a:defRPr sz="2000"/>
            </a:lvl5pPr>
            <a:lvl6pPr>
              <a:defRPr sz="2000"/>
            </a:lvl6pPr>
            <a:lvl7pPr>
              <a:defRPr sz="2000"/>
            </a:lvl7pPr>
            <a:lvl8pPr>
              <a:defRPr sz="2000"/>
            </a:lvl8pPr>
            <a:lvl9pPr>
              <a:defRPr sz="2000"/>
            </a:lvl9pPr>
          </a:lstStyle>
          <a:p>
            <a:pPr lvl="0"/>
            <a:r>
              <a:rPr lang="en-US" dirty="0"/>
              <a:t>Option when you want an Evolution-specific slide in the deck</a:t>
            </a:r>
          </a:p>
          <a:p>
            <a:pPr lvl="1"/>
            <a:r>
              <a:rPr lang="en-US" dirty="0"/>
              <a:t>Second level</a:t>
            </a:r>
          </a:p>
          <a:p>
            <a:pPr lvl="2"/>
            <a:r>
              <a:rPr lang="en-US" dirty="0"/>
              <a:t>Third level</a:t>
            </a:r>
          </a:p>
          <a:p>
            <a:pPr lvl="3"/>
            <a:r>
              <a:rPr lang="en-US" dirty="0"/>
              <a:t>Fourth level</a:t>
            </a:r>
          </a:p>
        </p:txBody>
      </p:sp>
      <p:pic>
        <p:nvPicPr>
          <p:cNvPr id="8" name="Picture 7" descr="EvolutionHealth_Ico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37013" y="5606437"/>
            <a:ext cx="1167423" cy="1307636"/>
          </a:xfrm>
          <a:prstGeom prst="rect">
            <a:avLst/>
          </a:prstGeom>
        </p:spPr>
      </p:pic>
      <p:sp>
        <p:nvSpPr>
          <p:cNvPr id="6" name="Slide Number Placeholder 5"/>
          <p:cNvSpPr>
            <a:spLocks noGrp="1"/>
          </p:cNvSpPr>
          <p:nvPr>
            <p:ph type="sldNum" sz="quarter" idx="4"/>
          </p:nvPr>
        </p:nvSpPr>
        <p:spPr>
          <a:xfrm>
            <a:off x="-3350" y="6456934"/>
            <a:ext cx="567553" cy="274320"/>
          </a:xfrm>
          <a:prstGeom prst="rect">
            <a:avLst/>
          </a:prstGeom>
        </p:spPr>
        <p:txBody>
          <a:bodyPr/>
          <a:lstStyle>
            <a:lvl1pPr algn="ctr">
              <a:defRPr sz="1200" b="1" i="0" baseline="0">
                <a:solidFill>
                  <a:srgbClr val="008265"/>
                </a:solidFill>
                <a:latin typeface="Arial" pitchFamily="34" charset="0"/>
                <a:cs typeface="Arial" pitchFamily="34" charset="0"/>
              </a:defRPr>
            </a:lvl1pPr>
          </a:lstStyle>
          <a:p>
            <a:fld id="{C02EC18E-3975-4CBB-BA86-5DD8EEA81F41}" type="slidenum">
              <a:rPr lang="en-US" smtClean="0"/>
              <a:pPr/>
              <a:t>‹#›</a:t>
            </a:fld>
            <a:endParaRPr lang="en-US" dirty="0"/>
          </a:p>
        </p:txBody>
      </p:sp>
    </p:spTree>
    <p:extLst>
      <p:ext uri="{BB962C8B-B14F-4D97-AF65-F5344CB8AC3E}">
        <p14:creationId xmlns:p14="http://schemas.microsoft.com/office/powerpoint/2010/main" val="3063127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bg1"/>
        </a:solidFill>
        <a:effectLst/>
      </p:bgPr>
    </p:bg>
    <p:spTree>
      <p:nvGrpSpPr>
        <p:cNvPr id="1" name=""/>
        <p:cNvGrpSpPr/>
        <p:nvPr/>
      </p:nvGrpSpPr>
      <p:grpSpPr>
        <a:xfrm>
          <a:off x="0" y="0"/>
          <a:ext cx="0" cy="0"/>
          <a:chOff x="0" y="0"/>
          <a:chExt cx="0" cy="0"/>
        </a:xfrm>
      </p:grpSpPr>
      <p:pic>
        <p:nvPicPr>
          <p:cNvPr id="9" name="Picture 8" descr="GreyBottomSwosh.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3" y="5657048"/>
            <a:ext cx="9141257" cy="1200952"/>
          </a:xfrm>
          <a:prstGeom prst="rect">
            <a:avLst/>
          </a:prstGeom>
        </p:spPr>
      </p:pic>
      <p:sp>
        <p:nvSpPr>
          <p:cNvPr id="6" name="Title 1"/>
          <p:cNvSpPr>
            <a:spLocks noGrp="1"/>
          </p:cNvSpPr>
          <p:nvPr>
            <p:ph type="title" hasCustomPrompt="1"/>
          </p:nvPr>
        </p:nvSpPr>
        <p:spPr>
          <a:xfrm>
            <a:off x="542034" y="542324"/>
            <a:ext cx="7803265" cy="665679"/>
          </a:xfrm>
          <a:prstGeom prst="rect">
            <a:avLst/>
          </a:prstGeom>
        </p:spPr>
        <p:txBody>
          <a:bodyPr anchor="t">
            <a:normAutofit/>
          </a:bodyPr>
          <a:lstStyle>
            <a:lvl1pPr algn="l">
              <a:defRPr sz="3200" b="1">
                <a:solidFill>
                  <a:srgbClr val="0060A9"/>
                </a:solidFill>
              </a:defRPr>
            </a:lvl1pPr>
          </a:lstStyle>
          <a:p>
            <a:r>
              <a:rPr lang="en-US" dirty="0"/>
              <a:t>HEADER</a:t>
            </a:r>
          </a:p>
        </p:txBody>
      </p:sp>
      <p:sp>
        <p:nvSpPr>
          <p:cNvPr id="7" name="Content Placeholder 2"/>
          <p:cNvSpPr>
            <a:spLocks noGrp="1"/>
          </p:cNvSpPr>
          <p:nvPr>
            <p:ph idx="1" hasCustomPrompt="1"/>
          </p:nvPr>
        </p:nvSpPr>
        <p:spPr>
          <a:xfrm>
            <a:off x="542034" y="1198064"/>
            <a:ext cx="8039459" cy="2193496"/>
          </a:xfrm>
          <a:prstGeom prst="rect">
            <a:avLst/>
          </a:prstGeom>
        </p:spPr>
        <p:txBody>
          <a:bodyPr/>
          <a:lstStyle>
            <a:lvl1pPr marL="227013" indent="-227013">
              <a:buClr>
                <a:srgbClr val="2D5C7B"/>
              </a:buClr>
              <a:buSzPct val="100000"/>
              <a:buFontTx/>
              <a:buBlip>
                <a:blip r:embed="rId3"/>
              </a:buBlip>
              <a:defRPr sz="2400" baseline="0">
                <a:solidFill>
                  <a:srgbClr val="58595B"/>
                </a:solidFill>
              </a:defRPr>
            </a:lvl1pPr>
            <a:lvl2pPr>
              <a:buClr>
                <a:srgbClr val="094F97"/>
              </a:buClr>
              <a:defRPr sz="2000">
                <a:solidFill>
                  <a:srgbClr val="58595B"/>
                </a:solidFill>
              </a:defRPr>
            </a:lvl2pPr>
            <a:lvl3pPr>
              <a:buClr>
                <a:srgbClr val="094F97"/>
              </a:buClr>
              <a:defRPr sz="1800">
                <a:solidFill>
                  <a:srgbClr val="58595B"/>
                </a:solidFill>
              </a:defRPr>
            </a:lvl3pPr>
            <a:lvl4pPr marL="1600200" indent="-228600">
              <a:buClr>
                <a:srgbClr val="094F97"/>
              </a:buClr>
              <a:buSzPct val="70000"/>
              <a:buFont typeface="Courier New"/>
              <a:buChar char="o"/>
              <a:defRPr sz="1600" b="0" i="0">
                <a:solidFill>
                  <a:srgbClr val="58595B"/>
                </a:solidFill>
                <a:latin typeface="Arial"/>
                <a:cs typeface="Arial"/>
              </a:defRPr>
            </a:lvl4pPr>
            <a:lvl5pPr>
              <a:defRPr sz="2000"/>
            </a:lvl5pPr>
            <a:lvl6pPr>
              <a:defRPr sz="2000"/>
            </a:lvl6pPr>
            <a:lvl7pPr>
              <a:defRPr sz="2000"/>
            </a:lvl7pPr>
            <a:lvl8pPr>
              <a:defRPr sz="2000"/>
            </a:lvl8pPr>
            <a:lvl9pPr>
              <a:defRPr sz="2000"/>
            </a:lvl9pPr>
          </a:lstStyle>
          <a:p>
            <a:pPr lvl="0"/>
            <a:r>
              <a:rPr lang="en-US" dirty="0"/>
              <a:t>First Bullet</a:t>
            </a:r>
          </a:p>
          <a:p>
            <a:pPr lvl="1"/>
            <a:r>
              <a:rPr lang="en-US" dirty="0"/>
              <a:t>Second level</a:t>
            </a:r>
          </a:p>
          <a:p>
            <a:pPr lvl="2"/>
            <a:r>
              <a:rPr lang="en-US" dirty="0"/>
              <a:t>Third level</a:t>
            </a:r>
          </a:p>
          <a:p>
            <a:pPr lvl="3"/>
            <a:r>
              <a:rPr lang="en-US" dirty="0"/>
              <a:t>Fourth level</a:t>
            </a:r>
          </a:p>
        </p:txBody>
      </p:sp>
      <p:sp>
        <p:nvSpPr>
          <p:cNvPr id="5" name="Slide Number Placeholder 5"/>
          <p:cNvSpPr>
            <a:spLocks noGrp="1"/>
          </p:cNvSpPr>
          <p:nvPr>
            <p:ph type="sldNum" sz="quarter" idx="4"/>
          </p:nvPr>
        </p:nvSpPr>
        <p:spPr>
          <a:xfrm>
            <a:off x="-3350" y="6456934"/>
            <a:ext cx="567553" cy="274320"/>
          </a:xfrm>
          <a:prstGeom prst="rect">
            <a:avLst/>
          </a:prstGeom>
        </p:spPr>
        <p:txBody>
          <a:bodyPr/>
          <a:lstStyle>
            <a:lvl1pPr algn="ctr">
              <a:defRPr sz="1200" b="1" i="0" baseline="0">
                <a:solidFill>
                  <a:srgbClr val="0060A9"/>
                </a:solidFill>
                <a:latin typeface="Arial" pitchFamily="34" charset="0"/>
                <a:cs typeface="Arial" pitchFamily="34" charset="0"/>
              </a:defRPr>
            </a:lvl1pPr>
          </a:lstStyle>
          <a:p>
            <a:fld id="{C02EC18E-3975-4CBB-BA86-5DD8EEA81F41}" type="slidenum">
              <a:rPr lang="en-US" smtClean="0"/>
              <a:pPr/>
              <a:t>‹#›</a:t>
            </a:fld>
            <a:endParaRPr lang="en-US" dirty="0"/>
          </a:p>
        </p:txBody>
      </p:sp>
    </p:spTree>
    <p:extLst>
      <p:ext uri="{BB962C8B-B14F-4D97-AF65-F5344CB8AC3E}">
        <p14:creationId xmlns:p14="http://schemas.microsoft.com/office/powerpoint/2010/main" val="1572706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vider Page 2">
    <p:bg>
      <p:bgPr>
        <a:solidFill>
          <a:schemeClr val="bg1"/>
        </a:solidFill>
        <a:effectLst/>
      </p:bgPr>
    </p:bg>
    <p:spTree>
      <p:nvGrpSpPr>
        <p:cNvPr id="1" name=""/>
        <p:cNvGrpSpPr/>
        <p:nvPr/>
      </p:nvGrpSpPr>
      <p:grpSpPr>
        <a:xfrm>
          <a:off x="0" y="0"/>
          <a:ext cx="0" cy="0"/>
          <a:chOff x="0" y="0"/>
          <a:chExt cx="0" cy="0"/>
        </a:xfrm>
      </p:grpSpPr>
      <p:pic>
        <p:nvPicPr>
          <p:cNvPr id="7" name="Picture 6" descr="085741.01_EnvHC_DividerSlides_2_GrayBG.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575"/>
            <a:ext cx="9144000" cy="6858000"/>
          </a:xfrm>
          <a:prstGeom prst="rect">
            <a:avLst/>
          </a:prstGeom>
        </p:spPr>
      </p:pic>
      <p:sp>
        <p:nvSpPr>
          <p:cNvPr id="4" name="Text Placeholder 3"/>
          <p:cNvSpPr>
            <a:spLocks noGrp="1"/>
          </p:cNvSpPr>
          <p:nvPr>
            <p:ph type="body" sz="half" idx="2" hasCustomPrompt="1"/>
          </p:nvPr>
        </p:nvSpPr>
        <p:spPr>
          <a:xfrm>
            <a:off x="0" y="3114857"/>
            <a:ext cx="9144000" cy="650494"/>
          </a:xfrm>
          <a:prstGeom prst="rect">
            <a:avLst/>
          </a:prstGeom>
        </p:spPr>
        <p:txBody>
          <a:bodyPr/>
          <a:lstStyle>
            <a:lvl1pPr marL="0" indent="0" algn="ctr">
              <a:buNone/>
              <a:defRPr sz="2400" baseline="0">
                <a:solidFill>
                  <a:srgbClr val="58595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DIVIDER SLIDE OPTION 1</a:t>
            </a:r>
          </a:p>
        </p:txBody>
      </p:sp>
      <p:pic>
        <p:nvPicPr>
          <p:cNvPr id="12" name="Picture 11" descr="AMR_Bottom_Swoosh.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91724"/>
            <a:ext cx="9144000" cy="1274164"/>
          </a:xfrm>
          <a:prstGeom prst="rect">
            <a:avLst/>
          </a:prstGeom>
        </p:spPr>
      </p:pic>
      <p:pic>
        <p:nvPicPr>
          <p:cNvPr id="13" name="Picture 12" descr="AMR_Top_Swoosh.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1212398"/>
          </a:xfrm>
          <a:prstGeom prst="rect">
            <a:avLst/>
          </a:prstGeom>
        </p:spPr>
      </p:pic>
    </p:spTree>
    <p:extLst>
      <p:ext uri="{BB962C8B-B14F-4D97-AF65-F5344CB8AC3E}">
        <p14:creationId xmlns:p14="http://schemas.microsoft.com/office/powerpoint/2010/main" val="1614114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bg1"/>
        </a:solidFill>
        <a:effectLst/>
      </p:bgPr>
    </p:bg>
    <p:spTree>
      <p:nvGrpSpPr>
        <p:cNvPr id="1" name=""/>
        <p:cNvGrpSpPr/>
        <p:nvPr/>
      </p:nvGrpSpPr>
      <p:grpSpPr>
        <a:xfrm>
          <a:off x="0" y="0"/>
          <a:ext cx="0" cy="0"/>
          <a:chOff x="0" y="0"/>
          <a:chExt cx="0" cy="0"/>
        </a:xfrm>
      </p:grpSpPr>
      <p:pic>
        <p:nvPicPr>
          <p:cNvPr id="7" name="Picture 6" descr="AMR_DividerS_BlurGra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 Placeholder 3"/>
          <p:cNvSpPr>
            <a:spLocks noGrp="1"/>
          </p:cNvSpPr>
          <p:nvPr>
            <p:ph type="body" sz="half" idx="2" hasCustomPrompt="1"/>
          </p:nvPr>
        </p:nvSpPr>
        <p:spPr>
          <a:xfrm>
            <a:off x="0" y="3114857"/>
            <a:ext cx="9144000" cy="650494"/>
          </a:xfrm>
          <a:prstGeom prst="rect">
            <a:avLst/>
          </a:prstGeom>
        </p:spPr>
        <p:txBody>
          <a:bodyPr/>
          <a:lstStyle>
            <a:lvl1pPr marL="0" indent="0" algn="ctr">
              <a:buNone/>
              <a:defRPr sz="2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DIVIDER SLIDE OPTION 2</a:t>
            </a:r>
          </a:p>
        </p:txBody>
      </p:sp>
      <p:pic>
        <p:nvPicPr>
          <p:cNvPr id="4" name="Picture 3" descr="AMR_Top Gray_Swoos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52" y="0"/>
            <a:ext cx="9144000" cy="1212398"/>
          </a:xfrm>
          <a:prstGeom prst="rect">
            <a:avLst/>
          </a:prstGeom>
        </p:spPr>
      </p:pic>
      <p:pic>
        <p:nvPicPr>
          <p:cNvPr id="11" name="Picture 10" descr="AMR_Top Gray_Swoos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2052" y="5645602"/>
            <a:ext cx="9144000" cy="1212398"/>
          </a:xfrm>
          <a:prstGeom prst="rect">
            <a:avLst/>
          </a:prstGeom>
        </p:spPr>
      </p:pic>
    </p:spTree>
    <p:extLst>
      <p:ext uri="{BB962C8B-B14F-4D97-AF65-F5344CB8AC3E}">
        <p14:creationId xmlns:p14="http://schemas.microsoft.com/office/powerpoint/2010/main" val="179979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pic>
        <p:nvPicPr>
          <p:cNvPr id="3" name="Picture 2" descr="AMR_Bottom_Swoosh.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0" y="-4395"/>
            <a:ext cx="9158121" cy="1212398"/>
          </a:xfrm>
          <a:prstGeom prst="rect">
            <a:avLst/>
          </a:prstGeom>
        </p:spPr>
      </p:pic>
      <p:sp>
        <p:nvSpPr>
          <p:cNvPr id="8" name="Title 1"/>
          <p:cNvSpPr>
            <a:spLocks noGrp="1"/>
          </p:cNvSpPr>
          <p:nvPr>
            <p:ph type="title" hasCustomPrompt="1"/>
          </p:nvPr>
        </p:nvSpPr>
        <p:spPr>
          <a:xfrm>
            <a:off x="542034" y="542324"/>
            <a:ext cx="7803265" cy="665679"/>
          </a:xfrm>
          <a:prstGeom prst="rect">
            <a:avLst/>
          </a:prstGeom>
        </p:spPr>
        <p:txBody>
          <a:bodyPr anchor="t">
            <a:normAutofit/>
          </a:bodyPr>
          <a:lstStyle>
            <a:lvl1pPr algn="l">
              <a:defRPr sz="3200" b="1">
                <a:solidFill>
                  <a:srgbClr val="0060A9"/>
                </a:solidFill>
              </a:defRPr>
            </a:lvl1pPr>
          </a:lstStyle>
          <a:p>
            <a:r>
              <a:rPr lang="en-US" dirty="0"/>
              <a:t>HEADER</a:t>
            </a:r>
          </a:p>
        </p:txBody>
      </p:sp>
      <p:sp>
        <p:nvSpPr>
          <p:cNvPr id="9" name="Content Placeholder 2"/>
          <p:cNvSpPr>
            <a:spLocks noGrp="1"/>
          </p:cNvSpPr>
          <p:nvPr>
            <p:ph idx="1" hasCustomPrompt="1"/>
          </p:nvPr>
        </p:nvSpPr>
        <p:spPr>
          <a:xfrm>
            <a:off x="542034" y="1198064"/>
            <a:ext cx="8039459" cy="2193496"/>
          </a:xfrm>
          <a:prstGeom prst="rect">
            <a:avLst/>
          </a:prstGeom>
        </p:spPr>
        <p:txBody>
          <a:bodyPr/>
          <a:lstStyle>
            <a:lvl1pPr marL="227013" indent="-227013">
              <a:buClr>
                <a:srgbClr val="2D5C7B"/>
              </a:buClr>
              <a:buSzPct val="100000"/>
              <a:buFontTx/>
              <a:buBlip>
                <a:blip r:embed="rId3"/>
              </a:buBlip>
              <a:defRPr sz="2400" baseline="0">
                <a:solidFill>
                  <a:srgbClr val="58595B"/>
                </a:solidFill>
              </a:defRPr>
            </a:lvl1pPr>
            <a:lvl2pPr>
              <a:buClr>
                <a:srgbClr val="094F97"/>
              </a:buClr>
              <a:defRPr sz="2000">
                <a:solidFill>
                  <a:srgbClr val="58595B"/>
                </a:solidFill>
              </a:defRPr>
            </a:lvl2pPr>
            <a:lvl3pPr>
              <a:buClr>
                <a:srgbClr val="094F97"/>
              </a:buClr>
              <a:defRPr sz="1800">
                <a:solidFill>
                  <a:srgbClr val="58595B"/>
                </a:solidFill>
              </a:defRPr>
            </a:lvl3pPr>
            <a:lvl4pPr marL="1600200" indent="-228600">
              <a:buClr>
                <a:srgbClr val="094F97"/>
              </a:buClr>
              <a:buSzPct val="70000"/>
              <a:buFont typeface="Courier New"/>
              <a:buChar char="o"/>
              <a:defRPr sz="1600" b="0" i="0">
                <a:solidFill>
                  <a:srgbClr val="58595B"/>
                </a:solidFill>
                <a:latin typeface="Arial"/>
                <a:cs typeface="Arial"/>
              </a:defRPr>
            </a:lvl4pPr>
            <a:lvl5pPr>
              <a:defRPr sz="2000"/>
            </a:lvl5pPr>
            <a:lvl6pPr>
              <a:defRPr sz="2000"/>
            </a:lvl6pPr>
            <a:lvl7pPr>
              <a:defRPr sz="2000"/>
            </a:lvl7pPr>
            <a:lvl8pPr>
              <a:defRPr sz="2000"/>
            </a:lvl8pPr>
            <a:lvl9pPr>
              <a:defRPr sz="2000"/>
            </a:lvl9pPr>
          </a:lstStyle>
          <a:p>
            <a:pPr lvl="0"/>
            <a:r>
              <a:rPr lang="en-US" dirty="0"/>
              <a:t>First Bullet</a:t>
            </a:r>
          </a:p>
          <a:p>
            <a:pPr lvl="1"/>
            <a:r>
              <a:rPr lang="en-US" dirty="0"/>
              <a:t>Second level</a:t>
            </a:r>
          </a:p>
          <a:p>
            <a:pPr lvl="2"/>
            <a:r>
              <a:rPr lang="en-US" dirty="0"/>
              <a:t>Third level</a:t>
            </a:r>
          </a:p>
          <a:p>
            <a:pPr lvl="3"/>
            <a:r>
              <a:rPr lang="en-US" dirty="0"/>
              <a:t>Fourth level</a:t>
            </a:r>
          </a:p>
        </p:txBody>
      </p:sp>
      <p:pic>
        <p:nvPicPr>
          <p:cNvPr id="6" name="Picture 5" descr="AMR_Logo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9304" y="284501"/>
            <a:ext cx="1332020" cy="350532"/>
          </a:xfrm>
          <a:prstGeom prst="rect">
            <a:avLst/>
          </a:prstGeom>
        </p:spPr>
      </p:pic>
      <p:sp>
        <p:nvSpPr>
          <p:cNvPr id="11" name="Slide Number Placeholder 5"/>
          <p:cNvSpPr>
            <a:spLocks noGrp="1"/>
          </p:cNvSpPr>
          <p:nvPr>
            <p:ph type="sldNum" sz="quarter" idx="4"/>
          </p:nvPr>
        </p:nvSpPr>
        <p:spPr>
          <a:xfrm>
            <a:off x="-3350" y="6456934"/>
            <a:ext cx="567553" cy="274320"/>
          </a:xfrm>
          <a:prstGeom prst="rect">
            <a:avLst/>
          </a:prstGeom>
        </p:spPr>
        <p:txBody>
          <a:bodyPr/>
          <a:lstStyle>
            <a:lvl1pPr algn="ctr">
              <a:defRPr sz="1200" b="1" i="0" baseline="0">
                <a:solidFill>
                  <a:srgbClr val="0061AA"/>
                </a:solidFill>
                <a:latin typeface="Arial" pitchFamily="34" charset="0"/>
                <a:cs typeface="Arial" pitchFamily="34" charset="0"/>
              </a:defRPr>
            </a:lvl1pPr>
          </a:lstStyle>
          <a:p>
            <a:fld id="{C02EC18E-3975-4CBB-BA86-5DD8EEA81F41}" type="slidenum">
              <a:rPr lang="en-US" smtClean="0"/>
              <a:pPr/>
              <a:t>‹#›</a:t>
            </a:fld>
            <a:endParaRPr lang="en-US" dirty="0"/>
          </a:p>
        </p:txBody>
      </p:sp>
    </p:spTree>
    <p:extLst>
      <p:ext uri="{BB962C8B-B14F-4D97-AF65-F5344CB8AC3E}">
        <p14:creationId xmlns:p14="http://schemas.microsoft.com/office/powerpoint/2010/main" val="2616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pic>
        <p:nvPicPr>
          <p:cNvPr id="12" name="Picture 11" descr="AMR_Bottom_Swoosh.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41" y="5653490"/>
            <a:ext cx="9144000" cy="1212398"/>
          </a:xfrm>
          <a:prstGeom prst="rect">
            <a:avLst/>
          </a:prstGeom>
        </p:spPr>
      </p:pic>
      <p:sp>
        <p:nvSpPr>
          <p:cNvPr id="6" name="Title 1"/>
          <p:cNvSpPr>
            <a:spLocks noGrp="1"/>
          </p:cNvSpPr>
          <p:nvPr>
            <p:ph type="title" hasCustomPrompt="1"/>
          </p:nvPr>
        </p:nvSpPr>
        <p:spPr>
          <a:xfrm>
            <a:off x="542034" y="542324"/>
            <a:ext cx="7803265" cy="665679"/>
          </a:xfrm>
          <a:prstGeom prst="rect">
            <a:avLst/>
          </a:prstGeom>
        </p:spPr>
        <p:txBody>
          <a:bodyPr anchor="t">
            <a:normAutofit/>
          </a:bodyPr>
          <a:lstStyle>
            <a:lvl1pPr algn="l">
              <a:defRPr sz="3200" b="1">
                <a:solidFill>
                  <a:srgbClr val="0060A9"/>
                </a:solidFill>
              </a:defRPr>
            </a:lvl1pPr>
          </a:lstStyle>
          <a:p>
            <a:r>
              <a:rPr lang="en-US" dirty="0"/>
              <a:t>HEADER</a:t>
            </a:r>
          </a:p>
        </p:txBody>
      </p:sp>
      <p:sp>
        <p:nvSpPr>
          <p:cNvPr id="7" name="Content Placeholder 2"/>
          <p:cNvSpPr>
            <a:spLocks noGrp="1"/>
          </p:cNvSpPr>
          <p:nvPr>
            <p:ph idx="1" hasCustomPrompt="1"/>
          </p:nvPr>
        </p:nvSpPr>
        <p:spPr>
          <a:xfrm>
            <a:off x="542034" y="1198064"/>
            <a:ext cx="8039459" cy="2193496"/>
          </a:xfrm>
          <a:prstGeom prst="rect">
            <a:avLst/>
          </a:prstGeom>
        </p:spPr>
        <p:txBody>
          <a:bodyPr/>
          <a:lstStyle>
            <a:lvl1pPr marL="227013" indent="-227013">
              <a:buClr>
                <a:srgbClr val="2D5C7B"/>
              </a:buClr>
              <a:buSzPct val="100000"/>
              <a:buFontTx/>
              <a:buBlip>
                <a:blip r:embed="rId3"/>
              </a:buBlip>
              <a:defRPr sz="2400" baseline="0">
                <a:solidFill>
                  <a:srgbClr val="58595B"/>
                </a:solidFill>
              </a:defRPr>
            </a:lvl1pPr>
            <a:lvl2pPr>
              <a:buClr>
                <a:srgbClr val="094F97"/>
              </a:buClr>
              <a:defRPr sz="2000">
                <a:solidFill>
                  <a:srgbClr val="58595B"/>
                </a:solidFill>
              </a:defRPr>
            </a:lvl2pPr>
            <a:lvl3pPr>
              <a:buClr>
                <a:srgbClr val="094F97"/>
              </a:buClr>
              <a:defRPr sz="1800">
                <a:solidFill>
                  <a:srgbClr val="58595B"/>
                </a:solidFill>
              </a:defRPr>
            </a:lvl3pPr>
            <a:lvl4pPr marL="1600200" indent="-228600">
              <a:buClr>
                <a:srgbClr val="094F97"/>
              </a:buClr>
              <a:buSzPct val="70000"/>
              <a:buFont typeface="Courier New"/>
              <a:buChar char="o"/>
              <a:defRPr sz="1600" b="0" i="0">
                <a:solidFill>
                  <a:srgbClr val="58595B"/>
                </a:solidFill>
                <a:latin typeface="Arial"/>
                <a:cs typeface="Arial"/>
              </a:defRPr>
            </a:lvl4pPr>
            <a:lvl5pPr>
              <a:defRPr sz="2000"/>
            </a:lvl5pPr>
            <a:lvl6pPr>
              <a:defRPr sz="2000"/>
            </a:lvl6pPr>
            <a:lvl7pPr>
              <a:defRPr sz="2000"/>
            </a:lvl7pPr>
            <a:lvl8pPr>
              <a:defRPr sz="2000"/>
            </a:lvl8pPr>
            <a:lvl9pPr>
              <a:defRPr sz="2000"/>
            </a:lvl9pPr>
          </a:lstStyle>
          <a:p>
            <a:pPr lvl="0"/>
            <a:r>
              <a:rPr lang="en-US" dirty="0"/>
              <a:t>First Bullet</a:t>
            </a:r>
          </a:p>
          <a:p>
            <a:pPr lvl="1"/>
            <a:r>
              <a:rPr lang="en-US" dirty="0"/>
              <a:t>Second level</a:t>
            </a:r>
          </a:p>
          <a:p>
            <a:pPr lvl="2"/>
            <a:r>
              <a:rPr lang="en-US" dirty="0"/>
              <a:t>Third level</a:t>
            </a:r>
          </a:p>
          <a:p>
            <a:pPr lvl="3"/>
            <a:r>
              <a:rPr lang="en-US" dirty="0"/>
              <a:t>Fourth level</a:t>
            </a:r>
          </a:p>
        </p:txBody>
      </p:sp>
      <p:pic>
        <p:nvPicPr>
          <p:cNvPr id="13" name="Picture 12" descr="AMR_Logo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9304" y="6280351"/>
            <a:ext cx="1332020" cy="350532"/>
          </a:xfrm>
          <a:prstGeom prst="rect">
            <a:avLst/>
          </a:prstGeom>
        </p:spPr>
      </p:pic>
      <p:sp>
        <p:nvSpPr>
          <p:cNvPr id="9" name="Slide Number Placeholder 5"/>
          <p:cNvSpPr>
            <a:spLocks noGrp="1"/>
          </p:cNvSpPr>
          <p:nvPr>
            <p:ph type="sldNum" sz="quarter" idx="4"/>
          </p:nvPr>
        </p:nvSpPr>
        <p:spPr>
          <a:xfrm>
            <a:off x="-3350" y="6456934"/>
            <a:ext cx="567553" cy="274320"/>
          </a:xfrm>
          <a:prstGeom prst="rect">
            <a:avLst/>
          </a:prstGeom>
        </p:spPr>
        <p:txBody>
          <a:bodyPr/>
          <a:lstStyle>
            <a:lvl1pPr algn="ctr">
              <a:defRPr sz="1200" b="1" i="0" baseline="0">
                <a:solidFill>
                  <a:srgbClr val="0061AA"/>
                </a:solidFill>
                <a:latin typeface="Arial" pitchFamily="34" charset="0"/>
                <a:cs typeface="Arial" pitchFamily="34" charset="0"/>
              </a:defRPr>
            </a:lvl1pPr>
          </a:lstStyle>
          <a:p>
            <a:fld id="{C02EC18E-3975-4CBB-BA86-5DD8EEA81F41}" type="slidenum">
              <a:rPr lang="en-US" smtClean="0"/>
              <a:pPr/>
              <a:t>‹#›</a:t>
            </a:fld>
            <a:endParaRPr lang="en-US" dirty="0"/>
          </a:p>
        </p:txBody>
      </p:sp>
    </p:spTree>
    <p:extLst>
      <p:ext uri="{BB962C8B-B14F-4D97-AF65-F5344CB8AC3E}">
        <p14:creationId xmlns:p14="http://schemas.microsoft.com/office/powerpoint/2010/main" val="3969208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pic>
        <p:nvPicPr>
          <p:cNvPr id="8" name="Picture 7" descr="AMR_Bottom_Swoosh.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0" y="0"/>
            <a:ext cx="9158121" cy="1212398"/>
          </a:xfrm>
          <a:prstGeom prst="rect">
            <a:avLst/>
          </a:prstGeom>
        </p:spPr>
      </p:pic>
      <p:sp>
        <p:nvSpPr>
          <p:cNvPr id="5" name="Title 1"/>
          <p:cNvSpPr>
            <a:spLocks noGrp="1"/>
          </p:cNvSpPr>
          <p:nvPr>
            <p:ph type="title" hasCustomPrompt="1"/>
          </p:nvPr>
        </p:nvSpPr>
        <p:spPr>
          <a:xfrm>
            <a:off x="542034" y="542324"/>
            <a:ext cx="7803265" cy="665679"/>
          </a:xfrm>
          <a:prstGeom prst="rect">
            <a:avLst/>
          </a:prstGeom>
        </p:spPr>
        <p:txBody>
          <a:bodyPr anchor="t">
            <a:normAutofit/>
          </a:bodyPr>
          <a:lstStyle>
            <a:lvl1pPr algn="l">
              <a:defRPr sz="3200" b="1">
                <a:solidFill>
                  <a:srgbClr val="0060A9"/>
                </a:solidFill>
              </a:defRPr>
            </a:lvl1pPr>
          </a:lstStyle>
          <a:p>
            <a:r>
              <a:rPr lang="en-US" dirty="0"/>
              <a:t>HEADER</a:t>
            </a:r>
          </a:p>
        </p:txBody>
      </p:sp>
      <p:sp>
        <p:nvSpPr>
          <p:cNvPr id="7" name="Content Placeholder 2"/>
          <p:cNvSpPr>
            <a:spLocks noGrp="1"/>
          </p:cNvSpPr>
          <p:nvPr>
            <p:ph idx="1" hasCustomPrompt="1"/>
          </p:nvPr>
        </p:nvSpPr>
        <p:spPr>
          <a:xfrm>
            <a:off x="542034" y="1198064"/>
            <a:ext cx="8039459" cy="2193496"/>
          </a:xfrm>
          <a:prstGeom prst="rect">
            <a:avLst/>
          </a:prstGeom>
        </p:spPr>
        <p:txBody>
          <a:bodyPr/>
          <a:lstStyle>
            <a:lvl1pPr marL="227013" indent="-227013">
              <a:buClr>
                <a:srgbClr val="2D5C7B"/>
              </a:buClr>
              <a:buSzPct val="100000"/>
              <a:buFontTx/>
              <a:buBlip>
                <a:blip r:embed="rId3"/>
              </a:buBlip>
              <a:defRPr sz="2400" baseline="0">
                <a:solidFill>
                  <a:srgbClr val="58595B"/>
                </a:solidFill>
              </a:defRPr>
            </a:lvl1pPr>
            <a:lvl2pPr>
              <a:buClr>
                <a:srgbClr val="094F97"/>
              </a:buClr>
              <a:defRPr sz="2000">
                <a:solidFill>
                  <a:srgbClr val="58595B"/>
                </a:solidFill>
              </a:defRPr>
            </a:lvl2pPr>
            <a:lvl3pPr>
              <a:buClr>
                <a:srgbClr val="094F97"/>
              </a:buClr>
              <a:defRPr sz="1800">
                <a:solidFill>
                  <a:srgbClr val="58595B"/>
                </a:solidFill>
              </a:defRPr>
            </a:lvl3pPr>
            <a:lvl4pPr marL="1600200" indent="-228600">
              <a:buClr>
                <a:srgbClr val="094F97"/>
              </a:buClr>
              <a:buSzPct val="70000"/>
              <a:buFont typeface="Courier New"/>
              <a:buChar char="o"/>
              <a:defRPr sz="1600" b="0" i="0">
                <a:solidFill>
                  <a:srgbClr val="58595B"/>
                </a:solidFill>
                <a:latin typeface="Arial"/>
                <a:cs typeface="Arial"/>
              </a:defRPr>
            </a:lvl4pPr>
            <a:lvl5pPr>
              <a:defRPr sz="2000"/>
            </a:lvl5pPr>
            <a:lvl6pPr>
              <a:defRPr sz="2000"/>
            </a:lvl6pPr>
            <a:lvl7pPr>
              <a:defRPr sz="2000"/>
            </a:lvl7pPr>
            <a:lvl8pPr>
              <a:defRPr sz="2000"/>
            </a:lvl8pPr>
            <a:lvl9pPr>
              <a:defRPr sz="2000"/>
            </a:lvl9pPr>
          </a:lstStyle>
          <a:p>
            <a:pPr lvl="0"/>
            <a:r>
              <a:rPr lang="en-US" dirty="0"/>
              <a:t>First Bullet</a:t>
            </a:r>
          </a:p>
          <a:p>
            <a:pPr lvl="1"/>
            <a:r>
              <a:rPr lang="en-US" dirty="0"/>
              <a:t>Second level</a:t>
            </a:r>
          </a:p>
          <a:p>
            <a:pPr lvl="2"/>
            <a:r>
              <a:rPr lang="en-US" dirty="0"/>
              <a:t>Third level</a:t>
            </a:r>
          </a:p>
          <a:p>
            <a:pPr lvl="3"/>
            <a:r>
              <a:rPr lang="en-US" dirty="0"/>
              <a:t>Fourth level</a:t>
            </a:r>
          </a:p>
        </p:txBody>
      </p:sp>
      <p:pic>
        <p:nvPicPr>
          <p:cNvPr id="2" name="Picture 1" descr="AMR_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63901" y="6237026"/>
            <a:ext cx="1389934" cy="472456"/>
          </a:xfrm>
          <a:prstGeom prst="rect">
            <a:avLst/>
          </a:prstGeom>
        </p:spPr>
      </p:pic>
      <p:sp>
        <p:nvSpPr>
          <p:cNvPr id="9" name="Slide Number Placeholder 5"/>
          <p:cNvSpPr>
            <a:spLocks noGrp="1"/>
          </p:cNvSpPr>
          <p:nvPr>
            <p:ph type="sldNum" sz="quarter" idx="4"/>
          </p:nvPr>
        </p:nvSpPr>
        <p:spPr>
          <a:xfrm>
            <a:off x="-3350" y="6456934"/>
            <a:ext cx="567553" cy="274320"/>
          </a:xfrm>
          <a:prstGeom prst="rect">
            <a:avLst/>
          </a:prstGeom>
        </p:spPr>
        <p:txBody>
          <a:bodyPr/>
          <a:lstStyle>
            <a:lvl1pPr algn="ctr">
              <a:defRPr sz="1200" b="1" i="0" baseline="0">
                <a:solidFill>
                  <a:srgbClr val="0061AA"/>
                </a:solidFill>
                <a:latin typeface="Arial" pitchFamily="34" charset="0"/>
                <a:cs typeface="Arial" pitchFamily="34" charset="0"/>
              </a:defRPr>
            </a:lvl1pPr>
          </a:lstStyle>
          <a:p>
            <a:fld id="{C02EC18E-3975-4CBB-BA86-5DD8EEA81F41}" type="slidenum">
              <a:rPr lang="en-US" smtClean="0"/>
              <a:pPr/>
              <a:t>‹#›</a:t>
            </a:fld>
            <a:endParaRPr lang="en-US" dirty="0"/>
          </a:p>
        </p:txBody>
      </p:sp>
    </p:spTree>
    <p:extLst>
      <p:ext uri="{BB962C8B-B14F-4D97-AF65-F5344CB8AC3E}">
        <p14:creationId xmlns:p14="http://schemas.microsoft.com/office/powerpoint/2010/main" val="3611731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pic>
        <p:nvPicPr>
          <p:cNvPr id="10" name="Picture 9" descr="AMR_Bottom_Swoosh.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41" y="5653490"/>
            <a:ext cx="9144000" cy="1212398"/>
          </a:xfrm>
          <a:prstGeom prst="rect">
            <a:avLst/>
          </a:prstGeom>
        </p:spPr>
      </p:pic>
      <p:sp>
        <p:nvSpPr>
          <p:cNvPr id="3" name="TextBox 2"/>
          <p:cNvSpPr txBox="1"/>
          <p:nvPr userDrawn="1"/>
        </p:nvSpPr>
        <p:spPr>
          <a:xfrm>
            <a:off x="8473440" y="6146800"/>
            <a:ext cx="184666" cy="369332"/>
          </a:xfrm>
          <a:prstGeom prst="rect">
            <a:avLst/>
          </a:prstGeom>
          <a:noFill/>
        </p:spPr>
        <p:txBody>
          <a:bodyPr wrap="none" rtlCol="0">
            <a:spAutoFit/>
          </a:bodyPr>
          <a:lstStyle/>
          <a:p>
            <a:endParaRPr lang="en-US" dirty="0"/>
          </a:p>
        </p:txBody>
      </p:sp>
      <p:sp>
        <p:nvSpPr>
          <p:cNvPr id="7" name="Title 1"/>
          <p:cNvSpPr>
            <a:spLocks noGrp="1"/>
          </p:cNvSpPr>
          <p:nvPr>
            <p:ph type="title" hasCustomPrompt="1"/>
          </p:nvPr>
        </p:nvSpPr>
        <p:spPr>
          <a:xfrm>
            <a:off x="542034" y="542324"/>
            <a:ext cx="7803265" cy="665679"/>
          </a:xfrm>
          <a:prstGeom prst="rect">
            <a:avLst/>
          </a:prstGeom>
        </p:spPr>
        <p:txBody>
          <a:bodyPr anchor="t">
            <a:normAutofit/>
          </a:bodyPr>
          <a:lstStyle>
            <a:lvl1pPr algn="l">
              <a:defRPr sz="3200" b="1">
                <a:solidFill>
                  <a:srgbClr val="0060A9"/>
                </a:solidFill>
              </a:defRPr>
            </a:lvl1pPr>
          </a:lstStyle>
          <a:p>
            <a:r>
              <a:rPr lang="en-US" dirty="0"/>
              <a:t>HEADER</a:t>
            </a:r>
          </a:p>
        </p:txBody>
      </p:sp>
      <p:sp>
        <p:nvSpPr>
          <p:cNvPr id="8" name="Content Placeholder 2"/>
          <p:cNvSpPr>
            <a:spLocks noGrp="1"/>
          </p:cNvSpPr>
          <p:nvPr>
            <p:ph idx="1" hasCustomPrompt="1"/>
          </p:nvPr>
        </p:nvSpPr>
        <p:spPr>
          <a:xfrm>
            <a:off x="542034" y="1198064"/>
            <a:ext cx="8039459" cy="2193496"/>
          </a:xfrm>
          <a:prstGeom prst="rect">
            <a:avLst/>
          </a:prstGeom>
        </p:spPr>
        <p:txBody>
          <a:bodyPr/>
          <a:lstStyle>
            <a:lvl1pPr marL="227013" indent="-227013">
              <a:buClr>
                <a:srgbClr val="2D5C7B"/>
              </a:buClr>
              <a:buSzPct val="100000"/>
              <a:buFontTx/>
              <a:buBlip>
                <a:blip r:embed="rId3"/>
              </a:buBlip>
              <a:defRPr sz="2400" baseline="0">
                <a:solidFill>
                  <a:srgbClr val="58595B"/>
                </a:solidFill>
              </a:defRPr>
            </a:lvl1pPr>
            <a:lvl2pPr>
              <a:buClr>
                <a:srgbClr val="094F97"/>
              </a:buClr>
              <a:defRPr sz="2000">
                <a:solidFill>
                  <a:srgbClr val="58595B"/>
                </a:solidFill>
              </a:defRPr>
            </a:lvl2pPr>
            <a:lvl3pPr>
              <a:buClr>
                <a:srgbClr val="094F97"/>
              </a:buClr>
              <a:defRPr sz="1800">
                <a:solidFill>
                  <a:srgbClr val="58595B"/>
                </a:solidFill>
              </a:defRPr>
            </a:lvl3pPr>
            <a:lvl4pPr marL="1600200" indent="-228600">
              <a:buClr>
                <a:srgbClr val="094F97"/>
              </a:buClr>
              <a:buSzPct val="70000"/>
              <a:buFont typeface="Courier New"/>
              <a:buChar char="o"/>
              <a:defRPr sz="1600" b="0" i="0">
                <a:solidFill>
                  <a:srgbClr val="58595B"/>
                </a:solidFill>
                <a:latin typeface="Arial"/>
                <a:cs typeface="Arial"/>
              </a:defRPr>
            </a:lvl4pPr>
            <a:lvl5pPr>
              <a:defRPr sz="2000"/>
            </a:lvl5pPr>
            <a:lvl6pPr>
              <a:defRPr sz="2000"/>
            </a:lvl6pPr>
            <a:lvl7pPr>
              <a:defRPr sz="2000"/>
            </a:lvl7pPr>
            <a:lvl8pPr>
              <a:defRPr sz="2000"/>
            </a:lvl8pPr>
            <a:lvl9pPr>
              <a:defRPr sz="2000"/>
            </a:lvl9pPr>
          </a:lstStyle>
          <a:p>
            <a:pPr lvl="0"/>
            <a:r>
              <a:rPr lang="en-US" dirty="0"/>
              <a:t>First Bullet</a:t>
            </a:r>
          </a:p>
          <a:p>
            <a:pPr lvl="1"/>
            <a:r>
              <a:rPr lang="en-US" dirty="0"/>
              <a:t>Second level</a:t>
            </a:r>
          </a:p>
          <a:p>
            <a:pPr lvl="2"/>
            <a:r>
              <a:rPr lang="en-US" dirty="0"/>
              <a:t>Third level</a:t>
            </a:r>
          </a:p>
          <a:p>
            <a:pPr lvl="3"/>
            <a:r>
              <a:rPr lang="en-US" dirty="0"/>
              <a:t>Fourth level</a:t>
            </a:r>
          </a:p>
        </p:txBody>
      </p:sp>
      <p:pic>
        <p:nvPicPr>
          <p:cNvPr id="4" name="Picture 3" descr="AMR_Icon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67062" y="5982083"/>
            <a:ext cx="683004" cy="706376"/>
          </a:xfrm>
          <a:prstGeom prst="rect">
            <a:avLst/>
          </a:prstGeom>
        </p:spPr>
      </p:pic>
      <p:sp>
        <p:nvSpPr>
          <p:cNvPr id="11" name="Slide Number Placeholder 5"/>
          <p:cNvSpPr>
            <a:spLocks noGrp="1"/>
          </p:cNvSpPr>
          <p:nvPr>
            <p:ph type="sldNum" sz="quarter" idx="4"/>
          </p:nvPr>
        </p:nvSpPr>
        <p:spPr>
          <a:xfrm>
            <a:off x="-3350" y="6456934"/>
            <a:ext cx="567553" cy="274320"/>
          </a:xfrm>
          <a:prstGeom prst="rect">
            <a:avLst/>
          </a:prstGeom>
        </p:spPr>
        <p:txBody>
          <a:bodyPr/>
          <a:lstStyle>
            <a:lvl1pPr algn="ctr">
              <a:defRPr sz="1200" b="1" i="0" baseline="0">
                <a:solidFill>
                  <a:srgbClr val="0061AA"/>
                </a:solidFill>
                <a:latin typeface="Arial" pitchFamily="34" charset="0"/>
                <a:cs typeface="Arial" pitchFamily="34" charset="0"/>
              </a:defRPr>
            </a:lvl1pPr>
          </a:lstStyle>
          <a:p>
            <a:fld id="{C02EC18E-3975-4CBB-BA86-5DD8EEA81F41}" type="slidenum">
              <a:rPr lang="en-US" smtClean="0"/>
              <a:pPr/>
              <a:t>‹#›</a:t>
            </a:fld>
            <a:endParaRPr lang="en-US" dirty="0"/>
          </a:p>
        </p:txBody>
      </p:sp>
    </p:spTree>
    <p:extLst>
      <p:ext uri="{BB962C8B-B14F-4D97-AF65-F5344CB8AC3E}">
        <p14:creationId xmlns:p14="http://schemas.microsoft.com/office/powerpoint/2010/main" val="2250013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age 2">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542034" y="542324"/>
            <a:ext cx="7803265" cy="665679"/>
          </a:xfrm>
          <a:prstGeom prst="rect">
            <a:avLst/>
          </a:prstGeom>
        </p:spPr>
        <p:txBody>
          <a:bodyPr anchor="t">
            <a:normAutofit/>
          </a:bodyPr>
          <a:lstStyle>
            <a:lvl1pPr algn="l">
              <a:defRPr sz="3200" b="1">
                <a:solidFill>
                  <a:srgbClr val="0060A9"/>
                </a:solidFill>
              </a:defRPr>
            </a:lvl1pPr>
          </a:lstStyle>
          <a:p>
            <a:r>
              <a:rPr lang="en-US" dirty="0"/>
              <a:t>HEADER</a:t>
            </a:r>
          </a:p>
        </p:txBody>
      </p:sp>
      <p:sp>
        <p:nvSpPr>
          <p:cNvPr id="9" name="Content Placeholder 2"/>
          <p:cNvSpPr>
            <a:spLocks noGrp="1"/>
          </p:cNvSpPr>
          <p:nvPr>
            <p:ph idx="1" hasCustomPrompt="1"/>
          </p:nvPr>
        </p:nvSpPr>
        <p:spPr>
          <a:xfrm>
            <a:off x="542034" y="1198064"/>
            <a:ext cx="8039459" cy="2193496"/>
          </a:xfrm>
          <a:prstGeom prst="rect">
            <a:avLst/>
          </a:prstGeom>
        </p:spPr>
        <p:txBody>
          <a:bodyPr/>
          <a:lstStyle>
            <a:lvl1pPr marL="227013" indent="-227013">
              <a:buClr>
                <a:srgbClr val="2D5C7B"/>
              </a:buClr>
              <a:buFontTx/>
              <a:buBlip>
                <a:blip r:embed="rId2"/>
              </a:buBlip>
              <a:defRPr sz="2400" baseline="0">
                <a:solidFill>
                  <a:srgbClr val="58595B"/>
                </a:solidFill>
              </a:defRPr>
            </a:lvl1pPr>
            <a:lvl2pPr>
              <a:buClr>
                <a:srgbClr val="094F97"/>
              </a:buClr>
              <a:defRPr sz="2000">
                <a:solidFill>
                  <a:srgbClr val="58595B"/>
                </a:solidFill>
              </a:defRPr>
            </a:lvl2pPr>
            <a:lvl3pPr>
              <a:buClr>
                <a:srgbClr val="094F97"/>
              </a:buClr>
              <a:defRPr sz="1800">
                <a:solidFill>
                  <a:srgbClr val="58595B"/>
                </a:solidFill>
              </a:defRPr>
            </a:lvl3pPr>
            <a:lvl4pPr marL="1600200" indent="-228600">
              <a:buClr>
                <a:srgbClr val="094F97"/>
              </a:buClr>
              <a:buSzPct val="70000"/>
              <a:buFont typeface="Courier New"/>
              <a:buChar char="o"/>
              <a:defRPr sz="1600" b="0" i="0">
                <a:solidFill>
                  <a:srgbClr val="58595B"/>
                </a:solidFill>
                <a:latin typeface="Arial"/>
                <a:cs typeface="Arial"/>
              </a:defRPr>
            </a:lvl4pPr>
            <a:lvl5pPr>
              <a:defRPr sz="2000"/>
            </a:lvl5pPr>
            <a:lvl6pPr>
              <a:defRPr sz="2000"/>
            </a:lvl6pPr>
            <a:lvl7pPr>
              <a:defRPr sz="2000"/>
            </a:lvl7pPr>
            <a:lvl8pPr>
              <a:defRPr sz="2000"/>
            </a:lvl8pPr>
            <a:lvl9pPr>
              <a:defRPr sz="2000"/>
            </a:lvl9pPr>
          </a:lstStyle>
          <a:p>
            <a:pPr lvl="0"/>
            <a:r>
              <a:rPr lang="en-US" dirty="0"/>
              <a:t>First Bullet</a:t>
            </a:r>
          </a:p>
          <a:p>
            <a:pPr lvl="1"/>
            <a:r>
              <a:rPr lang="en-US" dirty="0"/>
              <a:t>Second level</a:t>
            </a:r>
          </a:p>
          <a:p>
            <a:pPr lvl="2"/>
            <a:r>
              <a:rPr lang="en-US" dirty="0"/>
              <a:t>Third level</a:t>
            </a:r>
          </a:p>
          <a:p>
            <a:pPr lvl="3"/>
            <a:r>
              <a:rPr lang="en-US" dirty="0"/>
              <a:t>Fourth level</a:t>
            </a:r>
          </a:p>
        </p:txBody>
      </p:sp>
      <p:pic>
        <p:nvPicPr>
          <p:cNvPr id="5" name="Picture 4" descr="AMR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3901" y="137001"/>
            <a:ext cx="1389934" cy="472456"/>
          </a:xfrm>
          <a:prstGeom prst="rect">
            <a:avLst/>
          </a:prstGeom>
        </p:spPr>
      </p:pic>
      <p:sp>
        <p:nvSpPr>
          <p:cNvPr id="7" name="Slide Number Placeholder 5"/>
          <p:cNvSpPr>
            <a:spLocks noGrp="1"/>
          </p:cNvSpPr>
          <p:nvPr>
            <p:ph type="sldNum" sz="quarter" idx="4"/>
          </p:nvPr>
        </p:nvSpPr>
        <p:spPr>
          <a:xfrm>
            <a:off x="-3350" y="6456934"/>
            <a:ext cx="567553" cy="274320"/>
          </a:xfrm>
          <a:prstGeom prst="rect">
            <a:avLst/>
          </a:prstGeom>
        </p:spPr>
        <p:txBody>
          <a:bodyPr/>
          <a:lstStyle>
            <a:lvl1pPr algn="ctr">
              <a:defRPr sz="1200" b="1" i="0" baseline="0">
                <a:solidFill>
                  <a:srgbClr val="0061AA"/>
                </a:solidFill>
                <a:latin typeface="Arial" pitchFamily="34" charset="0"/>
                <a:cs typeface="Arial" pitchFamily="34" charset="0"/>
              </a:defRPr>
            </a:lvl1pPr>
          </a:lstStyle>
          <a:p>
            <a:fld id="{C02EC18E-3975-4CBB-BA86-5DD8EEA81F41}" type="slidenum">
              <a:rPr lang="en-US" smtClean="0"/>
              <a:pPr/>
              <a:t>‹#›</a:t>
            </a:fld>
            <a:endParaRPr lang="en-US" dirty="0"/>
          </a:p>
        </p:txBody>
      </p:sp>
    </p:spTree>
    <p:extLst>
      <p:ext uri="{BB962C8B-B14F-4D97-AF65-F5344CB8AC3E}">
        <p14:creationId xmlns:p14="http://schemas.microsoft.com/office/powerpoint/2010/main" val="5537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Page 2">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42034" y="542324"/>
            <a:ext cx="7803265" cy="665679"/>
          </a:xfrm>
          <a:prstGeom prst="rect">
            <a:avLst/>
          </a:prstGeom>
        </p:spPr>
        <p:txBody>
          <a:bodyPr anchor="t">
            <a:normAutofit/>
          </a:bodyPr>
          <a:lstStyle>
            <a:lvl1pPr algn="l">
              <a:defRPr sz="3200" b="1">
                <a:solidFill>
                  <a:srgbClr val="0060A9"/>
                </a:solidFill>
              </a:defRPr>
            </a:lvl1pPr>
          </a:lstStyle>
          <a:p>
            <a:r>
              <a:rPr lang="en-US" dirty="0"/>
              <a:t>HEADER</a:t>
            </a:r>
          </a:p>
        </p:txBody>
      </p:sp>
      <p:sp>
        <p:nvSpPr>
          <p:cNvPr id="8" name="Content Placeholder 2"/>
          <p:cNvSpPr>
            <a:spLocks noGrp="1"/>
          </p:cNvSpPr>
          <p:nvPr>
            <p:ph idx="1" hasCustomPrompt="1"/>
          </p:nvPr>
        </p:nvSpPr>
        <p:spPr>
          <a:xfrm>
            <a:off x="542034" y="1198064"/>
            <a:ext cx="8039459" cy="2193496"/>
          </a:xfrm>
          <a:prstGeom prst="rect">
            <a:avLst/>
          </a:prstGeom>
        </p:spPr>
        <p:txBody>
          <a:bodyPr/>
          <a:lstStyle>
            <a:lvl1pPr marL="227013" indent="-227013">
              <a:buClr>
                <a:srgbClr val="2D5C7B"/>
              </a:buClr>
              <a:buSzPct val="100000"/>
              <a:buFontTx/>
              <a:buBlip>
                <a:blip r:embed="rId2"/>
              </a:buBlip>
              <a:defRPr sz="2400" baseline="0">
                <a:solidFill>
                  <a:srgbClr val="58595B"/>
                </a:solidFill>
              </a:defRPr>
            </a:lvl1pPr>
            <a:lvl2pPr>
              <a:buClr>
                <a:srgbClr val="094F97"/>
              </a:buClr>
              <a:defRPr sz="2000">
                <a:solidFill>
                  <a:srgbClr val="58595B"/>
                </a:solidFill>
              </a:defRPr>
            </a:lvl2pPr>
            <a:lvl3pPr>
              <a:buClr>
                <a:srgbClr val="094F97"/>
              </a:buClr>
              <a:defRPr sz="1800">
                <a:solidFill>
                  <a:srgbClr val="58595B"/>
                </a:solidFill>
              </a:defRPr>
            </a:lvl3pPr>
            <a:lvl4pPr marL="1600200" indent="-228600">
              <a:buClr>
                <a:srgbClr val="094F97"/>
              </a:buClr>
              <a:buSzPct val="70000"/>
              <a:buFont typeface="Courier New"/>
              <a:buChar char="o"/>
              <a:defRPr sz="1600" b="0" i="0">
                <a:solidFill>
                  <a:srgbClr val="58595B"/>
                </a:solidFill>
                <a:latin typeface="Arial"/>
                <a:cs typeface="Arial"/>
              </a:defRPr>
            </a:lvl4pPr>
            <a:lvl5pPr>
              <a:defRPr sz="2000"/>
            </a:lvl5pPr>
            <a:lvl6pPr>
              <a:defRPr sz="2000"/>
            </a:lvl6pPr>
            <a:lvl7pPr>
              <a:defRPr sz="2000"/>
            </a:lvl7pPr>
            <a:lvl8pPr>
              <a:defRPr sz="2000"/>
            </a:lvl8pPr>
            <a:lvl9pPr>
              <a:defRPr sz="2000"/>
            </a:lvl9pPr>
          </a:lstStyle>
          <a:p>
            <a:pPr lvl="0"/>
            <a:r>
              <a:rPr lang="en-US" dirty="0"/>
              <a:t>First Bullet</a:t>
            </a:r>
          </a:p>
          <a:p>
            <a:pPr lvl="1"/>
            <a:r>
              <a:rPr lang="en-US" dirty="0"/>
              <a:t>Second level</a:t>
            </a:r>
          </a:p>
          <a:p>
            <a:pPr lvl="2"/>
            <a:r>
              <a:rPr lang="en-US" dirty="0"/>
              <a:t>Third level</a:t>
            </a:r>
          </a:p>
          <a:p>
            <a:pPr lvl="3"/>
            <a:r>
              <a:rPr lang="en-US" dirty="0"/>
              <a:t>Fourth level</a:t>
            </a:r>
          </a:p>
        </p:txBody>
      </p:sp>
      <p:pic>
        <p:nvPicPr>
          <p:cNvPr id="6" name="Picture 5" descr="AMR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3901" y="6237026"/>
            <a:ext cx="1389934" cy="472456"/>
          </a:xfrm>
          <a:prstGeom prst="rect">
            <a:avLst/>
          </a:prstGeom>
        </p:spPr>
      </p:pic>
      <p:sp>
        <p:nvSpPr>
          <p:cNvPr id="9" name="Slide Number Placeholder 5"/>
          <p:cNvSpPr>
            <a:spLocks noGrp="1"/>
          </p:cNvSpPr>
          <p:nvPr>
            <p:ph type="sldNum" sz="quarter" idx="4"/>
          </p:nvPr>
        </p:nvSpPr>
        <p:spPr>
          <a:xfrm>
            <a:off x="-3350" y="6456934"/>
            <a:ext cx="567553" cy="274320"/>
          </a:xfrm>
          <a:prstGeom prst="rect">
            <a:avLst/>
          </a:prstGeom>
        </p:spPr>
        <p:txBody>
          <a:bodyPr/>
          <a:lstStyle>
            <a:lvl1pPr algn="ctr">
              <a:defRPr sz="1200" b="1" i="0" baseline="0">
                <a:solidFill>
                  <a:srgbClr val="0061AA"/>
                </a:solidFill>
                <a:latin typeface="Arial" pitchFamily="34" charset="0"/>
                <a:cs typeface="Arial" pitchFamily="34" charset="0"/>
              </a:defRPr>
            </a:lvl1pPr>
          </a:lstStyle>
          <a:p>
            <a:fld id="{C02EC18E-3975-4CBB-BA86-5DD8EEA81F41}" type="slidenum">
              <a:rPr lang="en-US" smtClean="0"/>
              <a:pPr/>
              <a:t>‹#›</a:t>
            </a:fld>
            <a:endParaRPr lang="en-US" dirty="0"/>
          </a:p>
        </p:txBody>
      </p:sp>
    </p:spTree>
    <p:extLst>
      <p:ext uri="{BB962C8B-B14F-4D97-AF65-F5344CB8AC3E}">
        <p14:creationId xmlns:p14="http://schemas.microsoft.com/office/powerpoint/2010/main" val="2101119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823001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8" r:id="rId3"/>
    <p:sldLayoutId id="2147483672" r:id="rId4"/>
    <p:sldLayoutId id="2147483677" r:id="rId5"/>
    <p:sldLayoutId id="2147483673" r:id="rId6"/>
    <p:sldLayoutId id="2147483676" r:id="rId7"/>
    <p:sldLayoutId id="2147483665" r:id="rId8"/>
    <p:sldLayoutId id="2147483670" r:id="rId9"/>
    <p:sldLayoutId id="2147483657" r:id="rId10"/>
    <p:sldLayoutId id="2147483662" r:id="rId11"/>
    <p:sldLayoutId id="2147483679" r:id="rId12"/>
    <p:sldLayoutId id="2147483663" r:id="rId13"/>
    <p:sldLayoutId id="2147483664" r:id="rId14"/>
    <p:sldLayoutId id="2147483680" r:id="rId15"/>
  </p:sldLayoutIdLst>
  <p:hf hdr="0" ftr="0" dt="0"/>
  <p:txStyles>
    <p:titleStyle>
      <a:lvl1pPr algn="l" defTabSz="457200" rtl="0" eaLnBrk="1" latinLnBrk="0" hangingPunct="1">
        <a:spcBef>
          <a:spcPct val="0"/>
        </a:spcBef>
        <a:buNone/>
        <a:defRPr sz="3200" b="1" i="0" kern="1200">
          <a:solidFill>
            <a:schemeClr val="bg1">
              <a:lumMod val="50000"/>
            </a:schemeClr>
          </a:solidFill>
          <a:latin typeface="Arial"/>
          <a:ea typeface="+mj-ea"/>
          <a:cs typeface="Arial"/>
        </a:defRPr>
      </a:lvl1pPr>
    </p:titleStyle>
    <p:bodyStyle>
      <a:lvl1pPr marL="227013" indent="-227013" algn="l" defTabSz="457200" rtl="0" eaLnBrk="1" latinLnBrk="0" hangingPunct="1">
        <a:spcBef>
          <a:spcPct val="20000"/>
        </a:spcBef>
        <a:buClr>
          <a:srgbClr val="4D7690"/>
        </a:buClr>
        <a:buFont typeface="Wingdings" charset="2"/>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Clr>
          <a:srgbClr val="4D7690"/>
        </a:buClr>
        <a:buFont typeface="Arial"/>
        <a:buChar char="•"/>
        <a:defRPr sz="2400" b="0" i="0" kern="1200">
          <a:solidFill>
            <a:schemeClr val="tx1"/>
          </a:solidFill>
          <a:latin typeface="Arial"/>
          <a:ea typeface="+mn-ea"/>
          <a:cs typeface="Arial"/>
        </a:defRPr>
      </a:lvl2pPr>
      <a:lvl3pPr marL="1143000" indent="-228600" algn="l" defTabSz="457200" rtl="0" eaLnBrk="1" latinLnBrk="0" hangingPunct="1">
        <a:spcBef>
          <a:spcPct val="20000"/>
        </a:spcBef>
        <a:buClr>
          <a:srgbClr val="4D7690"/>
        </a:buClr>
        <a:buFont typeface="Lucida Grande"/>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mailto:concordscheduling@evhc.net"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hyperlink" Target="http://www.amrcoco.com/" TargetMode="Externa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hyperlink" Target="mailto:concordscheduling@evhc.net" TargetMode="Externa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hyperlink" Target="mailto:concordscheduling@evhc.net"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5.PNG"/><Relationship Id="rId1" Type="http://schemas.openxmlformats.org/officeDocument/2006/relationships/slideLayout" Target="../slideLayouts/slideLayout8.xml"/><Relationship Id="rId4" Type="http://schemas.openxmlformats.org/officeDocument/2006/relationships/hyperlink" Target="https://amrwfts.kronos.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3380172"/>
            <a:ext cx="6400800" cy="2159493"/>
          </a:xfrm>
        </p:spPr>
        <p:txBody>
          <a:bodyPr>
            <a:normAutofit/>
          </a:bodyPr>
          <a:lstStyle/>
          <a:p>
            <a:r>
              <a:rPr lang="en-US" sz="3600" b="1" dirty="0"/>
              <a:t>Contra Costa County</a:t>
            </a:r>
            <a:endParaRPr lang="en-US" sz="3600" b="1" dirty="0">
              <a:solidFill>
                <a:srgbClr val="58595B"/>
              </a:solidFill>
            </a:endParaRPr>
          </a:p>
          <a:p>
            <a:r>
              <a:rPr lang="en-US" dirty="0">
                <a:solidFill>
                  <a:srgbClr val="58595B"/>
                </a:solidFill>
              </a:rPr>
              <a:t>Telestaff Training</a:t>
            </a:r>
          </a:p>
        </p:txBody>
      </p:sp>
    </p:spTree>
    <p:extLst>
      <p:ext uri="{BB962C8B-B14F-4D97-AF65-F5344CB8AC3E}">
        <p14:creationId xmlns:p14="http://schemas.microsoft.com/office/powerpoint/2010/main" val="236640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034" y="706707"/>
            <a:ext cx="7803265" cy="665679"/>
          </a:xfrm>
        </p:spPr>
        <p:txBody>
          <a:bodyPr/>
          <a:lstStyle/>
          <a:p>
            <a:pPr algn="ctr"/>
            <a:r>
              <a:rPr lang="en-US" dirty="0"/>
              <a:t>Telestaff Tour: Personal Dashboard</a:t>
            </a:r>
          </a:p>
        </p:txBody>
      </p:sp>
      <p:sp>
        <p:nvSpPr>
          <p:cNvPr id="3" name="Content Placeholder 2"/>
          <p:cNvSpPr>
            <a:spLocks noGrp="1"/>
          </p:cNvSpPr>
          <p:nvPr>
            <p:ph idx="1"/>
          </p:nvPr>
        </p:nvSpPr>
        <p:spPr>
          <a:xfrm>
            <a:off x="-3350" y="1371600"/>
            <a:ext cx="8581493" cy="1316536"/>
          </a:xfrm>
        </p:spPr>
        <p:txBody>
          <a:bodyPr/>
          <a:lstStyle/>
          <a:p>
            <a:pPr lvl="2">
              <a:buFont typeface="Wingdings" panose="05000000000000000000" pitchFamily="2" charset="2"/>
              <a:buChar char="v"/>
            </a:pPr>
            <a:r>
              <a:rPr lang="en-US" sz="2400" b="1" dirty="0"/>
              <a:t>Log into Telestaff </a:t>
            </a:r>
          </a:p>
          <a:p>
            <a:pPr lvl="2">
              <a:buFont typeface="Wingdings" panose="05000000000000000000" pitchFamily="2" charset="2"/>
              <a:buChar char="v"/>
            </a:pPr>
            <a:r>
              <a:rPr lang="en-US" sz="2400" b="1" dirty="0"/>
              <a:t>Your personal Dashboard will be Displayed</a:t>
            </a:r>
          </a:p>
        </p:txBody>
      </p:sp>
      <p:sp>
        <p:nvSpPr>
          <p:cNvPr id="5" name="Slide Number Placeholder 4"/>
          <p:cNvSpPr>
            <a:spLocks noGrp="1"/>
          </p:cNvSpPr>
          <p:nvPr>
            <p:ph type="sldNum" sz="quarter" idx="4"/>
          </p:nvPr>
        </p:nvSpPr>
        <p:spPr/>
        <p:txBody>
          <a:bodyPr/>
          <a:lstStyle/>
          <a:p>
            <a:fld id="{C02EC18E-3975-4CBB-BA86-5DD8EEA81F41}" type="slidenum">
              <a:rPr lang="en-US" smtClean="0"/>
              <a:pPr/>
              <a:t>10</a:t>
            </a:fld>
            <a:endParaRPr lang="en-US" dirty="0"/>
          </a:p>
        </p:txBody>
      </p:sp>
      <p:pic>
        <p:nvPicPr>
          <p:cNvPr id="6" name="Picture 5">
            <a:extLst>
              <a:ext uri="{FF2B5EF4-FFF2-40B4-BE49-F238E27FC236}">
                <a16:creationId xmlns:a16="http://schemas.microsoft.com/office/drawing/2014/main" id="{19B25256-755D-4803-96B8-9B5486045DB0}"/>
              </a:ext>
            </a:extLst>
          </p:cNvPr>
          <p:cNvPicPr>
            <a:picLocks noChangeAspect="1"/>
          </p:cNvPicPr>
          <p:nvPr/>
        </p:nvPicPr>
        <p:blipFill>
          <a:blip r:embed="rId2"/>
          <a:stretch>
            <a:fillRect/>
          </a:stretch>
        </p:blipFill>
        <p:spPr>
          <a:xfrm>
            <a:off x="1030099" y="2286001"/>
            <a:ext cx="7315200" cy="4114800"/>
          </a:xfrm>
          <a:prstGeom prst="rect">
            <a:avLst/>
          </a:prstGeom>
        </p:spPr>
      </p:pic>
    </p:spTree>
    <p:extLst>
      <p:ext uri="{BB962C8B-B14F-4D97-AF65-F5344CB8AC3E}">
        <p14:creationId xmlns:p14="http://schemas.microsoft.com/office/powerpoint/2010/main" val="729320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CD814BD-9246-4DDB-B6EA-D399CA6C8779}"/>
              </a:ext>
            </a:extLst>
          </p:cNvPr>
          <p:cNvSpPr>
            <a:spLocks noGrp="1"/>
          </p:cNvSpPr>
          <p:nvPr>
            <p:ph type="title"/>
          </p:nvPr>
        </p:nvSpPr>
        <p:spPr/>
        <p:txBody>
          <a:bodyPr/>
          <a:lstStyle/>
          <a:p>
            <a:pPr algn="ctr"/>
            <a:r>
              <a:rPr lang="en-US" dirty="0"/>
              <a:t>Telestaff Tour: Accessing Calendar</a:t>
            </a:r>
          </a:p>
        </p:txBody>
      </p:sp>
      <p:sp>
        <p:nvSpPr>
          <p:cNvPr id="53" name="Content Placeholder 11">
            <a:extLst>
              <a:ext uri="{FF2B5EF4-FFF2-40B4-BE49-F238E27FC236}">
                <a16:creationId xmlns:a16="http://schemas.microsoft.com/office/drawing/2014/main" id="{1E1AFC1A-DCDE-4667-8D4E-C3F55D8E20BA}"/>
              </a:ext>
            </a:extLst>
          </p:cNvPr>
          <p:cNvSpPr>
            <a:spLocks noGrp="1"/>
          </p:cNvSpPr>
          <p:nvPr>
            <p:ph idx="1"/>
          </p:nvPr>
        </p:nvSpPr>
        <p:spPr>
          <a:xfrm>
            <a:off x="537788" y="1344140"/>
            <a:ext cx="5634412" cy="2313460"/>
          </a:xfrm>
        </p:spPr>
        <p:txBody>
          <a:bodyPr vert="horz" lIns="91440" tIns="45720" rIns="91440" bIns="45720" rtlCol="0" anchor="ctr">
            <a:normAutofit/>
          </a:bodyPr>
          <a:lstStyle/>
          <a:p>
            <a:pPr marL="455613" indent="-457200" defTabSz="914400">
              <a:lnSpc>
                <a:spcPct val="90000"/>
              </a:lnSpc>
              <a:buFont typeface="Wingdings" panose="05000000000000000000" pitchFamily="2" charset="2"/>
              <a:buChar char="v"/>
            </a:pPr>
            <a:r>
              <a:rPr lang="en-US" sz="2800" dirty="0">
                <a:solidFill>
                  <a:schemeClr val="tx1">
                    <a:lumMod val="75000"/>
                    <a:lumOff val="25000"/>
                  </a:schemeClr>
                </a:solidFill>
                <a:latin typeface="Arial" panose="020B0604020202020204" pitchFamily="34" charset="0"/>
                <a:cs typeface="Arial" panose="020B0604020202020204" pitchFamily="34" charset="0"/>
              </a:rPr>
              <a:t>At the top of your Dashboard</a:t>
            </a:r>
          </a:p>
          <a:p>
            <a:pPr marL="0" indent="0" defTabSz="914400">
              <a:lnSpc>
                <a:spcPct val="90000"/>
              </a:lnSpc>
              <a:buNone/>
            </a:pPr>
            <a:endParaRPr lang="en-US" sz="2800" dirty="0">
              <a:solidFill>
                <a:schemeClr val="tx1">
                  <a:lumMod val="75000"/>
                  <a:lumOff val="25000"/>
                </a:schemeClr>
              </a:solidFill>
              <a:latin typeface="Arial" panose="020B0604020202020204" pitchFamily="34" charset="0"/>
              <a:cs typeface="Arial" panose="020B0604020202020204" pitchFamily="34" charset="0"/>
            </a:endParaRPr>
          </a:p>
          <a:p>
            <a:pPr marL="455613" indent="-457200" defTabSz="914400">
              <a:lnSpc>
                <a:spcPct val="90000"/>
              </a:lnSpc>
              <a:buFont typeface="Wingdings" panose="05000000000000000000" pitchFamily="2" charset="2"/>
              <a:buChar char="v"/>
            </a:pPr>
            <a:r>
              <a:rPr lang="en-US" sz="2800" dirty="0">
                <a:solidFill>
                  <a:schemeClr val="tx1">
                    <a:lumMod val="75000"/>
                    <a:lumOff val="25000"/>
                  </a:schemeClr>
                </a:solidFill>
                <a:latin typeface="Arial" panose="020B0604020202020204" pitchFamily="34" charset="0"/>
                <a:cs typeface="Arial" panose="020B0604020202020204" pitchFamily="34" charset="0"/>
              </a:rPr>
              <a:t>Select the “Calendar” Button</a:t>
            </a:r>
          </a:p>
        </p:txBody>
      </p:sp>
      <p:sp>
        <p:nvSpPr>
          <p:cNvPr id="4" name="Slide Number Placeholder 3"/>
          <p:cNvSpPr>
            <a:spLocks noGrp="1"/>
          </p:cNvSpPr>
          <p:nvPr>
            <p:ph type="sldNum" sz="quarter" idx="4"/>
          </p:nvPr>
        </p:nvSpPr>
        <p:spPr/>
        <p:txBody>
          <a:bodyPr vert="horz" lIns="91440" tIns="45720" rIns="91440" bIns="45720" rtlCol="0" anchor="ctr">
            <a:normAutofit/>
          </a:bodyPr>
          <a:lstStyle/>
          <a:p>
            <a:pPr algn="r" defTabSz="914400">
              <a:spcAft>
                <a:spcPts val="600"/>
              </a:spcAft>
            </a:pPr>
            <a:fld id="{C02EC18E-3975-4CBB-BA86-5DD8EEA81F41}" type="slidenum">
              <a:rPr lang="en-US" sz="1000">
                <a:solidFill>
                  <a:prstClr val="black">
                    <a:tint val="75000"/>
                  </a:prstClr>
                </a:solidFill>
                <a:latin typeface="+mn-lt"/>
                <a:cs typeface="+mn-cs"/>
              </a:rPr>
              <a:pPr algn="r" defTabSz="914400">
                <a:spcAft>
                  <a:spcPts val="600"/>
                </a:spcAft>
              </a:pPr>
              <a:t>11</a:t>
            </a:fld>
            <a:endParaRPr lang="en-US" sz="1000" dirty="0">
              <a:solidFill>
                <a:prstClr val="black">
                  <a:tint val="75000"/>
                </a:prstClr>
              </a:solidFill>
              <a:latin typeface="+mn-lt"/>
              <a:cs typeface="+mn-cs"/>
            </a:endParaRPr>
          </a:p>
        </p:txBody>
      </p:sp>
      <p:pic>
        <p:nvPicPr>
          <p:cNvPr id="54" name="Content Placeholder 6">
            <a:extLst>
              <a:ext uri="{FF2B5EF4-FFF2-40B4-BE49-F238E27FC236}">
                <a16:creationId xmlns:a16="http://schemas.microsoft.com/office/drawing/2014/main" id="{E57F2D10-9C6B-41CE-ACF8-67A287B642A3}"/>
              </a:ext>
            </a:extLst>
          </p:cNvPr>
          <p:cNvPicPr>
            <a:picLocks noChangeAspect="1"/>
          </p:cNvPicPr>
          <p:nvPr/>
        </p:nvPicPr>
        <p:blipFill>
          <a:blip r:embed="rId2"/>
          <a:stretch>
            <a:fillRect/>
          </a:stretch>
        </p:blipFill>
        <p:spPr>
          <a:xfrm>
            <a:off x="3490722" y="3893159"/>
            <a:ext cx="5170677" cy="1595412"/>
          </a:xfrm>
          <a:prstGeom prst="rect">
            <a:avLst/>
          </a:prstGeom>
        </p:spPr>
      </p:pic>
      <p:sp>
        <p:nvSpPr>
          <p:cNvPr id="8" name="Arrow: Right 7">
            <a:extLst>
              <a:ext uri="{FF2B5EF4-FFF2-40B4-BE49-F238E27FC236}">
                <a16:creationId xmlns:a16="http://schemas.microsoft.com/office/drawing/2014/main" id="{EC0BF950-B55B-4046-B2D9-EE953D371DB9}"/>
              </a:ext>
            </a:extLst>
          </p:cNvPr>
          <p:cNvSpPr/>
          <p:nvPr/>
        </p:nvSpPr>
        <p:spPr>
          <a:xfrm rot="2622918">
            <a:off x="4549535" y="3415282"/>
            <a:ext cx="1370225"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8121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8"/>
                                        </p:tgtEl>
                                        <p:attrNameLst>
                                          <p:attrName>style.color</p:attrName>
                                        </p:attrNameLst>
                                      </p:cBhvr>
                                      <p:to>
                                        <a:schemeClr val="bg1"/>
                                      </p:to>
                                    </p:animClr>
                                    <p:animClr clrSpc="rgb" dir="cw">
                                      <p:cBhvr>
                                        <p:cTn id="7" dur="1000" autoRev="1" fill="remove"/>
                                        <p:tgtEl>
                                          <p:spTgt spid="8"/>
                                        </p:tgtEl>
                                        <p:attrNameLst>
                                          <p:attrName>fillcolor</p:attrName>
                                        </p:attrNameLst>
                                      </p:cBhvr>
                                      <p:to>
                                        <a:schemeClr val="bg1"/>
                                      </p:to>
                                    </p:animClr>
                                    <p:set>
                                      <p:cBhvr>
                                        <p:cTn id="8" dur="1000" autoRev="1" fill="remove"/>
                                        <p:tgtEl>
                                          <p:spTgt spid="8"/>
                                        </p:tgtEl>
                                        <p:attrNameLst>
                                          <p:attrName>fill.type</p:attrName>
                                        </p:attrNameLst>
                                      </p:cBhvr>
                                      <p:to>
                                        <p:strVal val="solid"/>
                                      </p:to>
                                    </p:set>
                                    <p:set>
                                      <p:cBhvr>
                                        <p:cTn id="9" dur="1000" autoRev="1" fill="remove"/>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E7B0BA-598B-4519-95E6-D94F30A36859}"/>
              </a:ext>
            </a:extLst>
          </p:cNvPr>
          <p:cNvSpPr>
            <a:spLocks noGrp="1"/>
          </p:cNvSpPr>
          <p:nvPr>
            <p:ph type="title"/>
          </p:nvPr>
        </p:nvSpPr>
        <p:spPr/>
        <p:txBody>
          <a:bodyPr/>
          <a:lstStyle/>
          <a:p>
            <a:pPr algn="ctr"/>
            <a:r>
              <a:rPr lang="en-US" dirty="0"/>
              <a:t>Telestaff Tour: Personal Calendar</a:t>
            </a:r>
          </a:p>
        </p:txBody>
      </p:sp>
      <p:sp>
        <p:nvSpPr>
          <p:cNvPr id="6" name="Content Placeholder 5">
            <a:extLst>
              <a:ext uri="{FF2B5EF4-FFF2-40B4-BE49-F238E27FC236}">
                <a16:creationId xmlns:a16="http://schemas.microsoft.com/office/drawing/2014/main" id="{B5195F8D-1A26-456A-AB9C-FBF40D697034}"/>
              </a:ext>
            </a:extLst>
          </p:cNvPr>
          <p:cNvSpPr>
            <a:spLocks noGrp="1"/>
          </p:cNvSpPr>
          <p:nvPr>
            <p:ph idx="1"/>
          </p:nvPr>
        </p:nvSpPr>
        <p:spPr/>
        <p:txBody>
          <a:bodyPr/>
          <a:lstStyle/>
          <a:p>
            <a:r>
              <a:rPr lang="en-US" dirty="0"/>
              <a:t>Once you are in the Calendar screen, you can do the following:</a:t>
            </a:r>
          </a:p>
        </p:txBody>
      </p:sp>
      <p:sp>
        <p:nvSpPr>
          <p:cNvPr id="4" name="Slide Number Placeholder 3">
            <a:extLst>
              <a:ext uri="{FF2B5EF4-FFF2-40B4-BE49-F238E27FC236}">
                <a16:creationId xmlns:a16="http://schemas.microsoft.com/office/drawing/2014/main" id="{3F17CDCA-DF88-4D51-B779-C5B6E4321022}"/>
              </a:ext>
            </a:extLst>
          </p:cNvPr>
          <p:cNvSpPr>
            <a:spLocks noGrp="1"/>
          </p:cNvSpPr>
          <p:nvPr>
            <p:ph type="sldNum" sz="quarter" idx="4"/>
          </p:nvPr>
        </p:nvSpPr>
        <p:spPr/>
        <p:txBody>
          <a:bodyPr/>
          <a:lstStyle/>
          <a:p>
            <a:fld id="{C02EC18E-3975-4CBB-BA86-5DD8EEA81F41}" type="slidenum">
              <a:rPr lang="en-US" smtClean="0"/>
              <a:pPr/>
              <a:t>12</a:t>
            </a:fld>
            <a:endParaRPr lang="en-US" dirty="0"/>
          </a:p>
        </p:txBody>
      </p:sp>
      <p:pic>
        <p:nvPicPr>
          <p:cNvPr id="7" name="Picture 6">
            <a:extLst>
              <a:ext uri="{FF2B5EF4-FFF2-40B4-BE49-F238E27FC236}">
                <a16:creationId xmlns:a16="http://schemas.microsoft.com/office/drawing/2014/main" id="{73D75212-EDCA-4C6B-A41A-DF4605D732E9}"/>
              </a:ext>
            </a:extLst>
          </p:cNvPr>
          <p:cNvPicPr>
            <a:picLocks noChangeAspect="1"/>
          </p:cNvPicPr>
          <p:nvPr/>
        </p:nvPicPr>
        <p:blipFill>
          <a:blip r:embed="rId2"/>
          <a:stretch>
            <a:fillRect/>
          </a:stretch>
        </p:blipFill>
        <p:spPr>
          <a:xfrm>
            <a:off x="914400" y="2246790"/>
            <a:ext cx="6400800" cy="3749354"/>
          </a:xfrm>
          <a:prstGeom prst="rect">
            <a:avLst/>
          </a:prstGeom>
        </p:spPr>
      </p:pic>
    </p:spTree>
    <p:extLst>
      <p:ext uri="{BB962C8B-B14F-4D97-AF65-F5344CB8AC3E}">
        <p14:creationId xmlns:p14="http://schemas.microsoft.com/office/powerpoint/2010/main" val="1279709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E7B0BA-598B-4519-95E6-D94F30A36859}"/>
              </a:ext>
            </a:extLst>
          </p:cNvPr>
          <p:cNvSpPr>
            <a:spLocks noGrp="1"/>
          </p:cNvSpPr>
          <p:nvPr>
            <p:ph type="title"/>
          </p:nvPr>
        </p:nvSpPr>
        <p:spPr/>
        <p:txBody>
          <a:bodyPr/>
          <a:lstStyle/>
          <a:p>
            <a:pPr algn="ctr"/>
            <a:r>
              <a:rPr lang="en-US" dirty="0"/>
              <a:t>Telestaff Tour: Personal Calendar</a:t>
            </a:r>
          </a:p>
        </p:txBody>
      </p:sp>
      <p:sp>
        <p:nvSpPr>
          <p:cNvPr id="6" name="Content Placeholder 5">
            <a:extLst>
              <a:ext uri="{FF2B5EF4-FFF2-40B4-BE49-F238E27FC236}">
                <a16:creationId xmlns:a16="http://schemas.microsoft.com/office/drawing/2014/main" id="{B5195F8D-1A26-456A-AB9C-FBF40D697034}"/>
              </a:ext>
            </a:extLst>
          </p:cNvPr>
          <p:cNvSpPr>
            <a:spLocks noGrp="1"/>
          </p:cNvSpPr>
          <p:nvPr>
            <p:ph idx="1"/>
          </p:nvPr>
        </p:nvSpPr>
        <p:spPr/>
        <p:txBody>
          <a:bodyPr/>
          <a:lstStyle/>
          <a:p>
            <a:r>
              <a:rPr lang="en-US" dirty="0"/>
              <a:t>Once you are in the Calendar screen, you can do the following:</a:t>
            </a:r>
          </a:p>
          <a:p>
            <a:pPr marL="0" indent="0">
              <a:buNone/>
            </a:pPr>
            <a:endParaRPr lang="en-US" dirty="0"/>
          </a:p>
          <a:p>
            <a:pPr lvl="1"/>
            <a:r>
              <a:rPr lang="en-US" dirty="0"/>
              <a:t>Submit PTO requests</a:t>
            </a:r>
          </a:p>
          <a:p>
            <a:pPr marL="457200" lvl="1" indent="0">
              <a:buNone/>
            </a:pPr>
            <a:endParaRPr lang="en-US" dirty="0"/>
          </a:p>
          <a:p>
            <a:pPr lvl="1"/>
            <a:r>
              <a:rPr lang="en-US" dirty="0"/>
              <a:t>Give Away Shifts</a:t>
            </a:r>
          </a:p>
          <a:p>
            <a:pPr marL="457200" lvl="1" indent="0">
              <a:buNone/>
            </a:pPr>
            <a:endParaRPr lang="en-US" dirty="0"/>
          </a:p>
          <a:p>
            <a:pPr lvl="1"/>
            <a:r>
              <a:rPr lang="en-US" dirty="0"/>
              <a:t>Process Shift Trades</a:t>
            </a:r>
          </a:p>
          <a:p>
            <a:pPr marL="457200" lvl="1" indent="0">
              <a:buNone/>
            </a:pPr>
            <a:endParaRPr lang="en-US" dirty="0"/>
          </a:p>
          <a:p>
            <a:pPr lvl="1"/>
            <a:r>
              <a:rPr lang="en-US" dirty="0"/>
              <a:t>Make yourself available for</a:t>
            </a:r>
          </a:p>
          <a:p>
            <a:pPr marL="457200" lvl="1" indent="0">
              <a:buNone/>
            </a:pPr>
            <a:r>
              <a:rPr lang="en-US" dirty="0"/>
              <a:t>     shifts</a:t>
            </a:r>
          </a:p>
          <a:p>
            <a:pPr marL="457200" lvl="1" indent="0">
              <a:buNone/>
            </a:pPr>
            <a:endParaRPr lang="en-US" dirty="0"/>
          </a:p>
          <a:p>
            <a:pPr lvl="1"/>
            <a:r>
              <a:rPr lang="en-US" dirty="0"/>
              <a:t>Bid on open shifts.</a:t>
            </a:r>
          </a:p>
        </p:txBody>
      </p:sp>
      <p:sp>
        <p:nvSpPr>
          <p:cNvPr id="4" name="Slide Number Placeholder 3">
            <a:extLst>
              <a:ext uri="{FF2B5EF4-FFF2-40B4-BE49-F238E27FC236}">
                <a16:creationId xmlns:a16="http://schemas.microsoft.com/office/drawing/2014/main" id="{3F17CDCA-DF88-4D51-B779-C5B6E4321022}"/>
              </a:ext>
            </a:extLst>
          </p:cNvPr>
          <p:cNvSpPr>
            <a:spLocks noGrp="1"/>
          </p:cNvSpPr>
          <p:nvPr>
            <p:ph type="sldNum" sz="quarter" idx="4"/>
          </p:nvPr>
        </p:nvSpPr>
        <p:spPr/>
        <p:txBody>
          <a:bodyPr/>
          <a:lstStyle/>
          <a:p>
            <a:fld id="{C02EC18E-3975-4CBB-BA86-5DD8EEA81F41}" type="slidenum">
              <a:rPr lang="en-US" smtClean="0"/>
              <a:pPr/>
              <a:t>13</a:t>
            </a:fld>
            <a:endParaRPr lang="en-US" dirty="0"/>
          </a:p>
        </p:txBody>
      </p:sp>
      <p:pic>
        <p:nvPicPr>
          <p:cNvPr id="7" name="Picture 6">
            <a:extLst>
              <a:ext uri="{FF2B5EF4-FFF2-40B4-BE49-F238E27FC236}">
                <a16:creationId xmlns:a16="http://schemas.microsoft.com/office/drawing/2014/main" id="{73D75212-EDCA-4C6B-A41A-DF4605D732E9}"/>
              </a:ext>
            </a:extLst>
          </p:cNvPr>
          <p:cNvPicPr>
            <a:picLocks noChangeAspect="1"/>
          </p:cNvPicPr>
          <p:nvPr/>
        </p:nvPicPr>
        <p:blipFill>
          <a:blip r:embed="rId2"/>
          <a:stretch>
            <a:fillRect/>
          </a:stretch>
        </p:blipFill>
        <p:spPr>
          <a:xfrm>
            <a:off x="4923893" y="2971800"/>
            <a:ext cx="3657600" cy="2142488"/>
          </a:xfrm>
          <a:prstGeom prst="rect">
            <a:avLst/>
          </a:prstGeom>
        </p:spPr>
      </p:pic>
    </p:spTree>
    <p:extLst>
      <p:ext uri="{BB962C8B-B14F-4D97-AF65-F5344CB8AC3E}">
        <p14:creationId xmlns:p14="http://schemas.microsoft.com/office/powerpoint/2010/main" val="39886847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fade">
                                      <p:cBhvr>
                                        <p:cTn id="17" dur="500"/>
                                        <p:tgtEl>
                                          <p:spTgt spid="6">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8" end="8"/>
                                            </p:txEl>
                                          </p:spTgt>
                                        </p:tgtEl>
                                        <p:attrNameLst>
                                          <p:attrName>style.visibility</p:attrName>
                                        </p:attrNameLst>
                                      </p:cBhvr>
                                      <p:to>
                                        <p:strVal val="visible"/>
                                      </p:to>
                                    </p:set>
                                    <p:animEffect transition="in" filter="fade">
                                      <p:cBhvr>
                                        <p:cTn id="22" dur="500"/>
                                        <p:tgtEl>
                                          <p:spTgt spid="6">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animEffect transition="in" filter="fade">
                                      <p:cBhvr>
                                        <p:cTn id="25" dur="500"/>
                                        <p:tgtEl>
                                          <p:spTgt spid="6">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11" end="11"/>
                                            </p:txEl>
                                          </p:spTgt>
                                        </p:tgtEl>
                                        <p:attrNameLst>
                                          <p:attrName>style.visibility</p:attrName>
                                        </p:attrNameLst>
                                      </p:cBhvr>
                                      <p:to>
                                        <p:strVal val="visible"/>
                                      </p:to>
                                    </p:set>
                                    <p:animEffect transition="in" filter="fade">
                                      <p:cBhvr>
                                        <p:cTn id="30"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D1FFA36-DDC9-4CAB-B439-6FDDA5B79470}"/>
              </a:ext>
            </a:extLst>
          </p:cNvPr>
          <p:cNvSpPr>
            <a:spLocks noGrp="1"/>
          </p:cNvSpPr>
          <p:nvPr>
            <p:ph type="body" sz="half" idx="2"/>
          </p:nvPr>
        </p:nvSpPr>
        <p:spPr>
          <a:xfrm>
            <a:off x="0" y="2500584"/>
            <a:ext cx="9144000" cy="1228543"/>
          </a:xfrm>
        </p:spPr>
        <p:txBody>
          <a:bodyPr/>
          <a:lstStyle/>
          <a:p>
            <a:r>
              <a:rPr lang="en-US" sz="4000" dirty="0"/>
              <a:t>Topic #2 – Submitting for</a:t>
            </a:r>
          </a:p>
          <a:p>
            <a:r>
              <a:rPr lang="en-US" sz="4000" dirty="0"/>
              <a:t>Paid Time Off (PTO)</a:t>
            </a:r>
          </a:p>
        </p:txBody>
      </p:sp>
      <p:sp>
        <p:nvSpPr>
          <p:cNvPr id="4" name="Slide Number Placeholder 3">
            <a:extLst>
              <a:ext uri="{FF2B5EF4-FFF2-40B4-BE49-F238E27FC236}">
                <a16:creationId xmlns:a16="http://schemas.microsoft.com/office/drawing/2014/main" id="{1B7D76B2-860A-4D51-98EC-9884C9142A86}"/>
              </a:ext>
            </a:extLst>
          </p:cNvPr>
          <p:cNvSpPr>
            <a:spLocks noGrp="1"/>
          </p:cNvSpPr>
          <p:nvPr>
            <p:ph type="sldNum" sz="quarter" idx="4294967295"/>
          </p:nvPr>
        </p:nvSpPr>
        <p:spPr>
          <a:xfrm>
            <a:off x="0" y="6456363"/>
            <a:ext cx="566738" cy="274637"/>
          </a:xfrm>
          <a:prstGeom prst="rect">
            <a:avLst/>
          </a:prstGeom>
        </p:spPr>
        <p:txBody>
          <a:bodyPr/>
          <a:lstStyle/>
          <a:p>
            <a:fld id="{C02EC18E-3975-4CBB-BA86-5DD8EEA81F41}" type="slidenum">
              <a:rPr lang="en-US" smtClean="0"/>
              <a:pPr/>
              <a:t>14</a:t>
            </a:fld>
            <a:endParaRPr lang="en-US" dirty="0"/>
          </a:p>
        </p:txBody>
      </p:sp>
    </p:spTree>
    <p:extLst>
      <p:ext uri="{BB962C8B-B14F-4D97-AF65-F5344CB8AC3E}">
        <p14:creationId xmlns:p14="http://schemas.microsoft.com/office/powerpoint/2010/main" val="1835074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42382C2-E11F-40C6-B16F-8B62CF727892}"/>
              </a:ext>
            </a:extLst>
          </p:cNvPr>
          <p:cNvPicPr>
            <a:picLocks noGrp="1" noChangeAspect="1"/>
          </p:cNvPicPr>
          <p:nvPr>
            <p:ph idx="1"/>
          </p:nvPr>
        </p:nvPicPr>
        <p:blipFill>
          <a:blip r:embed="rId3"/>
          <a:stretch>
            <a:fillRect/>
          </a:stretch>
        </p:blipFill>
        <p:spPr>
          <a:xfrm>
            <a:off x="886968" y="1098275"/>
            <a:ext cx="7342632" cy="4167701"/>
          </a:xfrm>
        </p:spPr>
      </p:pic>
      <p:sp>
        <p:nvSpPr>
          <p:cNvPr id="4" name="Slide Number Placeholder 3"/>
          <p:cNvSpPr>
            <a:spLocks noGrp="1"/>
          </p:cNvSpPr>
          <p:nvPr>
            <p:ph type="sldNum" sz="quarter" idx="4"/>
          </p:nvPr>
        </p:nvSpPr>
        <p:spPr/>
        <p:txBody>
          <a:bodyPr/>
          <a:lstStyle/>
          <a:p>
            <a:fld id="{C02EC18E-3975-4CBB-BA86-5DD8EEA81F41}" type="slidenum">
              <a:rPr lang="en-US" smtClean="0"/>
              <a:pPr/>
              <a:t>15</a:t>
            </a:fld>
            <a:endParaRPr lang="en-US" dirty="0"/>
          </a:p>
        </p:txBody>
      </p:sp>
      <p:sp>
        <p:nvSpPr>
          <p:cNvPr id="9" name="TextBox 8">
            <a:extLst>
              <a:ext uri="{FF2B5EF4-FFF2-40B4-BE49-F238E27FC236}">
                <a16:creationId xmlns:a16="http://schemas.microsoft.com/office/drawing/2014/main" id="{1378F751-1607-449B-A86D-40018240CD95}"/>
              </a:ext>
            </a:extLst>
          </p:cNvPr>
          <p:cNvSpPr txBox="1"/>
          <p:nvPr/>
        </p:nvSpPr>
        <p:spPr>
          <a:xfrm>
            <a:off x="822961" y="5413261"/>
            <a:ext cx="7406640" cy="1200329"/>
          </a:xfrm>
          <a:prstGeom prst="rect">
            <a:avLst/>
          </a:prstGeom>
          <a:noFill/>
        </p:spPr>
        <p:txBody>
          <a:bodyPr wrap="square" rtlCol="0">
            <a:spAutoFit/>
          </a:bodyPr>
          <a:lstStyle/>
          <a:p>
            <a:pPr marL="285750" indent="-285750">
              <a:buClr>
                <a:schemeClr val="accent1">
                  <a:lumMod val="75000"/>
                </a:schemeClr>
              </a:buClr>
              <a:buFont typeface="Wingdings" panose="05000000000000000000" pitchFamily="2" charset="2"/>
              <a:buChar char="v"/>
            </a:pPr>
            <a:r>
              <a:rPr lang="en-US" sz="2400" dirty="0">
                <a:solidFill>
                  <a:schemeClr val="tx1">
                    <a:lumMod val="75000"/>
                    <a:lumOff val="25000"/>
                  </a:schemeClr>
                </a:solidFill>
                <a:latin typeface="Arial" panose="020B0604020202020204" pitchFamily="34" charset="0"/>
                <a:cs typeface="Arial" panose="020B0604020202020204" pitchFamily="34" charset="0"/>
              </a:rPr>
              <a:t> Left click on the shift for which you are requesting PTO.</a:t>
            </a:r>
          </a:p>
          <a:p>
            <a:pPr marL="285750" indent="-285750">
              <a:buClr>
                <a:schemeClr val="accent1">
                  <a:lumMod val="75000"/>
                </a:schemeClr>
              </a:buClr>
              <a:buFont typeface="Wingdings" panose="05000000000000000000" pitchFamily="2" charset="2"/>
              <a:buChar char="v"/>
            </a:pPr>
            <a:r>
              <a:rPr lang="en-US" sz="2400" dirty="0">
                <a:solidFill>
                  <a:schemeClr val="tx1">
                    <a:lumMod val="75000"/>
                    <a:lumOff val="25000"/>
                  </a:schemeClr>
                </a:solidFill>
                <a:latin typeface="Arial" panose="020B0604020202020204" pitchFamily="34" charset="0"/>
                <a:cs typeface="Arial" panose="020B0604020202020204" pitchFamily="34" charset="0"/>
              </a:rPr>
              <a:t>Click “Add”</a:t>
            </a:r>
          </a:p>
        </p:txBody>
      </p:sp>
      <p:pic>
        <p:nvPicPr>
          <p:cNvPr id="10" name="Picture 9">
            <a:extLst>
              <a:ext uri="{FF2B5EF4-FFF2-40B4-BE49-F238E27FC236}">
                <a16:creationId xmlns:a16="http://schemas.microsoft.com/office/drawing/2014/main" id="{A59FB4B9-61C3-48AE-A130-080639F7FAFA}"/>
              </a:ext>
            </a:extLst>
          </p:cNvPr>
          <p:cNvPicPr>
            <a:picLocks noChangeAspect="1"/>
          </p:cNvPicPr>
          <p:nvPr/>
        </p:nvPicPr>
        <p:blipFill>
          <a:blip r:embed="rId4"/>
          <a:stretch>
            <a:fillRect/>
          </a:stretch>
        </p:blipFill>
        <p:spPr>
          <a:xfrm>
            <a:off x="3657600" y="2977857"/>
            <a:ext cx="1828800" cy="451143"/>
          </a:xfrm>
          <a:prstGeom prst="rect">
            <a:avLst/>
          </a:prstGeom>
        </p:spPr>
      </p:pic>
      <p:sp>
        <p:nvSpPr>
          <p:cNvPr id="11" name="Arrow: Right 10">
            <a:extLst>
              <a:ext uri="{FF2B5EF4-FFF2-40B4-BE49-F238E27FC236}">
                <a16:creationId xmlns:a16="http://schemas.microsoft.com/office/drawing/2014/main" id="{4FF9C130-8809-4C5C-BC8F-B25D738356A1}"/>
              </a:ext>
            </a:extLst>
          </p:cNvPr>
          <p:cNvSpPr/>
          <p:nvPr/>
        </p:nvSpPr>
        <p:spPr>
          <a:xfrm>
            <a:off x="1828800" y="3016499"/>
            <a:ext cx="18928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369376F7-62CE-47CA-A2EB-F18D483EB4C7}"/>
              </a:ext>
            </a:extLst>
          </p:cNvPr>
          <p:cNvSpPr>
            <a:spLocks noGrp="1"/>
          </p:cNvSpPr>
          <p:nvPr>
            <p:ph type="title"/>
          </p:nvPr>
        </p:nvSpPr>
        <p:spPr>
          <a:xfrm>
            <a:off x="542034" y="542324"/>
            <a:ext cx="7803265" cy="665679"/>
          </a:xfrm>
        </p:spPr>
        <p:txBody>
          <a:bodyPr/>
          <a:lstStyle/>
          <a:p>
            <a:pPr algn="ctr"/>
            <a:r>
              <a:rPr lang="en-US" dirty="0"/>
              <a:t>PTO</a:t>
            </a:r>
          </a:p>
        </p:txBody>
      </p:sp>
    </p:spTree>
    <p:extLst>
      <p:ext uri="{BB962C8B-B14F-4D97-AF65-F5344CB8AC3E}">
        <p14:creationId xmlns:p14="http://schemas.microsoft.com/office/powerpoint/2010/main" val="4812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750"/>
                                        <p:tgtEl>
                                          <p:spTgt spid="11"/>
                                        </p:tgtEl>
                                      </p:cBhvr>
                                    </p:animEffect>
                                    <p:anim calcmode="lin" valueType="num">
                                      <p:cBhvr>
                                        <p:cTn id="16" dur="1750" fill="hold"/>
                                        <p:tgtEl>
                                          <p:spTgt spid="11"/>
                                        </p:tgtEl>
                                        <p:attrNameLst>
                                          <p:attrName>ppt_x</p:attrName>
                                        </p:attrNameLst>
                                      </p:cBhvr>
                                      <p:tavLst>
                                        <p:tav tm="0">
                                          <p:val>
                                            <p:strVal val="#ppt_x"/>
                                          </p:val>
                                        </p:tav>
                                        <p:tav tm="100000">
                                          <p:val>
                                            <p:strVal val="#ppt_x"/>
                                          </p:val>
                                        </p:tav>
                                      </p:tavLst>
                                    </p:anim>
                                    <p:anim calcmode="lin" valueType="num">
                                      <p:cBhvr>
                                        <p:cTn id="17" dur="1750" fill="hold"/>
                                        <p:tgtEl>
                                          <p:spTgt spid="11"/>
                                        </p:tgtEl>
                                        <p:attrNameLst>
                                          <p:attrName>ppt_y</p:attrName>
                                        </p:attrNameLst>
                                      </p:cBhvr>
                                      <p:tavLst>
                                        <p:tav tm="0">
                                          <p:val>
                                            <p:strVal val="#ppt_y-.1"/>
                                          </p:val>
                                        </p:tav>
                                        <p:tav tm="100000">
                                          <p:val>
                                            <p:strVal val="#ppt_y"/>
                                          </p:val>
                                        </p:tav>
                                      </p:tavLst>
                                    </p:anim>
                                  </p:childTnLst>
                                </p:cTn>
                              </p:par>
                              <p:par>
                                <p:cTn id="18" presetID="26" presetClass="emph" presetSubtype="0" fill="hold" grpId="1" nodeType="withEffect">
                                  <p:stCondLst>
                                    <p:cond delay="0"/>
                                  </p:stCondLst>
                                  <p:childTnLst>
                                    <p:animEffect transition="out" filter="fade">
                                      <p:cBhvr>
                                        <p:cTn id="19" dur="2000" tmFilter="0, 0; .2, .5; .8, .5; 1, 0"/>
                                        <p:tgtEl>
                                          <p:spTgt spid="11"/>
                                        </p:tgtEl>
                                      </p:cBhvr>
                                    </p:animEffect>
                                    <p:animScale>
                                      <p:cBhvr>
                                        <p:cTn id="20" dur="1000" autoRev="1" fill="hold"/>
                                        <p:tgtEl>
                                          <p:spTgt spid="11"/>
                                        </p:tgtEl>
                                      </p:cBhvr>
                                      <p:by x="105000" y="105000"/>
                                    </p:animScale>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PTO</a:t>
            </a:r>
          </a:p>
        </p:txBody>
      </p:sp>
      <p:sp>
        <p:nvSpPr>
          <p:cNvPr id="4" name="Slide Number Placeholder 3"/>
          <p:cNvSpPr>
            <a:spLocks noGrp="1"/>
          </p:cNvSpPr>
          <p:nvPr>
            <p:ph type="sldNum" sz="quarter" idx="4"/>
          </p:nvPr>
        </p:nvSpPr>
        <p:spPr/>
        <p:txBody>
          <a:bodyPr/>
          <a:lstStyle/>
          <a:p>
            <a:fld id="{C02EC18E-3975-4CBB-BA86-5DD8EEA81F41}" type="slidenum">
              <a:rPr lang="en-US" smtClean="0"/>
              <a:pPr/>
              <a:t>16</a:t>
            </a:fld>
            <a:endParaRPr lang="en-US" dirty="0"/>
          </a:p>
        </p:txBody>
      </p:sp>
      <p:pic>
        <p:nvPicPr>
          <p:cNvPr id="11" name="Picture 10">
            <a:extLst>
              <a:ext uri="{FF2B5EF4-FFF2-40B4-BE49-F238E27FC236}">
                <a16:creationId xmlns:a16="http://schemas.microsoft.com/office/drawing/2014/main" id="{A8CD895C-26B0-45A2-B596-B5FD00847646}"/>
              </a:ext>
            </a:extLst>
          </p:cNvPr>
          <p:cNvPicPr>
            <a:picLocks noChangeAspect="1"/>
          </p:cNvPicPr>
          <p:nvPr/>
        </p:nvPicPr>
        <p:blipFill>
          <a:blip r:embed="rId2"/>
          <a:stretch>
            <a:fillRect/>
          </a:stretch>
        </p:blipFill>
        <p:spPr>
          <a:xfrm>
            <a:off x="1842321" y="2226375"/>
            <a:ext cx="5069410" cy="3776710"/>
          </a:xfrm>
          <a:prstGeom prst="rect">
            <a:avLst/>
          </a:prstGeom>
        </p:spPr>
      </p:pic>
      <p:sp>
        <p:nvSpPr>
          <p:cNvPr id="12" name="Content Placeholder 11">
            <a:extLst>
              <a:ext uri="{FF2B5EF4-FFF2-40B4-BE49-F238E27FC236}">
                <a16:creationId xmlns:a16="http://schemas.microsoft.com/office/drawing/2014/main" id="{6617929C-307A-4A23-9E86-3E667E474FE8}"/>
              </a:ext>
            </a:extLst>
          </p:cNvPr>
          <p:cNvSpPr>
            <a:spLocks noGrp="1"/>
          </p:cNvSpPr>
          <p:nvPr>
            <p:ph idx="1"/>
          </p:nvPr>
        </p:nvSpPr>
        <p:spPr>
          <a:xfrm>
            <a:off x="621148" y="1129627"/>
            <a:ext cx="8039459" cy="2193496"/>
          </a:xfrm>
        </p:spPr>
        <p:txBody>
          <a:bodyPr/>
          <a:lstStyle/>
          <a:p>
            <a:r>
              <a:rPr lang="en-US" dirty="0"/>
              <a:t>Select “PTO Requested” in the Work Code Drop Down</a:t>
            </a:r>
          </a:p>
          <a:p>
            <a:pPr marL="0" indent="0">
              <a:buNone/>
            </a:pPr>
            <a:endParaRPr lang="en-US" dirty="0"/>
          </a:p>
          <a:p>
            <a:pPr marL="0" indent="0">
              <a:buNone/>
            </a:pPr>
            <a:endParaRPr lang="en-US" dirty="0"/>
          </a:p>
          <a:p>
            <a:pPr marL="0" indent="0">
              <a:buNone/>
            </a:pPr>
            <a:endParaRPr lang="en-US" dirty="0"/>
          </a:p>
        </p:txBody>
      </p:sp>
      <p:pic>
        <p:nvPicPr>
          <p:cNvPr id="15" name="Picture 14">
            <a:extLst>
              <a:ext uri="{FF2B5EF4-FFF2-40B4-BE49-F238E27FC236}">
                <a16:creationId xmlns:a16="http://schemas.microsoft.com/office/drawing/2014/main" id="{6A344E5F-4109-45D2-99F3-F064E2823EC7}"/>
              </a:ext>
            </a:extLst>
          </p:cNvPr>
          <p:cNvPicPr>
            <a:picLocks noChangeAspect="1"/>
          </p:cNvPicPr>
          <p:nvPr/>
        </p:nvPicPr>
        <p:blipFill>
          <a:blip r:embed="rId3"/>
          <a:stretch>
            <a:fillRect/>
          </a:stretch>
        </p:blipFill>
        <p:spPr>
          <a:xfrm>
            <a:off x="1842321" y="2499146"/>
            <a:ext cx="5015680" cy="904786"/>
          </a:xfrm>
          <a:prstGeom prst="rect">
            <a:avLst/>
          </a:prstGeom>
        </p:spPr>
      </p:pic>
    </p:spTree>
    <p:extLst>
      <p:ext uri="{BB962C8B-B14F-4D97-AF65-F5344CB8AC3E}">
        <p14:creationId xmlns:p14="http://schemas.microsoft.com/office/powerpoint/2010/main" val="426507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999"/>
                                          </p:stCondLst>
                                        </p:cTn>
                                        <p:tgtEl>
                                          <p:spTgt spid="15"/>
                                        </p:tgtEl>
                                        <p:attrNameLst>
                                          <p:attrName>style.visibility</p:attrName>
                                        </p:attrNameLst>
                                      </p:cBhvr>
                                      <p:to>
                                        <p:strVal val="visible"/>
                                      </p:to>
                                    </p:set>
                                  </p:childTnLst>
                                </p:cTn>
                              </p:par>
                              <p:par>
                                <p:cTn id="7" presetID="26" presetClass="emph" presetSubtype="0" fill="hold" nodeType="withEffect">
                                  <p:stCondLst>
                                    <p:cond delay="1750"/>
                                  </p:stCondLst>
                                  <p:childTnLst>
                                    <p:animEffect transition="out" filter="fade">
                                      <p:cBhvr>
                                        <p:cTn id="8" dur="1000" tmFilter="0, 0; .2, .5; .8, .5; 1, 0"/>
                                        <p:tgtEl>
                                          <p:spTgt spid="15"/>
                                        </p:tgtEl>
                                      </p:cBhvr>
                                    </p:animEffect>
                                    <p:animScale>
                                      <p:cBhvr>
                                        <p:cTn id="9" dur="50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PTO</a:t>
            </a:r>
          </a:p>
        </p:txBody>
      </p:sp>
      <p:sp>
        <p:nvSpPr>
          <p:cNvPr id="4" name="Slide Number Placeholder 3"/>
          <p:cNvSpPr>
            <a:spLocks noGrp="1"/>
          </p:cNvSpPr>
          <p:nvPr>
            <p:ph type="sldNum" sz="quarter" idx="4"/>
          </p:nvPr>
        </p:nvSpPr>
        <p:spPr/>
        <p:txBody>
          <a:bodyPr/>
          <a:lstStyle/>
          <a:p>
            <a:fld id="{C02EC18E-3975-4CBB-BA86-5DD8EEA81F41}" type="slidenum">
              <a:rPr lang="en-US" smtClean="0"/>
              <a:pPr/>
              <a:t>17</a:t>
            </a:fld>
            <a:endParaRPr lang="en-US" dirty="0"/>
          </a:p>
        </p:txBody>
      </p:sp>
      <p:pic>
        <p:nvPicPr>
          <p:cNvPr id="9" name="Picture 8">
            <a:extLst>
              <a:ext uri="{FF2B5EF4-FFF2-40B4-BE49-F238E27FC236}">
                <a16:creationId xmlns:a16="http://schemas.microsoft.com/office/drawing/2014/main" id="{81FBCF83-FCB0-495C-8148-A82D739428FB}"/>
              </a:ext>
            </a:extLst>
          </p:cNvPr>
          <p:cNvPicPr>
            <a:picLocks noChangeAspect="1"/>
          </p:cNvPicPr>
          <p:nvPr/>
        </p:nvPicPr>
        <p:blipFill>
          <a:blip r:embed="rId2"/>
          <a:stretch>
            <a:fillRect/>
          </a:stretch>
        </p:blipFill>
        <p:spPr>
          <a:xfrm>
            <a:off x="1808572" y="3736159"/>
            <a:ext cx="5553850" cy="1200318"/>
          </a:xfrm>
          <a:prstGeom prst="rect">
            <a:avLst/>
          </a:prstGeom>
        </p:spPr>
      </p:pic>
      <p:pic>
        <p:nvPicPr>
          <p:cNvPr id="13" name="Content Placeholder 12">
            <a:extLst>
              <a:ext uri="{FF2B5EF4-FFF2-40B4-BE49-F238E27FC236}">
                <a16:creationId xmlns:a16="http://schemas.microsoft.com/office/drawing/2014/main" id="{B244C31F-8E9A-47E4-B785-D72DF201EDB5}"/>
              </a:ext>
            </a:extLst>
          </p:cNvPr>
          <p:cNvPicPr>
            <a:picLocks noGrp="1" noChangeAspect="1"/>
          </p:cNvPicPr>
          <p:nvPr>
            <p:ph idx="1"/>
          </p:nvPr>
        </p:nvPicPr>
        <p:blipFill>
          <a:blip r:embed="rId3"/>
          <a:stretch>
            <a:fillRect/>
          </a:stretch>
        </p:blipFill>
        <p:spPr>
          <a:xfrm>
            <a:off x="1760940" y="1164255"/>
            <a:ext cx="5601482" cy="1286054"/>
          </a:xfrm>
        </p:spPr>
      </p:pic>
      <p:sp>
        <p:nvSpPr>
          <p:cNvPr id="19" name="Rectangle 18">
            <a:extLst>
              <a:ext uri="{FF2B5EF4-FFF2-40B4-BE49-F238E27FC236}">
                <a16:creationId xmlns:a16="http://schemas.microsoft.com/office/drawing/2014/main" id="{EF5F4769-F11F-4613-84D8-E7CAEAF63534}"/>
              </a:ext>
            </a:extLst>
          </p:cNvPr>
          <p:cNvSpPr/>
          <p:nvPr/>
        </p:nvSpPr>
        <p:spPr>
          <a:xfrm>
            <a:off x="1371600" y="2850709"/>
            <a:ext cx="6468660" cy="369332"/>
          </a:xfrm>
          <a:prstGeom prst="rect">
            <a:avLst/>
          </a:prstGeom>
        </p:spPr>
        <p:txBody>
          <a:bodyPr wrap="square">
            <a:spAutoFit/>
          </a:bodyPr>
          <a:lstStyle/>
          <a:p>
            <a:pPr marL="342900" indent="-342900">
              <a:buClr>
                <a:schemeClr val="accent1">
                  <a:lumMod val="75000"/>
                </a:schemeClr>
              </a:buClr>
              <a:buFont typeface="Wingdings" panose="05000000000000000000" pitchFamily="2" charset="2"/>
              <a:buChar char="v"/>
            </a:pPr>
            <a:r>
              <a:rPr lang="en-US" dirty="0">
                <a:solidFill>
                  <a:schemeClr val="tx1">
                    <a:lumMod val="75000"/>
                    <a:lumOff val="25000"/>
                  </a:schemeClr>
                </a:solidFill>
                <a:latin typeface="Arial (Body)"/>
                <a:cs typeface="Arial" panose="020B0604020202020204" pitchFamily="34" charset="0"/>
              </a:rPr>
              <a:t>Make sure to check the boxes to be able Save request</a:t>
            </a:r>
          </a:p>
        </p:txBody>
      </p:sp>
      <p:sp>
        <p:nvSpPr>
          <p:cNvPr id="8" name="Rectangle 7">
            <a:extLst>
              <a:ext uri="{FF2B5EF4-FFF2-40B4-BE49-F238E27FC236}">
                <a16:creationId xmlns:a16="http://schemas.microsoft.com/office/drawing/2014/main" id="{27CF2D58-867A-4C71-A9EA-314226485755}"/>
              </a:ext>
            </a:extLst>
          </p:cNvPr>
          <p:cNvSpPr/>
          <p:nvPr/>
        </p:nvSpPr>
        <p:spPr>
          <a:xfrm>
            <a:off x="1674383" y="5232080"/>
            <a:ext cx="6468660" cy="923330"/>
          </a:xfrm>
          <a:prstGeom prst="rect">
            <a:avLst/>
          </a:prstGeom>
        </p:spPr>
        <p:txBody>
          <a:bodyPr wrap="square">
            <a:spAutoFit/>
          </a:bodyPr>
          <a:lstStyle/>
          <a:p>
            <a:pPr marL="342900" indent="-342900">
              <a:buClr>
                <a:schemeClr val="accent1">
                  <a:lumMod val="75000"/>
                </a:schemeClr>
              </a:buClr>
              <a:buFont typeface="Wingdings" panose="05000000000000000000" pitchFamily="2" charset="2"/>
              <a:buChar char="v"/>
            </a:pPr>
            <a:r>
              <a:rPr lang="en-US" dirty="0">
                <a:solidFill>
                  <a:schemeClr val="tx1">
                    <a:lumMod val="75000"/>
                    <a:lumOff val="25000"/>
                  </a:schemeClr>
                </a:solidFill>
                <a:latin typeface="Arial (Body)"/>
                <a:cs typeface="Arial" panose="020B0604020202020204" pitchFamily="34" charset="0"/>
              </a:rPr>
              <a:t>Save the request</a:t>
            </a:r>
          </a:p>
          <a:p>
            <a:pPr>
              <a:buClr>
                <a:schemeClr val="accent1">
                  <a:lumMod val="75000"/>
                </a:schemeClr>
              </a:buClr>
            </a:pPr>
            <a:endParaRPr lang="en-US" dirty="0">
              <a:solidFill>
                <a:schemeClr val="tx1">
                  <a:lumMod val="75000"/>
                  <a:lumOff val="25000"/>
                </a:schemeClr>
              </a:solidFill>
              <a:latin typeface="Arial (Body)"/>
              <a:cs typeface="Arial" panose="020B0604020202020204" pitchFamily="34" charset="0"/>
            </a:endParaRPr>
          </a:p>
          <a:p>
            <a:pPr marL="342900" indent="-342900">
              <a:buClr>
                <a:schemeClr val="accent1">
                  <a:lumMod val="75000"/>
                </a:schemeClr>
              </a:buClr>
              <a:buFont typeface="Wingdings" panose="05000000000000000000" pitchFamily="2" charset="2"/>
              <a:buChar char="v"/>
            </a:pPr>
            <a:r>
              <a:rPr lang="en-US" b="1" dirty="0">
                <a:solidFill>
                  <a:schemeClr val="tx1">
                    <a:lumMod val="75000"/>
                    <a:lumOff val="25000"/>
                  </a:schemeClr>
                </a:solidFill>
                <a:latin typeface="Arial (Body)"/>
                <a:cs typeface="Arial" panose="020B0604020202020204" pitchFamily="34" charset="0"/>
              </a:rPr>
              <a:t>All requests will require approval </a:t>
            </a:r>
          </a:p>
        </p:txBody>
      </p:sp>
      <p:sp>
        <p:nvSpPr>
          <p:cNvPr id="10" name="Arrow: Right 9">
            <a:extLst>
              <a:ext uri="{FF2B5EF4-FFF2-40B4-BE49-F238E27FC236}">
                <a16:creationId xmlns:a16="http://schemas.microsoft.com/office/drawing/2014/main" id="{E6EBF467-9E76-4B84-A812-B2FFB487A4C2}"/>
              </a:ext>
            </a:extLst>
          </p:cNvPr>
          <p:cNvSpPr/>
          <p:nvPr/>
        </p:nvSpPr>
        <p:spPr>
          <a:xfrm>
            <a:off x="4808839" y="1184532"/>
            <a:ext cx="1435608" cy="3425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2425F5D3-8A81-4E47-A473-E27A6556EA67}"/>
              </a:ext>
            </a:extLst>
          </p:cNvPr>
          <p:cNvSpPr/>
          <p:nvPr/>
        </p:nvSpPr>
        <p:spPr>
          <a:xfrm>
            <a:off x="4808839" y="1527077"/>
            <a:ext cx="1435608" cy="3425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0B1B7834-27A2-475C-8F6C-A32FD8172C82}"/>
              </a:ext>
            </a:extLst>
          </p:cNvPr>
          <p:cNvSpPr/>
          <p:nvPr/>
        </p:nvSpPr>
        <p:spPr>
          <a:xfrm>
            <a:off x="5257800" y="4570461"/>
            <a:ext cx="1435608" cy="3425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2772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par>
                                <p:cTn id="24" presetID="1"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childTnLst>
                                </p:cTn>
                              </p:par>
                              <p:par>
                                <p:cTn id="26" presetID="42"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wipe(down)">
                                      <p:cBhvr>
                                        <p:cTn id="35"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PTO</a:t>
            </a:r>
          </a:p>
        </p:txBody>
      </p:sp>
      <p:pic>
        <p:nvPicPr>
          <p:cNvPr id="6" name="Content Placeholder 5">
            <a:extLst>
              <a:ext uri="{FF2B5EF4-FFF2-40B4-BE49-F238E27FC236}">
                <a16:creationId xmlns:a16="http://schemas.microsoft.com/office/drawing/2014/main" id="{4930F8B4-5989-40D0-B189-AB08201993B4}"/>
              </a:ext>
            </a:extLst>
          </p:cNvPr>
          <p:cNvPicPr>
            <a:picLocks noGrp="1" noChangeAspect="1"/>
          </p:cNvPicPr>
          <p:nvPr>
            <p:ph idx="1"/>
          </p:nvPr>
        </p:nvPicPr>
        <p:blipFill>
          <a:blip r:embed="rId2"/>
          <a:stretch>
            <a:fillRect/>
          </a:stretch>
        </p:blipFill>
        <p:spPr>
          <a:xfrm>
            <a:off x="484304" y="1108202"/>
            <a:ext cx="4203615" cy="4378198"/>
          </a:xfrm>
        </p:spPr>
      </p:pic>
      <p:sp>
        <p:nvSpPr>
          <p:cNvPr id="4" name="Slide Number Placeholder 3"/>
          <p:cNvSpPr>
            <a:spLocks noGrp="1"/>
          </p:cNvSpPr>
          <p:nvPr>
            <p:ph type="sldNum" sz="quarter" idx="4"/>
          </p:nvPr>
        </p:nvSpPr>
        <p:spPr/>
        <p:txBody>
          <a:bodyPr/>
          <a:lstStyle/>
          <a:p>
            <a:fld id="{C02EC18E-3975-4CBB-BA86-5DD8EEA81F41}" type="slidenum">
              <a:rPr lang="en-US" smtClean="0"/>
              <a:pPr/>
              <a:t>18</a:t>
            </a:fld>
            <a:endParaRPr lang="en-US" dirty="0"/>
          </a:p>
        </p:txBody>
      </p:sp>
      <p:sp>
        <p:nvSpPr>
          <p:cNvPr id="7" name="TextBox 6">
            <a:extLst>
              <a:ext uri="{FF2B5EF4-FFF2-40B4-BE49-F238E27FC236}">
                <a16:creationId xmlns:a16="http://schemas.microsoft.com/office/drawing/2014/main" id="{C6540D8E-4903-4CCA-80B5-4B28C0D6A884}"/>
              </a:ext>
            </a:extLst>
          </p:cNvPr>
          <p:cNvSpPr txBox="1"/>
          <p:nvPr/>
        </p:nvSpPr>
        <p:spPr>
          <a:xfrm>
            <a:off x="5510814" y="4114800"/>
            <a:ext cx="3173296" cy="1200329"/>
          </a:xfrm>
          <a:prstGeom prst="rect">
            <a:avLst/>
          </a:prstGeom>
          <a:noFill/>
        </p:spPr>
        <p:txBody>
          <a:bodyPr wrap="square" rtlCol="0">
            <a:spAutoFit/>
          </a:bodyPr>
          <a:lstStyle/>
          <a:p>
            <a:pPr>
              <a:buClr>
                <a:schemeClr val="tx2">
                  <a:lumMod val="60000"/>
                  <a:lumOff val="40000"/>
                </a:schemeClr>
              </a:buClr>
            </a:pPr>
            <a:r>
              <a:rPr lang="en-US" sz="2400" dirty="0">
                <a:solidFill>
                  <a:schemeClr val="bg2">
                    <a:lumMod val="25000"/>
                  </a:schemeClr>
                </a:solidFill>
                <a:latin typeface="Arial" panose="020B0604020202020204" pitchFamily="34" charset="0"/>
                <a:cs typeface="Arial" panose="020B0604020202020204" pitchFamily="34" charset="0"/>
              </a:rPr>
              <a:t>Before clicking Save your Request should look like this</a:t>
            </a:r>
          </a:p>
        </p:txBody>
      </p:sp>
      <p:sp>
        <p:nvSpPr>
          <p:cNvPr id="5" name="Arrow: Left 4">
            <a:extLst>
              <a:ext uri="{FF2B5EF4-FFF2-40B4-BE49-F238E27FC236}">
                <a16:creationId xmlns:a16="http://schemas.microsoft.com/office/drawing/2014/main" id="{C6D482C7-0491-4C0E-8E43-255D66559885}"/>
              </a:ext>
            </a:extLst>
          </p:cNvPr>
          <p:cNvSpPr/>
          <p:nvPr/>
        </p:nvSpPr>
        <p:spPr>
          <a:xfrm>
            <a:off x="5029200" y="1828800"/>
            <a:ext cx="2969110" cy="18288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463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2034" y="542324"/>
            <a:ext cx="7803265" cy="665679"/>
          </a:xfrm>
        </p:spPr>
        <p:txBody>
          <a:bodyPr/>
          <a:lstStyle/>
          <a:p>
            <a:pPr algn="ctr"/>
            <a:r>
              <a:rPr lang="en-US" dirty="0"/>
              <a:t>PTO</a:t>
            </a:r>
          </a:p>
        </p:txBody>
      </p:sp>
      <p:sp>
        <p:nvSpPr>
          <p:cNvPr id="4" name="Content Placeholder 3"/>
          <p:cNvSpPr>
            <a:spLocks noGrp="1"/>
          </p:cNvSpPr>
          <p:nvPr>
            <p:ph idx="1"/>
          </p:nvPr>
        </p:nvSpPr>
        <p:spPr>
          <a:xfrm>
            <a:off x="542034" y="1198064"/>
            <a:ext cx="8039459" cy="2193496"/>
          </a:xfrm>
        </p:spPr>
        <p:txBody>
          <a:bodyPr/>
          <a:lstStyle/>
          <a:p>
            <a:pPr marL="457200" lvl="1" indent="0">
              <a:buNone/>
            </a:pPr>
            <a:r>
              <a:rPr lang="en-US" sz="2400" dirty="0"/>
              <a:t>  </a:t>
            </a:r>
          </a:p>
        </p:txBody>
      </p:sp>
      <p:pic>
        <p:nvPicPr>
          <p:cNvPr id="5" name="Picture 4">
            <a:extLst>
              <a:ext uri="{FF2B5EF4-FFF2-40B4-BE49-F238E27FC236}">
                <a16:creationId xmlns:a16="http://schemas.microsoft.com/office/drawing/2014/main" id="{53D58625-93E3-4EB9-AD42-955688C6EE93}"/>
              </a:ext>
            </a:extLst>
          </p:cNvPr>
          <p:cNvPicPr>
            <a:picLocks noChangeAspect="1"/>
          </p:cNvPicPr>
          <p:nvPr/>
        </p:nvPicPr>
        <p:blipFill>
          <a:blip r:embed="rId2"/>
          <a:stretch>
            <a:fillRect/>
          </a:stretch>
        </p:blipFill>
        <p:spPr>
          <a:xfrm>
            <a:off x="5620388" y="4327449"/>
            <a:ext cx="2743199" cy="1332412"/>
          </a:xfrm>
          <a:prstGeom prst="rect">
            <a:avLst/>
          </a:prstGeom>
        </p:spPr>
      </p:pic>
      <p:sp>
        <p:nvSpPr>
          <p:cNvPr id="10" name="TextBox 9">
            <a:extLst>
              <a:ext uri="{FF2B5EF4-FFF2-40B4-BE49-F238E27FC236}">
                <a16:creationId xmlns:a16="http://schemas.microsoft.com/office/drawing/2014/main" id="{903E75B6-2DCB-4071-94FA-85B147754348}"/>
              </a:ext>
            </a:extLst>
          </p:cNvPr>
          <p:cNvSpPr txBox="1"/>
          <p:nvPr/>
        </p:nvSpPr>
        <p:spPr>
          <a:xfrm>
            <a:off x="648070" y="1208003"/>
            <a:ext cx="7803265" cy="3785652"/>
          </a:xfrm>
          <a:prstGeom prst="rect">
            <a:avLst/>
          </a:prstGeom>
          <a:noFill/>
        </p:spPr>
        <p:txBody>
          <a:bodyPr wrap="square" rtlCol="0">
            <a:spAutoFit/>
          </a:bodyPr>
          <a:lstStyle/>
          <a:p>
            <a:pPr marL="342900" indent="-342900">
              <a:buClr>
                <a:schemeClr val="tx2">
                  <a:lumMod val="60000"/>
                  <a:lumOff val="40000"/>
                </a:schemeClr>
              </a:buClr>
              <a:buFont typeface="Wingdings" panose="05000000000000000000" pitchFamily="2" charset="2"/>
              <a:buChar char="v"/>
            </a:pPr>
            <a:r>
              <a:rPr lang="en-US" sz="2400" dirty="0"/>
              <a:t>Once your request is submitted, you will see “</a:t>
            </a:r>
            <a:r>
              <a:rPr lang="en-US" sz="2400" b="1" dirty="0"/>
              <a:t>PTOR”</a:t>
            </a:r>
            <a:r>
              <a:rPr lang="en-US" sz="2400" dirty="0"/>
              <a:t> in Grey on the day requested</a:t>
            </a:r>
          </a:p>
          <a:p>
            <a:pPr marL="342900" indent="-342900">
              <a:buClr>
                <a:schemeClr val="tx2">
                  <a:lumMod val="60000"/>
                  <a:lumOff val="40000"/>
                </a:schemeClr>
              </a:buClr>
              <a:buFont typeface="Wingdings" panose="05000000000000000000" pitchFamily="2" charset="2"/>
              <a:buChar char="v"/>
            </a:pPr>
            <a:endParaRPr lang="en-US" sz="2400" dirty="0"/>
          </a:p>
          <a:p>
            <a:pPr marL="342900" indent="-342900">
              <a:buClr>
                <a:schemeClr val="tx2">
                  <a:lumMod val="60000"/>
                  <a:lumOff val="40000"/>
                </a:schemeClr>
              </a:buClr>
              <a:buFont typeface="Wingdings" panose="05000000000000000000" pitchFamily="2" charset="2"/>
              <a:buChar char="v"/>
            </a:pPr>
            <a:endParaRPr lang="en-US" sz="2400" dirty="0"/>
          </a:p>
          <a:p>
            <a:pPr marL="342900" indent="-342900">
              <a:buClr>
                <a:schemeClr val="tx2">
                  <a:lumMod val="60000"/>
                  <a:lumOff val="40000"/>
                </a:schemeClr>
              </a:buClr>
              <a:buFont typeface="Wingdings" panose="05000000000000000000" pitchFamily="2" charset="2"/>
              <a:buChar char="v"/>
            </a:pPr>
            <a:endParaRPr lang="en-US" sz="2400" dirty="0"/>
          </a:p>
          <a:p>
            <a:pPr marL="342900" indent="-342900">
              <a:buClr>
                <a:schemeClr val="tx2">
                  <a:lumMod val="60000"/>
                  <a:lumOff val="40000"/>
                </a:schemeClr>
              </a:buClr>
              <a:buFont typeface="Wingdings" panose="05000000000000000000" pitchFamily="2" charset="2"/>
              <a:buChar char="v"/>
            </a:pPr>
            <a:endParaRPr lang="en-US" sz="2400" dirty="0"/>
          </a:p>
          <a:p>
            <a:pPr marL="342900" indent="-342900">
              <a:buClr>
                <a:schemeClr val="tx2">
                  <a:lumMod val="60000"/>
                  <a:lumOff val="40000"/>
                </a:schemeClr>
              </a:buClr>
              <a:buFont typeface="Wingdings" panose="05000000000000000000" pitchFamily="2" charset="2"/>
              <a:buChar char="v"/>
            </a:pPr>
            <a:endParaRPr lang="en-US" sz="2400" dirty="0"/>
          </a:p>
          <a:p>
            <a:pPr marL="342900" indent="-342900">
              <a:buClr>
                <a:schemeClr val="tx2">
                  <a:lumMod val="60000"/>
                  <a:lumOff val="40000"/>
                </a:schemeClr>
              </a:buClr>
              <a:buFont typeface="Wingdings" panose="05000000000000000000" pitchFamily="2" charset="2"/>
              <a:buChar char="v"/>
            </a:pPr>
            <a:r>
              <a:rPr lang="en-US" sz="2400" dirty="0"/>
              <a:t>Once approved by Scheduling or Supervisor you will see PTO OT40Su in Pink on the Calendar</a:t>
            </a:r>
          </a:p>
          <a:p>
            <a:pPr marL="342900" indent="-342900">
              <a:buClr>
                <a:schemeClr val="tx2">
                  <a:lumMod val="60000"/>
                  <a:lumOff val="40000"/>
                </a:schemeClr>
              </a:buClr>
              <a:buFont typeface="Wingdings" panose="05000000000000000000" pitchFamily="2" charset="2"/>
              <a:buChar char="v"/>
            </a:pPr>
            <a:endParaRPr lang="en-US" sz="2400" dirty="0">
              <a:solidFill>
                <a:schemeClr val="bg2">
                  <a:lumMod val="25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D2FBD6E-77FB-424D-B130-CEF3A29FD445}"/>
              </a:ext>
            </a:extLst>
          </p:cNvPr>
          <p:cNvPicPr>
            <a:picLocks noChangeAspect="1"/>
          </p:cNvPicPr>
          <p:nvPr/>
        </p:nvPicPr>
        <p:blipFill>
          <a:blip r:embed="rId3"/>
          <a:stretch>
            <a:fillRect/>
          </a:stretch>
        </p:blipFill>
        <p:spPr>
          <a:xfrm>
            <a:off x="1143000" y="2057400"/>
            <a:ext cx="2136961" cy="1047800"/>
          </a:xfrm>
          <a:prstGeom prst="rect">
            <a:avLst/>
          </a:prstGeom>
        </p:spPr>
      </p:pic>
      <p:sp>
        <p:nvSpPr>
          <p:cNvPr id="2" name="Rectangle 1">
            <a:extLst>
              <a:ext uri="{FF2B5EF4-FFF2-40B4-BE49-F238E27FC236}">
                <a16:creationId xmlns:a16="http://schemas.microsoft.com/office/drawing/2014/main" id="{346A34A8-A772-4446-8EED-34076B48AF7F}"/>
              </a:ext>
            </a:extLst>
          </p:cNvPr>
          <p:cNvSpPr/>
          <p:nvPr/>
        </p:nvSpPr>
        <p:spPr>
          <a:xfrm>
            <a:off x="886333" y="5775655"/>
            <a:ext cx="7458966" cy="307777"/>
          </a:xfrm>
          <a:prstGeom prst="rect">
            <a:avLst/>
          </a:prstGeom>
        </p:spPr>
        <p:txBody>
          <a:bodyPr wrap="square">
            <a:spAutoFit/>
          </a:bodyPr>
          <a:lstStyle/>
          <a:p>
            <a:pPr>
              <a:buClr>
                <a:schemeClr val="tx2">
                  <a:lumMod val="60000"/>
                  <a:lumOff val="40000"/>
                </a:schemeClr>
              </a:buClr>
            </a:pPr>
            <a:r>
              <a:rPr lang="en-US" sz="1400" dirty="0">
                <a:solidFill>
                  <a:schemeClr val="bg2">
                    <a:lumMod val="25000"/>
                  </a:schemeClr>
                </a:solidFill>
                <a:latin typeface="Arial" panose="020B0604020202020204" pitchFamily="34" charset="0"/>
                <a:cs typeface="Arial" panose="020B0604020202020204" pitchFamily="34" charset="0"/>
              </a:rPr>
              <a:t>**Once approved, you cannot edit and will need to request changes with sup or scheduling.</a:t>
            </a:r>
          </a:p>
        </p:txBody>
      </p:sp>
    </p:spTree>
    <p:extLst>
      <p:ext uri="{BB962C8B-B14F-4D97-AF65-F5344CB8AC3E}">
        <p14:creationId xmlns:p14="http://schemas.microsoft.com/office/powerpoint/2010/main" val="80696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randombar(horizont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8146186-146F-4E2E-8978-E780A7080399}"/>
              </a:ext>
            </a:extLst>
          </p:cNvPr>
          <p:cNvSpPr>
            <a:spLocks noGrp="1"/>
          </p:cNvSpPr>
          <p:nvPr>
            <p:ph type="title"/>
          </p:nvPr>
        </p:nvSpPr>
        <p:spPr/>
        <p:txBody>
          <a:bodyPr/>
          <a:lstStyle/>
          <a:p>
            <a:r>
              <a:rPr lang="en-US" dirty="0"/>
              <a:t>Overview in Brief</a:t>
            </a:r>
          </a:p>
        </p:txBody>
      </p:sp>
      <p:sp>
        <p:nvSpPr>
          <p:cNvPr id="7" name="Content Placeholder 6">
            <a:extLst>
              <a:ext uri="{FF2B5EF4-FFF2-40B4-BE49-F238E27FC236}">
                <a16:creationId xmlns:a16="http://schemas.microsoft.com/office/drawing/2014/main" id="{2F4F4374-E798-4731-AD6E-85931E58E583}"/>
              </a:ext>
            </a:extLst>
          </p:cNvPr>
          <p:cNvSpPr>
            <a:spLocks noGrp="1"/>
          </p:cNvSpPr>
          <p:nvPr>
            <p:ph idx="1"/>
          </p:nvPr>
        </p:nvSpPr>
        <p:spPr>
          <a:xfrm>
            <a:off x="542034" y="1198064"/>
            <a:ext cx="8144766" cy="3831136"/>
          </a:xfrm>
        </p:spPr>
        <p:txBody>
          <a:bodyPr anchor="t"/>
          <a:lstStyle/>
          <a:p>
            <a:pPr marL="226695" indent="-226695"/>
            <a:r>
              <a:rPr lang="en-US" dirty="0">
                <a:solidFill>
                  <a:schemeClr val="bg2">
                    <a:lumMod val="25000"/>
                  </a:schemeClr>
                </a:solidFill>
              </a:rPr>
              <a:t>Telestaff manages the staffing schedule for the AMR Contra Costa County Deployment</a:t>
            </a:r>
          </a:p>
          <a:p>
            <a:pPr marL="0" indent="0">
              <a:buNone/>
            </a:pPr>
            <a:endParaRPr lang="en-US" dirty="0">
              <a:solidFill>
                <a:schemeClr val="bg2">
                  <a:lumMod val="25000"/>
                </a:schemeClr>
              </a:solidFill>
            </a:endParaRPr>
          </a:p>
          <a:p>
            <a:pPr marL="226695" indent="-226695"/>
            <a:r>
              <a:rPr lang="en-US" dirty="0">
                <a:solidFill>
                  <a:schemeClr val="bg2">
                    <a:lumMod val="25000"/>
                  </a:schemeClr>
                </a:solidFill>
              </a:rPr>
              <a:t>This overview is intended familiarize employees with the functions that allow employees to manage their schedule. </a:t>
            </a:r>
          </a:p>
          <a:p>
            <a:pPr marL="0" indent="0">
              <a:buNone/>
            </a:pPr>
            <a:endParaRPr lang="en-US" dirty="0">
              <a:solidFill>
                <a:schemeClr val="bg2">
                  <a:lumMod val="25000"/>
                </a:schemeClr>
              </a:solidFill>
            </a:endParaRPr>
          </a:p>
        </p:txBody>
      </p:sp>
      <p:sp>
        <p:nvSpPr>
          <p:cNvPr id="4" name="Slide Number Placeholder 3">
            <a:extLst>
              <a:ext uri="{FF2B5EF4-FFF2-40B4-BE49-F238E27FC236}">
                <a16:creationId xmlns:a16="http://schemas.microsoft.com/office/drawing/2014/main" id="{A05EDEBB-2BA7-4DC4-BC06-B54DEA8FD34E}"/>
              </a:ext>
            </a:extLst>
          </p:cNvPr>
          <p:cNvSpPr>
            <a:spLocks noGrp="1"/>
          </p:cNvSpPr>
          <p:nvPr>
            <p:ph type="sldNum" sz="quarter" idx="4"/>
          </p:nvPr>
        </p:nvSpPr>
        <p:spPr>
          <a:prstGeom prst="rect">
            <a:avLst/>
          </a:prstGeom>
        </p:spPr>
        <p:txBody>
          <a:bodyPr/>
          <a:lstStyle/>
          <a:p>
            <a:fld id="{C02EC18E-3975-4CBB-BA86-5DD8EEA81F41}" type="slidenum">
              <a:rPr lang="en-US" smtClean="0"/>
              <a:pPr/>
              <a:t>2</a:t>
            </a:fld>
            <a:endParaRPr lang="en-US" dirty="0"/>
          </a:p>
        </p:txBody>
      </p:sp>
    </p:spTree>
    <p:extLst>
      <p:ext uri="{BB962C8B-B14F-4D97-AF65-F5344CB8AC3E}">
        <p14:creationId xmlns:p14="http://schemas.microsoft.com/office/powerpoint/2010/main" val="285742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a:t>PTO Request</a:t>
            </a:r>
            <a:br>
              <a:rPr lang="en-US" dirty="0"/>
            </a:br>
            <a:r>
              <a:rPr lang="en-US" dirty="0"/>
              <a:t> Review</a:t>
            </a:r>
          </a:p>
        </p:txBody>
      </p:sp>
      <p:sp>
        <p:nvSpPr>
          <p:cNvPr id="4" name="Content Placeholder 3"/>
          <p:cNvSpPr>
            <a:spLocks noGrp="1"/>
          </p:cNvSpPr>
          <p:nvPr>
            <p:ph idx="1"/>
          </p:nvPr>
        </p:nvSpPr>
        <p:spPr/>
        <p:txBody>
          <a:bodyPr anchor="t"/>
          <a:lstStyle/>
          <a:p>
            <a:pPr marL="0" indent="0">
              <a:buNone/>
            </a:pPr>
            <a:endParaRPr lang="en-US" sz="2000" dirty="0"/>
          </a:p>
          <a:p>
            <a:pPr marL="226695" indent="-226695">
              <a:buFont typeface="Wingdings" panose="05000000000000000000" pitchFamily="2" charset="2"/>
              <a:buChar char="v"/>
            </a:pPr>
            <a:r>
              <a:rPr lang="en-US" sz="2000" dirty="0"/>
              <a:t>Starting at the Dashboard </a:t>
            </a:r>
          </a:p>
          <a:p>
            <a:pPr marL="226695" indent="-226695">
              <a:buFont typeface="Wingdings" panose="05000000000000000000" pitchFamily="2" charset="2"/>
              <a:buChar char="v"/>
            </a:pPr>
            <a:r>
              <a:rPr lang="en-US" sz="2000" dirty="0"/>
              <a:t>Select Calendar</a:t>
            </a:r>
          </a:p>
          <a:p>
            <a:pPr marL="226695" indent="-226695">
              <a:buFont typeface="Wingdings" panose="05000000000000000000" pitchFamily="2" charset="2"/>
              <a:buChar char="v"/>
            </a:pPr>
            <a:r>
              <a:rPr lang="en-US" sz="2000" dirty="0"/>
              <a:t>Left click the date that is being given away</a:t>
            </a:r>
          </a:p>
          <a:p>
            <a:pPr marL="226695" indent="-226695">
              <a:buFont typeface="Wingdings" panose="05000000000000000000" pitchFamily="2" charset="2"/>
              <a:buChar char="v"/>
            </a:pPr>
            <a:r>
              <a:rPr lang="en-US" sz="2000" dirty="0"/>
              <a:t>Select “Add”</a:t>
            </a:r>
          </a:p>
          <a:p>
            <a:pPr marL="226695" indent="-226695">
              <a:buFont typeface="Wingdings" panose="05000000000000000000" pitchFamily="2" charset="2"/>
              <a:buChar char="v"/>
            </a:pPr>
            <a:r>
              <a:rPr lang="en-US" sz="2000" dirty="0"/>
              <a:t>Select “PTO Requested” in the Work Code drop down</a:t>
            </a:r>
          </a:p>
          <a:p>
            <a:pPr marL="226695" indent="-226695">
              <a:buFont typeface="Wingdings" panose="05000000000000000000" pitchFamily="2" charset="2"/>
              <a:buChar char="v"/>
            </a:pPr>
            <a:r>
              <a:rPr lang="en-US" sz="2000" dirty="0"/>
              <a:t>Make sure to check the appropriate boxes to open up the “Save” option</a:t>
            </a:r>
          </a:p>
          <a:p>
            <a:pPr marL="226695" indent="-226695">
              <a:buFont typeface="Wingdings" panose="05000000000000000000" pitchFamily="2" charset="2"/>
              <a:buChar char="v"/>
            </a:pPr>
            <a:r>
              <a:rPr lang="en-US" sz="2000" dirty="0"/>
              <a:t>Click “Save” in the lower right corner </a:t>
            </a:r>
          </a:p>
          <a:p>
            <a:pPr marL="226695" indent="-226695">
              <a:buFont typeface="Wingdings" panose="05000000000000000000" pitchFamily="2" charset="2"/>
              <a:buChar char="v"/>
            </a:pPr>
            <a:r>
              <a:rPr lang="en-US" sz="2000" dirty="0"/>
              <a:t>In the Calendar you will see PTOR in grey on that day</a:t>
            </a:r>
          </a:p>
          <a:p>
            <a:pPr marL="226695" indent="-226695">
              <a:buFont typeface="Wingdings" panose="05000000000000000000" pitchFamily="2" charset="2"/>
              <a:buChar char="v"/>
            </a:pPr>
            <a:r>
              <a:rPr lang="en-US" sz="2000" dirty="0"/>
              <a:t>Once approved, you will see PTO OT 40Su in Pink on that day</a:t>
            </a:r>
          </a:p>
          <a:p>
            <a:pPr marL="226695" indent="-226695">
              <a:buFont typeface="Wingdings" panose="05000000000000000000" pitchFamily="2" charset="2"/>
              <a:buChar char="v"/>
            </a:pPr>
            <a:endParaRPr lang="en-US" sz="2000" dirty="0"/>
          </a:p>
        </p:txBody>
      </p:sp>
      <p:sp>
        <p:nvSpPr>
          <p:cNvPr id="5" name="Rectangle 4">
            <a:extLst>
              <a:ext uri="{FF2B5EF4-FFF2-40B4-BE49-F238E27FC236}">
                <a16:creationId xmlns:a16="http://schemas.microsoft.com/office/drawing/2014/main" id="{4374A4F0-056D-4002-B04F-1E36CC5DC5DA}"/>
              </a:ext>
            </a:extLst>
          </p:cNvPr>
          <p:cNvSpPr/>
          <p:nvPr/>
        </p:nvSpPr>
        <p:spPr>
          <a:xfrm>
            <a:off x="886333" y="5775655"/>
            <a:ext cx="7458966" cy="307777"/>
          </a:xfrm>
          <a:prstGeom prst="rect">
            <a:avLst/>
          </a:prstGeom>
        </p:spPr>
        <p:txBody>
          <a:bodyPr wrap="square">
            <a:spAutoFit/>
          </a:bodyPr>
          <a:lstStyle/>
          <a:p>
            <a:pPr>
              <a:buClr>
                <a:schemeClr val="tx2">
                  <a:lumMod val="60000"/>
                  <a:lumOff val="40000"/>
                </a:schemeClr>
              </a:buClr>
            </a:pPr>
            <a:r>
              <a:rPr lang="en-US" sz="1400" dirty="0">
                <a:solidFill>
                  <a:schemeClr val="bg2">
                    <a:lumMod val="25000"/>
                  </a:schemeClr>
                </a:solidFill>
                <a:latin typeface="Arial" panose="020B0604020202020204" pitchFamily="34" charset="0"/>
                <a:cs typeface="Arial" panose="020B0604020202020204" pitchFamily="34" charset="0"/>
              </a:rPr>
              <a:t>**Once approved, you cannot edit and will need to request changes with sup or scheduling.</a:t>
            </a:r>
          </a:p>
        </p:txBody>
      </p:sp>
    </p:spTree>
    <p:extLst>
      <p:ext uri="{BB962C8B-B14F-4D97-AF65-F5344CB8AC3E}">
        <p14:creationId xmlns:p14="http://schemas.microsoft.com/office/powerpoint/2010/main" val="825565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0" y="2514600"/>
            <a:ext cx="9144000" cy="914400"/>
          </a:xfrm>
        </p:spPr>
        <p:txBody>
          <a:bodyPr anchor="t"/>
          <a:lstStyle/>
          <a:p>
            <a:r>
              <a:rPr lang="en-US" sz="4000" dirty="0"/>
              <a:t>Topic #3 – Existing Process</a:t>
            </a:r>
          </a:p>
          <a:p>
            <a:r>
              <a:rPr lang="en-US" sz="4000" dirty="0"/>
              <a:t>SHIFT GIVE AWAY</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229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D93BA5-33C7-4FA9-BFB2-964F2F77DCC9}"/>
              </a:ext>
            </a:extLst>
          </p:cNvPr>
          <p:cNvSpPr>
            <a:spLocks noGrp="1"/>
          </p:cNvSpPr>
          <p:nvPr>
            <p:ph type="title"/>
          </p:nvPr>
        </p:nvSpPr>
        <p:spPr/>
        <p:txBody>
          <a:bodyPr/>
          <a:lstStyle/>
          <a:p>
            <a:pPr algn="ctr"/>
            <a:r>
              <a:rPr lang="en-US" dirty="0"/>
              <a:t>Shift Give Away</a:t>
            </a:r>
          </a:p>
        </p:txBody>
      </p:sp>
      <p:pic>
        <p:nvPicPr>
          <p:cNvPr id="8" name="Content Placeholder 7">
            <a:extLst>
              <a:ext uri="{FF2B5EF4-FFF2-40B4-BE49-F238E27FC236}">
                <a16:creationId xmlns:a16="http://schemas.microsoft.com/office/drawing/2014/main" id="{65D3F213-13AF-4A80-B6F8-74BABE93F272}"/>
              </a:ext>
            </a:extLst>
          </p:cNvPr>
          <p:cNvPicPr>
            <a:picLocks noGrp="1" noChangeAspect="1"/>
          </p:cNvPicPr>
          <p:nvPr>
            <p:ph idx="1"/>
          </p:nvPr>
        </p:nvPicPr>
        <p:blipFill>
          <a:blip r:embed="rId2"/>
          <a:stretch>
            <a:fillRect/>
          </a:stretch>
        </p:blipFill>
        <p:spPr>
          <a:xfrm>
            <a:off x="4700336" y="1673422"/>
            <a:ext cx="3897488" cy="21923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Slide Number Placeholder 3"/>
          <p:cNvSpPr>
            <a:spLocks noGrp="1"/>
          </p:cNvSpPr>
          <p:nvPr>
            <p:ph type="sldNum" sz="quarter" idx="4"/>
          </p:nvPr>
        </p:nvSpPr>
        <p:spPr/>
        <p:txBody>
          <a:bodyPr/>
          <a:lstStyle/>
          <a:p>
            <a:fld id="{C02EC18E-3975-4CBB-BA86-5DD8EEA81F41}" type="slidenum">
              <a:rPr lang="en-US" smtClean="0"/>
              <a:pPr/>
              <a:t>22</a:t>
            </a:fld>
            <a:endParaRPr lang="en-US" dirty="0"/>
          </a:p>
        </p:txBody>
      </p:sp>
      <p:sp>
        <p:nvSpPr>
          <p:cNvPr id="9" name="TextBox 8">
            <a:extLst>
              <a:ext uri="{FF2B5EF4-FFF2-40B4-BE49-F238E27FC236}">
                <a16:creationId xmlns:a16="http://schemas.microsoft.com/office/drawing/2014/main" id="{E2349660-1B63-4F33-A13A-873A573B7DE6}"/>
              </a:ext>
            </a:extLst>
          </p:cNvPr>
          <p:cNvSpPr txBox="1"/>
          <p:nvPr/>
        </p:nvSpPr>
        <p:spPr>
          <a:xfrm>
            <a:off x="435869" y="2342265"/>
            <a:ext cx="4007797" cy="3046988"/>
          </a:xfrm>
          <a:prstGeom prst="rect">
            <a:avLst/>
          </a:prstGeom>
          <a:noFill/>
        </p:spPr>
        <p:txBody>
          <a:bodyPr wrap="square" rtlCol="0">
            <a:spAutoFit/>
          </a:bodyPr>
          <a:lstStyle/>
          <a:p>
            <a:pPr marL="342900" indent="-342900">
              <a:buClr>
                <a:schemeClr val="tx2">
                  <a:lumMod val="60000"/>
                  <a:lumOff val="40000"/>
                </a:schemeClr>
              </a:buClr>
              <a:buFont typeface="Wingdings" panose="05000000000000000000" pitchFamily="2" charset="2"/>
              <a:buChar char="v"/>
            </a:pPr>
            <a:r>
              <a:rPr lang="en-US" sz="2400" dirty="0">
                <a:solidFill>
                  <a:schemeClr val="bg2">
                    <a:lumMod val="25000"/>
                  </a:schemeClr>
                </a:solidFill>
                <a:latin typeface="Arial" panose="020B0604020202020204" pitchFamily="34" charset="0"/>
                <a:cs typeface="Arial" panose="020B0604020202020204" pitchFamily="34" charset="0"/>
              </a:rPr>
              <a:t>Starting at the Dashboard</a:t>
            </a:r>
          </a:p>
          <a:p>
            <a:pPr marL="342900" indent="-342900">
              <a:buClr>
                <a:schemeClr val="tx2">
                  <a:lumMod val="60000"/>
                  <a:lumOff val="40000"/>
                </a:schemeClr>
              </a:buClr>
              <a:buFont typeface="Wingdings" panose="05000000000000000000" pitchFamily="2" charset="2"/>
              <a:buChar char="v"/>
            </a:pPr>
            <a:endParaRPr lang="en-US" sz="2400" dirty="0">
              <a:solidFill>
                <a:schemeClr val="bg2">
                  <a:lumMod val="25000"/>
                </a:schemeClr>
              </a:solidFill>
              <a:latin typeface="Arial" panose="020B0604020202020204" pitchFamily="34" charset="0"/>
              <a:cs typeface="Arial" panose="020B0604020202020204" pitchFamily="34" charset="0"/>
            </a:endParaRPr>
          </a:p>
          <a:p>
            <a:pPr marL="342900" indent="-342900">
              <a:buClr>
                <a:schemeClr val="tx2">
                  <a:lumMod val="60000"/>
                  <a:lumOff val="40000"/>
                </a:schemeClr>
              </a:buClr>
              <a:buFont typeface="Wingdings" panose="05000000000000000000" pitchFamily="2" charset="2"/>
              <a:buChar char="v"/>
            </a:pPr>
            <a:endParaRPr lang="en-US" sz="2400" dirty="0">
              <a:solidFill>
                <a:schemeClr val="bg2">
                  <a:lumMod val="25000"/>
                </a:schemeClr>
              </a:solidFill>
              <a:latin typeface="Arial" panose="020B0604020202020204" pitchFamily="34" charset="0"/>
              <a:cs typeface="Arial" panose="020B0604020202020204" pitchFamily="34" charset="0"/>
            </a:endParaRPr>
          </a:p>
          <a:p>
            <a:pPr marL="342900" indent="-342900">
              <a:buClr>
                <a:schemeClr val="tx2">
                  <a:lumMod val="60000"/>
                  <a:lumOff val="40000"/>
                </a:schemeClr>
              </a:buClr>
              <a:buFont typeface="Wingdings" panose="05000000000000000000" pitchFamily="2" charset="2"/>
              <a:buChar char="v"/>
            </a:pPr>
            <a:endParaRPr lang="en-US" sz="2400" dirty="0">
              <a:solidFill>
                <a:schemeClr val="bg2">
                  <a:lumMod val="25000"/>
                </a:schemeClr>
              </a:solidFill>
              <a:latin typeface="Arial" panose="020B0604020202020204" pitchFamily="34" charset="0"/>
              <a:cs typeface="Arial" panose="020B0604020202020204" pitchFamily="34" charset="0"/>
            </a:endParaRPr>
          </a:p>
          <a:p>
            <a:pPr marL="342900" indent="-342900">
              <a:buClr>
                <a:schemeClr val="tx2">
                  <a:lumMod val="60000"/>
                  <a:lumOff val="40000"/>
                </a:schemeClr>
              </a:buClr>
              <a:buFont typeface="Wingdings" panose="05000000000000000000" pitchFamily="2" charset="2"/>
              <a:buChar char="v"/>
            </a:pPr>
            <a:endParaRPr lang="en-US" sz="2400" dirty="0">
              <a:solidFill>
                <a:schemeClr val="bg2">
                  <a:lumMod val="25000"/>
                </a:schemeClr>
              </a:solidFill>
              <a:latin typeface="Arial" panose="020B0604020202020204" pitchFamily="34" charset="0"/>
              <a:cs typeface="Arial" panose="020B0604020202020204" pitchFamily="34" charset="0"/>
            </a:endParaRPr>
          </a:p>
          <a:p>
            <a:pPr marL="342900" indent="-342900">
              <a:buClr>
                <a:schemeClr val="tx2">
                  <a:lumMod val="60000"/>
                  <a:lumOff val="40000"/>
                </a:schemeClr>
              </a:buClr>
              <a:buFont typeface="Wingdings" panose="05000000000000000000" pitchFamily="2" charset="2"/>
              <a:buChar char="v"/>
            </a:pPr>
            <a:r>
              <a:rPr lang="en-US" sz="2400" dirty="0">
                <a:solidFill>
                  <a:schemeClr val="bg2">
                    <a:lumMod val="25000"/>
                  </a:schemeClr>
                </a:solidFill>
                <a:latin typeface="Arial" panose="020B0604020202020204" pitchFamily="34" charset="0"/>
                <a:cs typeface="Arial" panose="020B0604020202020204" pitchFamily="34" charset="0"/>
              </a:rPr>
              <a:t>Select Calendar</a:t>
            </a:r>
          </a:p>
          <a:p>
            <a:pPr marL="342900" indent="-342900">
              <a:buClr>
                <a:schemeClr val="tx2">
                  <a:lumMod val="60000"/>
                  <a:lumOff val="40000"/>
                </a:schemeClr>
              </a:buClr>
              <a:buFont typeface="Wingdings" panose="05000000000000000000" pitchFamily="2" charset="2"/>
              <a:buChar char="v"/>
            </a:pPr>
            <a:endParaRPr lang="en-US" sz="2400" dirty="0">
              <a:latin typeface="Arial" panose="020B0604020202020204" pitchFamily="34" charset="0"/>
              <a:cs typeface="Arial" panose="020B0604020202020204" pitchFamily="34" charset="0"/>
            </a:endParaRPr>
          </a:p>
          <a:p>
            <a:pPr marL="342900" indent="-342900">
              <a:buClr>
                <a:schemeClr val="tx2">
                  <a:lumMod val="60000"/>
                  <a:lumOff val="40000"/>
                </a:schemeClr>
              </a:buClr>
              <a:buFont typeface="Wingdings" panose="05000000000000000000" pitchFamily="2" charset="2"/>
              <a:buChar char="v"/>
            </a:pPr>
            <a:endParaRPr lang="en-US" sz="240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BEE13767-3A3E-4EB4-9FEC-254CC49E1A43}"/>
              </a:ext>
            </a:extLst>
          </p:cNvPr>
          <p:cNvPicPr>
            <a:picLocks noChangeAspect="1"/>
          </p:cNvPicPr>
          <p:nvPr/>
        </p:nvPicPr>
        <p:blipFill>
          <a:blip r:embed="rId3"/>
          <a:stretch>
            <a:fillRect/>
          </a:stretch>
        </p:blipFill>
        <p:spPr>
          <a:xfrm>
            <a:off x="5287889" y="4370900"/>
            <a:ext cx="2562583" cy="790685"/>
          </a:xfrm>
          <a:prstGeom prst="rect">
            <a:avLst/>
          </a:prstGeom>
        </p:spPr>
      </p:pic>
    </p:spTree>
    <p:extLst>
      <p:ext uri="{BB962C8B-B14F-4D97-AF65-F5344CB8AC3E}">
        <p14:creationId xmlns:p14="http://schemas.microsoft.com/office/powerpoint/2010/main" val="1708770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7BE0E8-FA83-42A8-A670-A83DEF8196B2}"/>
              </a:ext>
            </a:extLst>
          </p:cNvPr>
          <p:cNvSpPr>
            <a:spLocks noGrp="1"/>
          </p:cNvSpPr>
          <p:nvPr>
            <p:ph type="title"/>
          </p:nvPr>
        </p:nvSpPr>
        <p:spPr/>
        <p:txBody>
          <a:bodyPr/>
          <a:lstStyle/>
          <a:p>
            <a:pPr algn="ctr"/>
            <a:r>
              <a:rPr lang="en-US" dirty="0"/>
              <a:t>Shift Give Away</a:t>
            </a:r>
          </a:p>
        </p:txBody>
      </p:sp>
      <p:sp>
        <p:nvSpPr>
          <p:cNvPr id="2" name="Text Placeholder 1"/>
          <p:cNvSpPr>
            <a:spLocks noGrp="1"/>
          </p:cNvSpPr>
          <p:nvPr>
            <p:ph idx="1"/>
          </p:nvPr>
        </p:nvSpPr>
        <p:spPr>
          <a:xfrm>
            <a:off x="542034" y="1198064"/>
            <a:ext cx="8039459" cy="2193496"/>
          </a:xfrm>
        </p:spPr>
        <p:txBody>
          <a:bodyPr/>
          <a:lstStyle/>
          <a:p>
            <a:pPr>
              <a:buFont typeface="Wingdings" panose="05000000000000000000" pitchFamily="2" charset="2"/>
              <a:buChar char="v"/>
            </a:pPr>
            <a:r>
              <a:rPr lang="en-US" sz="1800" dirty="0"/>
              <a:t>Left click shift on the date that is being given away</a:t>
            </a:r>
          </a:p>
          <a:p>
            <a:pPr>
              <a:buFont typeface="Wingdings" panose="05000000000000000000" pitchFamily="2" charset="2"/>
              <a:buChar char="v"/>
            </a:pPr>
            <a:r>
              <a:rPr lang="en-US" sz="1800" dirty="0"/>
              <a:t>Select “Add”</a:t>
            </a:r>
          </a:p>
          <a:p>
            <a:endParaRPr lang="en-US" sz="1800" b="1" dirty="0"/>
          </a:p>
          <a:p>
            <a:endParaRPr lang="en-US" sz="1800" b="1" dirty="0"/>
          </a:p>
          <a:p>
            <a:endParaRPr lang="en-US" sz="1800" b="1" dirty="0"/>
          </a:p>
          <a:p>
            <a:endParaRPr lang="en-US" sz="1800" b="1" dirty="0"/>
          </a:p>
        </p:txBody>
      </p:sp>
      <p:pic>
        <p:nvPicPr>
          <p:cNvPr id="5" name="Picture 4">
            <a:extLst>
              <a:ext uri="{FF2B5EF4-FFF2-40B4-BE49-F238E27FC236}">
                <a16:creationId xmlns:a16="http://schemas.microsoft.com/office/drawing/2014/main" id="{869EEC91-B24E-43B0-99C7-D43DEC31313D}"/>
              </a:ext>
            </a:extLst>
          </p:cNvPr>
          <p:cNvPicPr>
            <a:picLocks noChangeAspect="1"/>
          </p:cNvPicPr>
          <p:nvPr/>
        </p:nvPicPr>
        <p:blipFill>
          <a:blip r:embed="rId2"/>
          <a:stretch>
            <a:fillRect/>
          </a:stretch>
        </p:blipFill>
        <p:spPr>
          <a:xfrm>
            <a:off x="542034" y="1903547"/>
            <a:ext cx="7315200" cy="4287506"/>
          </a:xfrm>
          <a:prstGeom prst="rect">
            <a:avLst/>
          </a:prstGeom>
        </p:spPr>
      </p:pic>
      <p:pic>
        <p:nvPicPr>
          <p:cNvPr id="7" name="Picture 6">
            <a:extLst>
              <a:ext uri="{FF2B5EF4-FFF2-40B4-BE49-F238E27FC236}">
                <a16:creationId xmlns:a16="http://schemas.microsoft.com/office/drawing/2014/main" id="{C891C173-28D8-4903-9C15-21EF83C91740}"/>
              </a:ext>
            </a:extLst>
          </p:cNvPr>
          <p:cNvPicPr>
            <a:picLocks noChangeAspect="1"/>
          </p:cNvPicPr>
          <p:nvPr/>
        </p:nvPicPr>
        <p:blipFill>
          <a:blip r:embed="rId3"/>
          <a:stretch>
            <a:fillRect/>
          </a:stretch>
        </p:blipFill>
        <p:spPr>
          <a:xfrm>
            <a:off x="2743200" y="4343569"/>
            <a:ext cx="2048161" cy="447737"/>
          </a:xfrm>
          <a:prstGeom prst="rect">
            <a:avLst/>
          </a:prstGeom>
        </p:spPr>
      </p:pic>
      <p:sp>
        <p:nvSpPr>
          <p:cNvPr id="8" name="Arrow: Right 7">
            <a:extLst>
              <a:ext uri="{FF2B5EF4-FFF2-40B4-BE49-F238E27FC236}">
                <a16:creationId xmlns:a16="http://schemas.microsoft.com/office/drawing/2014/main" id="{647588FE-F40C-456D-A4DF-233F6FCCCC9C}"/>
              </a:ext>
            </a:extLst>
          </p:cNvPr>
          <p:cNvSpPr/>
          <p:nvPr/>
        </p:nvSpPr>
        <p:spPr>
          <a:xfrm>
            <a:off x="1828800" y="4343400"/>
            <a:ext cx="45719" cy="457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10DBE4CE-CA3A-4D26-AE07-6CF6408AA5D1}"/>
              </a:ext>
            </a:extLst>
          </p:cNvPr>
          <p:cNvSpPr/>
          <p:nvPr/>
        </p:nvSpPr>
        <p:spPr>
          <a:xfrm>
            <a:off x="1725978" y="4404239"/>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8051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1" end="1"/>
                                            </p:tx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style.rotation</p:attrName>
                                        </p:attrNameLst>
                                      </p:cBhvr>
                                      <p:tavLst>
                                        <p:tav tm="0">
                                          <p:val>
                                            <p:fltVal val="90"/>
                                          </p:val>
                                        </p:tav>
                                        <p:tav tm="100000">
                                          <p:val>
                                            <p:fltVal val="0"/>
                                          </p:val>
                                        </p:tav>
                                      </p:tavLst>
                                    </p:anim>
                                    <p:animEffect transition="in" filter="fade">
                                      <p:cBhvr>
                                        <p:cTn id="24" dur="1000"/>
                                        <p:tgtEl>
                                          <p:spTgt spid="9"/>
                                        </p:tgtEl>
                                      </p:cBhvr>
                                    </p:animEffect>
                                  </p:childTnLst>
                                </p:cTn>
                              </p:par>
                              <p:par>
                                <p:cTn id="25" presetID="3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style.rotation</p:attrName>
                                        </p:attrNameLst>
                                      </p:cBhvr>
                                      <p:tavLst>
                                        <p:tav tm="0">
                                          <p:val>
                                            <p:fltVal val="90"/>
                                          </p:val>
                                        </p:tav>
                                        <p:tav tm="100000">
                                          <p:val>
                                            <p:fltVal val="0"/>
                                          </p:val>
                                        </p:tav>
                                      </p:tavLst>
                                    </p:anim>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3E7-066E-465A-AA25-E7AFC1863E24}"/>
              </a:ext>
            </a:extLst>
          </p:cNvPr>
          <p:cNvSpPr>
            <a:spLocks noGrp="1"/>
          </p:cNvSpPr>
          <p:nvPr>
            <p:ph type="title"/>
          </p:nvPr>
        </p:nvSpPr>
        <p:spPr/>
        <p:txBody>
          <a:bodyPr/>
          <a:lstStyle/>
          <a:p>
            <a:pPr algn="ctr"/>
            <a:r>
              <a:rPr lang="en-US" dirty="0"/>
              <a:t>Shift Give Away</a:t>
            </a: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a:t>Select “Shift Give Away” in the Work Code drop down</a:t>
            </a:r>
          </a:p>
          <a:p>
            <a:pPr>
              <a:buFont typeface="Wingdings" panose="05000000000000000000" pitchFamily="2" charset="2"/>
              <a:buChar char="v"/>
            </a:pPr>
            <a:endParaRPr lang="en-US" dirty="0"/>
          </a:p>
          <a:p>
            <a:pPr>
              <a:buFont typeface="Wingdings" panose="05000000000000000000" pitchFamily="2" charset="2"/>
              <a:buChar char="v"/>
            </a:pPr>
            <a:endParaRPr lang="en-US" dirty="0"/>
          </a:p>
          <a:p>
            <a:pPr>
              <a:buFont typeface="Wingdings" panose="05000000000000000000" pitchFamily="2" charset="2"/>
              <a:buChar char="v"/>
            </a:pPr>
            <a:endParaRPr lang="en-US" dirty="0"/>
          </a:p>
          <a:p>
            <a:pPr>
              <a:buFont typeface="Wingdings" panose="05000000000000000000" pitchFamily="2" charset="2"/>
              <a:buChar char="v"/>
            </a:pPr>
            <a:r>
              <a:rPr lang="en-US" dirty="0"/>
              <a:t>In the Cover Person box Add the Name of the person who will be working the shift</a:t>
            </a:r>
          </a:p>
          <a:p>
            <a:pPr>
              <a:buFont typeface="Wingdings" panose="05000000000000000000" pitchFamily="2" charset="2"/>
              <a:buChar char="v"/>
            </a:pPr>
            <a:endParaRPr lang="en-US" dirty="0">
              <a:solidFill>
                <a:schemeClr val="bg2">
                  <a:lumMod val="25000"/>
                </a:schemeClr>
              </a:solidFill>
            </a:endParaRPr>
          </a:p>
          <a:p>
            <a:pPr marL="0"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4"/>
          </p:nvPr>
        </p:nvSpPr>
        <p:spPr/>
        <p:txBody>
          <a:bodyPr/>
          <a:lstStyle/>
          <a:p>
            <a:fld id="{C02EC18E-3975-4CBB-BA86-5DD8EEA81F41}" type="slidenum">
              <a:rPr lang="en-US" smtClean="0"/>
              <a:pPr/>
              <a:t>24</a:t>
            </a:fld>
            <a:endParaRPr lang="en-US" dirty="0"/>
          </a:p>
        </p:txBody>
      </p:sp>
      <p:pic>
        <p:nvPicPr>
          <p:cNvPr id="9" name="Picture 8">
            <a:extLst>
              <a:ext uri="{FF2B5EF4-FFF2-40B4-BE49-F238E27FC236}">
                <a16:creationId xmlns:a16="http://schemas.microsoft.com/office/drawing/2014/main" id="{4568DEE3-DCA4-459A-AAA3-6FC6ADBDFAE0}"/>
              </a:ext>
            </a:extLst>
          </p:cNvPr>
          <p:cNvPicPr>
            <a:picLocks noChangeAspect="1"/>
          </p:cNvPicPr>
          <p:nvPr/>
        </p:nvPicPr>
        <p:blipFill>
          <a:blip r:embed="rId2"/>
          <a:stretch>
            <a:fillRect/>
          </a:stretch>
        </p:blipFill>
        <p:spPr>
          <a:xfrm>
            <a:off x="914400" y="1703394"/>
            <a:ext cx="5611008" cy="828791"/>
          </a:xfrm>
          <a:prstGeom prst="rect">
            <a:avLst/>
          </a:prstGeom>
        </p:spPr>
      </p:pic>
      <p:pic>
        <p:nvPicPr>
          <p:cNvPr id="13" name="Picture 12">
            <a:extLst>
              <a:ext uri="{FF2B5EF4-FFF2-40B4-BE49-F238E27FC236}">
                <a16:creationId xmlns:a16="http://schemas.microsoft.com/office/drawing/2014/main" id="{E4069C61-25F4-4417-80D0-F8B6546CAD20}"/>
              </a:ext>
            </a:extLst>
          </p:cNvPr>
          <p:cNvPicPr>
            <a:picLocks noChangeAspect="1"/>
          </p:cNvPicPr>
          <p:nvPr/>
        </p:nvPicPr>
        <p:blipFill>
          <a:blip r:embed="rId3"/>
          <a:stretch>
            <a:fillRect/>
          </a:stretch>
        </p:blipFill>
        <p:spPr>
          <a:xfrm>
            <a:off x="754602" y="3914456"/>
            <a:ext cx="5668166" cy="2019582"/>
          </a:xfrm>
          <a:prstGeom prst="rect">
            <a:avLst/>
          </a:prstGeom>
        </p:spPr>
      </p:pic>
    </p:spTree>
    <p:extLst>
      <p:ext uri="{BB962C8B-B14F-4D97-AF65-F5344CB8AC3E}">
        <p14:creationId xmlns:p14="http://schemas.microsoft.com/office/powerpoint/2010/main" val="63663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203" y="301150"/>
            <a:ext cx="7803265" cy="665679"/>
          </a:xfrm>
        </p:spPr>
        <p:txBody>
          <a:bodyPr/>
          <a:lstStyle/>
          <a:p>
            <a:pPr algn="ctr"/>
            <a:r>
              <a:rPr lang="en-US" dirty="0"/>
              <a:t>Shift Give Away</a:t>
            </a:r>
          </a:p>
        </p:txBody>
      </p:sp>
      <p:pic>
        <p:nvPicPr>
          <p:cNvPr id="6" name="Content Placeholder 5">
            <a:extLst>
              <a:ext uri="{FF2B5EF4-FFF2-40B4-BE49-F238E27FC236}">
                <a16:creationId xmlns:a16="http://schemas.microsoft.com/office/drawing/2014/main" id="{46B74907-BD98-4279-9A63-2E68676205AF}"/>
              </a:ext>
            </a:extLst>
          </p:cNvPr>
          <p:cNvPicPr>
            <a:picLocks noGrp="1" noChangeAspect="1"/>
          </p:cNvPicPr>
          <p:nvPr>
            <p:ph idx="1"/>
          </p:nvPr>
        </p:nvPicPr>
        <p:blipFill>
          <a:blip r:embed="rId2"/>
          <a:stretch>
            <a:fillRect/>
          </a:stretch>
        </p:blipFill>
        <p:spPr>
          <a:xfrm>
            <a:off x="685800" y="1724602"/>
            <a:ext cx="3372405" cy="4399534"/>
          </a:xfrm>
        </p:spPr>
      </p:pic>
      <p:sp>
        <p:nvSpPr>
          <p:cNvPr id="4" name="Slide Number Placeholder 3"/>
          <p:cNvSpPr>
            <a:spLocks noGrp="1"/>
          </p:cNvSpPr>
          <p:nvPr>
            <p:ph type="sldNum" sz="quarter" idx="4"/>
          </p:nvPr>
        </p:nvSpPr>
        <p:spPr/>
        <p:txBody>
          <a:bodyPr/>
          <a:lstStyle/>
          <a:p>
            <a:fld id="{C02EC18E-3975-4CBB-BA86-5DD8EEA81F41}" type="slidenum">
              <a:rPr lang="en-US" smtClean="0"/>
              <a:pPr/>
              <a:t>25</a:t>
            </a:fld>
            <a:endParaRPr lang="en-US" dirty="0"/>
          </a:p>
        </p:txBody>
      </p:sp>
      <p:sp>
        <p:nvSpPr>
          <p:cNvPr id="8" name="TextBox 7">
            <a:extLst>
              <a:ext uri="{FF2B5EF4-FFF2-40B4-BE49-F238E27FC236}">
                <a16:creationId xmlns:a16="http://schemas.microsoft.com/office/drawing/2014/main" id="{C339E19B-A9FC-4932-A096-315AD29F4C43}"/>
              </a:ext>
            </a:extLst>
          </p:cNvPr>
          <p:cNvSpPr txBox="1"/>
          <p:nvPr/>
        </p:nvSpPr>
        <p:spPr>
          <a:xfrm>
            <a:off x="542034" y="949404"/>
            <a:ext cx="7687566" cy="738664"/>
          </a:xfrm>
          <a:prstGeom prst="rect">
            <a:avLst/>
          </a:prstGeom>
          <a:noFill/>
        </p:spPr>
        <p:txBody>
          <a:bodyPr wrap="square" rtlCol="0">
            <a:spAutoFit/>
          </a:bodyPr>
          <a:lstStyle/>
          <a:p>
            <a:pPr>
              <a:buClr>
                <a:schemeClr val="tx2">
                  <a:lumMod val="75000"/>
                </a:schemeClr>
              </a:buClr>
              <a:buFont typeface="Wingdings" panose="05000000000000000000" pitchFamily="2" charset="2"/>
              <a:buChar char="v"/>
            </a:pPr>
            <a:r>
              <a:rPr lang="en-US" sz="2400" dirty="0">
                <a:solidFill>
                  <a:schemeClr val="bg2">
                    <a:lumMod val="25000"/>
                  </a:schemeClr>
                </a:solidFill>
                <a:latin typeface="Arial" panose="020B0604020202020204" pitchFamily="34" charset="0"/>
                <a:cs typeface="Arial" panose="020B0604020202020204" pitchFamily="34" charset="0"/>
              </a:rPr>
              <a:t>Make sure to check the boxes before Saving</a:t>
            </a:r>
          </a:p>
          <a:p>
            <a:pPr>
              <a:buClr>
                <a:schemeClr val="tx2">
                  <a:lumMod val="60000"/>
                  <a:lumOff val="40000"/>
                </a:schemeClr>
              </a:buClr>
            </a:pPr>
            <a:endParaRPr lang="en-US" dirty="0"/>
          </a:p>
        </p:txBody>
      </p:sp>
      <p:sp>
        <p:nvSpPr>
          <p:cNvPr id="24" name="Arrow: Left 23">
            <a:extLst>
              <a:ext uri="{FF2B5EF4-FFF2-40B4-BE49-F238E27FC236}">
                <a16:creationId xmlns:a16="http://schemas.microsoft.com/office/drawing/2014/main" id="{5017311F-B59E-409F-9ED2-BC151943C532}"/>
              </a:ext>
            </a:extLst>
          </p:cNvPr>
          <p:cNvSpPr/>
          <p:nvPr/>
        </p:nvSpPr>
        <p:spPr>
          <a:xfrm rot="20936130">
            <a:off x="4103269" y="5649997"/>
            <a:ext cx="97840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A676D6EE-DE11-4614-BA9E-28811D5C66FF}"/>
              </a:ext>
            </a:extLst>
          </p:cNvPr>
          <p:cNvSpPr/>
          <p:nvPr/>
        </p:nvSpPr>
        <p:spPr>
          <a:xfrm>
            <a:off x="5943600" y="4837817"/>
            <a:ext cx="2771267" cy="738664"/>
          </a:xfrm>
          <a:prstGeom prst="rect">
            <a:avLst/>
          </a:prstGeom>
        </p:spPr>
        <p:txBody>
          <a:bodyPr wrap="square">
            <a:spAutoFit/>
          </a:bodyPr>
          <a:lstStyle/>
          <a:p>
            <a:pPr>
              <a:buClr>
                <a:schemeClr val="tx2">
                  <a:lumMod val="60000"/>
                  <a:lumOff val="40000"/>
                </a:schemeClr>
              </a:buClr>
            </a:pPr>
            <a:r>
              <a:rPr lang="en-US" sz="1400" dirty="0">
                <a:solidFill>
                  <a:schemeClr val="bg2">
                    <a:lumMod val="25000"/>
                  </a:schemeClr>
                </a:solidFill>
                <a:latin typeface="Arial" panose="020B0604020202020204" pitchFamily="34" charset="0"/>
                <a:cs typeface="Arial" panose="020B0604020202020204" pitchFamily="34" charset="0"/>
              </a:rPr>
              <a:t>**Once approved, you cannot edit and will need to request changes with sup or scheduling.</a:t>
            </a:r>
          </a:p>
        </p:txBody>
      </p:sp>
      <p:sp>
        <p:nvSpPr>
          <p:cNvPr id="9" name="Arrow: Left 8">
            <a:extLst>
              <a:ext uri="{FF2B5EF4-FFF2-40B4-BE49-F238E27FC236}">
                <a16:creationId xmlns:a16="http://schemas.microsoft.com/office/drawing/2014/main" id="{C36CD812-6B51-4ECE-9B0B-F93EA9C5172C}"/>
              </a:ext>
            </a:extLst>
          </p:cNvPr>
          <p:cNvSpPr/>
          <p:nvPr/>
        </p:nvSpPr>
        <p:spPr>
          <a:xfrm rot="20936130">
            <a:off x="3896612" y="5139003"/>
            <a:ext cx="97840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9EF29A9C-F847-44E4-B61A-8AC38C5A5EB8}"/>
              </a:ext>
            </a:extLst>
          </p:cNvPr>
          <p:cNvSpPr txBox="1"/>
          <p:nvPr/>
        </p:nvSpPr>
        <p:spPr>
          <a:xfrm>
            <a:off x="5831769" y="3004309"/>
            <a:ext cx="2626431" cy="738664"/>
          </a:xfrm>
          <a:prstGeom prst="rect">
            <a:avLst/>
          </a:prstGeom>
          <a:noFill/>
        </p:spPr>
        <p:txBody>
          <a:bodyPr wrap="square" rtlCol="0">
            <a:spAutoFit/>
          </a:bodyPr>
          <a:lstStyle/>
          <a:p>
            <a:pPr>
              <a:buClr>
                <a:schemeClr val="tx2">
                  <a:lumMod val="75000"/>
                </a:schemeClr>
              </a:buClr>
              <a:buFont typeface="Wingdings" panose="05000000000000000000" pitchFamily="2" charset="2"/>
              <a:buChar char="v"/>
            </a:pPr>
            <a:r>
              <a:rPr lang="en-US" sz="2400" dirty="0">
                <a:solidFill>
                  <a:schemeClr val="bg2">
                    <a:lumMod val="25000"/>
                  </a:schemeClr>
                </a:solidFill>
                <a:latin typeface="Arial" panose="020B0604020202020204" pitchFamily="34" charset="0"/>
                <a:cs typeface="Arial" panose="020B0604020202020204" pitchFamily="34" charset="0"/>
              </a:rPr>
              <a:t>Click Save </a:t>
            </a:r>
          </a:p>
          <a:p>
            <a:pPr marL="285750" indent="-285750">
              <a:buClr>
                <a:schemeClr val="tx2">
                  <a:lumMod val="60000"/>
                  <a:lumOff val="40000"/>
                </a:schemeClr>
              </a:buClr>
              <a:buFont typeface="Wingdings" panose="05000000000000000000" pitchFamily="2" charset="2"/>
              <a:buChar char="v"/>
            </a:pPr>
            <a:endParaRPr lang="en-US" dirty="0"/>
          </a:p>
        </p:txBody>
      </p:sp>
    </p:spTree>
    <p:extLst>
      <p:ext uri="{BB962C8B-B14F-4D97-AF65-F5344CB8AC3E}">
        <p14:creationId xmlns:p14="http://schemas.microsoft.com/office/powerpoint/2010/main" val="13019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circle(in)">
                                      <p:cBhvr>
                                        <p:cTn id="18" dur="20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wipe(down)">
                                      <p:cBhvr>
                                        <p:cTn id="23" dur="580">
                                          <p:stCondLst>
                                            <p:cond delay="0"/>
                                          </p:stCondLst>
                                        </p:cTn>
                                        <p:tgtEl>
                                          <p:spTgt spid="7">
                                            <p:txEl>
                                              <p:pRg st="0" end="0"/>
                                            </p:txEl>
                                          </p:spTgt>
                                        </p:tgtEl>
                                      </p:cBhvr>
                                    </p:animEffect>
                                    <p:anim calcmode="lin" valueType="num">
                                      <p:cBhvr>
                                        <p:cTn id="24"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xEl>
                                              <p:pRg st="0" end="0"/>
                                            </p:txEl>
                                          </p:spTgt>
                                        </p:tgtEl>
                                      </p:cBhvr>
                                      <p:to x="100000" y="60000"/>
                                    </p:animScale>
                                    <p:animScale>
                                      <p:cBhvr>
                                        <p:cTn id="30" dur="166" decel="50000">
                                          <p:stCondLst>
                                            <p:cond delay="676"/>
                                          </p:stCondLst>
                                        </p:cTn>
                                        <p:tgtEl>
                                          <p:spTgt spid="7">
                                            <p:txEl>
                                              <p:pRg st="0" end="0"/>
                                            </p:txEl>
                                          </p:spTgt>
                                        </p:tgtEl>
                                      </p:cBhvr>
                                      <p:to x="100000" y="100000"/>
                                    </p:animScale>
                                    <p:animScale>
                                      <p:cBhvr>
                                        <p:cTn id="31" dur="26">
                                          <p:stCondLst>
                                            <p:cond delay="1312"/>
                                          </p:stCondLst>
                                        </p:cTn>
                                        <p:tgtEl>
                                          <p:spTgt spid="7">
                                            <p:txEl>
                                              <p:pRg st="0" end="0"/>
                                            </p:txEl>
                                          </p:spTgt>
                                        </p:tgtEl>
                                      </p:cBhvr>
                                      <p:to x="100000" y="80000"/>
                                    </p:animScale>
                                    <p:animScale>
                                      <p:cBhvr>
                                        <p:cTn id="32" dur="166" decel="50000">
                                          <p:stCondLst>
                                            <p:cond delay="1338"/>
                                          </p:stCondLst>
                                        </p:cTn>
                                        <p:tgtEl>
                                          <p:spTgt spid="7">
                                            <p:txEl>
                                              <p:pRg st="0" end="0"/>
                                            </p:txEl>
                                          </p:spTgt>
                                        </p:tgtEl>
                                      </p:cBhvr>
                                      <p:to x="100000" y="100000"/>
                                    </p:animScale>
                                    <p:animScale>
                                      <p:cBhvr>
                                        <p:cTn id="33" dur="26">
                                          <p:stCondLst>
                                            <p:cond delay="1642"/>
                                          </p:stCondLst>
                                        </p:cTn>
                                        <p:tgtEl>
                                          <p:spTgt spid="7">
                                            <p:txEl>
                                              <p:pRg st="0" end="0"/>
                                            </p:txEl>
                                          </p:spTgt>
                                        </p:tgtEl>
                                      </p:cBhvr>
                                      <p:to x="100000" y="90000"/>
                                    </p:animScale>
                                    <p:animScale>
                                      <p:cBhvr>
                                        <p:cTn id="34" dur="166" decel="50000">
                                          <p:stCondLst>
                                            <p:cond delay="1668"/>
                                          </p:stCondLst>
                                        </p:cTn>
                                        <p:tgtEl>
                                          <p:spTgt spid="7">
                                            <p:txEl>
                                              <p:pRg st="0" end="0"/>
                                            </p:txEl>
                                          </p:spTgt>
                                        </p:tgtEl>
                                      </p:cBhvr>
                                      <p:to x="100000" y="100000"/>
                                    </p:animScale>
                                    <p:animScale>
                                      <p:cBhvr>
                                        <p:cTn id="35" dur="26">
                                          <p:stCondLst>
                                            <p:cond delay="1808"/>
                                          </p:stCondLst>
                                        </p:cTn>
                                        <p:tgtEl>
                                          <p:spTgt spid="7">
                                            <p:txEl>
                                              <p:pRg st="0" end="0"/>
                                            </p:txEl>
                                          </p:spTgt>
                                        </p:tgtEl>
                                      </p:cBhvr>
                                      <p:to x="100000" y="95000"/>
                                    </p:animScale>
                                    <p:animScale>
                                      <p:cBhvr>
                                        <p:cTn id="36" dur="166" decel="50000">
                                          <p:stCondLst>
                                            <p:cond delay="1834"/>
                                          </p:stCondLst>
                                        </p:cTn>
                                        <p:tgtEl>
                                          <p:spTgt spid="7">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9" grpId="0" animBg="1"/>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Shift Give Away</a:t>
            </a:r>
          </a:p>
        </p:txBody>
      </p:sp>
      <p:pic>
        <p:nvPicPr>
          <p:cNvPr id="6" name="Content Placeholder 5">
            <a:extLst>
              <a:ext uri="{FF2B5EF4-FFF2-40B4-BE49-F238E27FC236}">
                <a16:creationId xmlns:a16="http://schemas.microsoft.com/office/drawing/2014/main" id="{77ED8E95-B8AC-4FC4-94B7-7215687C4E02}"/>
              </a:ext>
            </a:extLst>
          </p:cNvPr>
          <p:cNvPicPr>
            <a:picLocks noGrp="1" noChangeAspect="1"/>
          </p:cNvPicPr>
          <p:nvPr>
            <p:ph idx="1"/>
          </p:nvPr>
        </p:nvPicPr>
        <p:blipFill>
          <a:blip r:embed="rId2"/>
          <a:stretch>
            <a:fillRect/>
          </a:stretch>
        </p:blipFill>
        <p:spPr>
          <a:xfrm>
            <a:off x="3200400" y="1626807"/>
            <a:ext cx="1781424" cy="1352739"/>
          </a:xfrm>
        </p:spPr>
      </p:pic>
      <p:sp>
        <p:nvSpPr>
          <p:cNvPr id="4" name="Slide Number Placeholder 3"/>
          <p:cNvSpPr>
            <a:spLocks noGrp="1"/>
          </p:cNvSpPr>
          <p:nvPr>
            <p:ph type="sldNum" sz="quarter" idx="4"/>
          </p:nvPr>
        </p:nvSpPr>
        <p:spPr/>
        <p:txBody>
          <a:bodyPr/>
          <a:lstStyle/>
          <a:p>
            <a:fld id="{C02EC18E-3975-4CBB-BA86-5DD8EEA81F41}" type="slidenum">
              <a:rPr lang="en-US" smtClean="0"/>
              <a:pPr/>
              <a:t>26</a:t>
            </a:fld>
            <a:endParaRPr lang="en-US" dirty="0"/>
          </a:p>
        </p:txBody>
      </p:sp>
      <p:sp>
        <p:nvSpPr>
          <p:cNvPr id="7" name="TextBox 6">
            <a:extLst>
              <a:ext uri="{FF2B5EF4-FFF2-40B4-BE49-F238E27FC236}">
                <a16:creationId xmlns:a16="http://schemas.microsoft.com/office/drawing/2014/main" id="{C59D426A-D89C-46C3-8E46-A3B8B30FFCE1}"/>
              </a:ext>
            </a:extLst>
          </p:cNvPr>
          <p:cNvSpPr txBox="1"/>
          <p:nvPr/>
        </p:nvSpPr>
        <p:spPr>
          <a:xfrm>
            <a:off x="648070" y="1208003"/>
            <a:ext cx="7803265" cy="4524315"/>
          </a:xfrm>
          <a:prstGeom prst="rect">
            <a:avLst/>
          </a:prstGeom>
          <a:noFill/>
        </p:spPr>
        <p:txBody>
          <a:bodyPr wrap="square" rtlCol="0">
            <a:spAutoFit/>
          </a:bodyPr>
          <a:lstStyle/>
          <a:p>
            <a:pPr marL="342900" indent="-342900">
              <a:buClr>
                <a:schemeClr val="tx2">
                  <a:lumMod val="60000"/>
                  <a:lumOff val="40000"/>
                </a:schemeClr>
              </a:buClr>
              <a:buFont typeface="Wingdings" panose="05000000000000000000" pitchFamily="2" charset="2"/>
              <a:buChar char="v"/>
            </a:pPr>
            <a:r>
              <a:rPr lang="en-US" sz="2400" dirty="0">
                <a:highlight>
                  <a:srgbClr val="FFFF00"/>
                </a:highlight>
              </a:rPr>
              <a:t>In the Calendar you will see SGA (Shift Give Away) in light blue on that day</a:t>
            </a:r>
          </a:p>
          <a:p>
            <a:pPr marL="342900" indent="-342900">
              <a:buClr>
                <a:schemeClr val="tx2">
                  <a:lumMod val="60000"/>
                  <a:lumOff val="40000"/>
                </a:schemeClr>
              </a:buClr>
              <a:buFont typeface="Wingdings" panose="05000000000000000000" pitchFamily="2" charset="2"/>
              <a:buChar char="v"/>
            </a:pPr>
            <a:endParaRPr lang="en-US" sz="2400" dirty="0">
              <a:highlight>
                <a:srgbClr val="FFFF00"/>
              </a:highlight>
            </a:endParaRPr>
          </a:p>
          <a:p>
            <a:pPr marL="342900" indent="-342900">
              <a:buClr>
                <a:schemeClr val="tx2">
                  <a:lumMod val="60000"/>
                  <a:lumOff val="40000"/>
                </a:schemeClr>
              </a:buClr>
              <a:buFont typeface="Wingdings" panose="05000000000000000000" pitchFamily="2" charset="2"/>
              <a:buChar char="v"/>
            </a:pPr>
            <a:endParaRPr lang="en-US" sz="2400" dirty="0">
              <a:highlight>
                <a:srgbClr val="FFFF00"/>
              </a:highlight>
            </a:endParaRPr>
          </a:p>
          <a:p>
            <a:pPr>
              <a:buClr>
                <a:schemeClr val="tx2">
                  <a:lumMod val="60000"/>
                  <a:lumOff val="40000"/>
                </a:schemeClr>
              </a:buClr>
            </a:pPr>
            <a:endParaRPr lang="en-US" sz="2400" dirty="0">
              <a:highlight>
                <a:srgbClr val="FFFF00"/>
              </a:highlight>
            </a:endParaRPr>
          </a:p>
          <a:p>
            <a:pPr marL="342900" indent="-342900">
              <a:buClr>
                <a:schemeClr val="tx2">
                  <a:lumMod val="60000"/>
                  <a:lumOff val="40000"/>
                </a:schemeClr>
              </a:buClr>
              <a:buFont typeface="Wingdings" panose="05000000000000000000" pitchFamily="2" charset="2"/>
              <a:buChar char="v"/>
            </a:pPr>
            <a:r>
              <a:rPr lang="en-US" sz="2400" dirty="0">
                <a:highlight>
                  <a:srgbClr val="FFFF00"/>
                </a:highlight>
              </a:rPr>
              <a:t>The person working the shift will need to also log into Telestaff and </a:t>
            </a:r>
            <a:r>
              <a:rPr lang="en-US" sz="2400" b="1" u="sng" dirty="0">
                <a:highlight>
                  <a:srgbClr val="FFFF00"/>
                </a:highlight>
              </a:rPr>
              <a:t>accept the shift within 24 hours</a:t>
            </a:r>
            <a:r>
              <a:rPr lang="en-US" sz="2400" dirty="0">
                <a:highlight>
                  <a:srgbClr val="FFFF00"/>
                </a:highlight>
              </a:rPr>
              <a:t> or the Give Away may be denied</a:t>
            </a:r>
            <a:endParaRPr lang="en-US" sz="2400" b="1" u="sng" dirty="0">
              <a:highlight>
                <a:srgbClr val="FFFF00"/>
              </a:highlight>
            </a:endParaRPr>
          </a:p>
          <a:p>
            <a:pPr marL="342900" indent="-342900">
              <a:buClr>
                <a:schemeClr val="tx2">
                  <a:lumMod val="60000"/>
                  <a:lumOff val="40000"/>
                </a:schemeClr>
              </a:buClr>
              <a:buFont typeface="Wingdings" panose="05000000000000000000" pitchFamily="2" charset="2"/>
              <a:buChar char="v"/>
            </a:pPr>
            <a:r>
              <a:rPr lang="en-US" sz="2400" dirty="0">
                <a:highlight>
                  <a:srgbClr val="FFFF00"/>
                </a:highlight>
              </a:rPr>
              <a:t>The person working will see SGT (Shift Giveaway Taken)in orange on that day after accepting the shift and it is approved by Scheduling or Supervisor</a:t>
            </a:r>
          </a:p>
          <a:p>
            <a:pPr marL="342900" indent="-342900">
              <a:buClr>
                <a:schemeClr val="tx2">
                  <a:lumMod val="60000"/>
                  <a:lumOff val="40000"/>
                </a:schemeClr>
              </a:buClr>
              <a:buFont typeface="Wingdings" panose="05000000000000000000" pitchFamily="2" charset="2"/>
              <a:buChar char="v"/>
            </a:pPr>
            <a:endParaRPr lang="en-US" sz="2400" dirty="0">
              <a:solidFill>
                <a:schemeClr val="bg2">
                  <a:lumMod val="25000"/>
                </a:schemeClr>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1A4212DE-FE5E-4170-846F-2BFB5E4C7309}"/>
              </a:ext>
            </a:extLst>
          </p:cNvPr>
          <p:cNvPicPr>
            <a:picLocks noChangeAspect="1"/>
          </p:cNvPicPr>
          <p:nvPr/>
        </p:nvPicPr>
        <p:blipFill>
          <a:blip r:embed="rId3"/>
          <a:stretch>
            <a:fillRect/>
          </a:stretch>
        </p:blipFill>
        <p:spPr>
          <a:xfrm>
            <a:off x="1013073" y="5301366"/>
            <a:ext cx="1829055" cy="1200318"/>
          </a:xfrm>
          <a:prstGeom prst="rect">
            <a:avLst/>
          </a:prstGeom>
        </p:spPr>
      </p:pic>
    </p:spTree>
    <p:extLst>
      <p:ext uri="{BB962C8B-B14F-4D97-AF65-F5344CB8AC3E}">
        <p14:creationId xmlns:p14="http://schemas.microsoft.com/office/powerpoint/2010/main" val="1677225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Shift Give Away Review</a:t>
            </a:r>
          </a:p>
        </p:txBody>
      </p:sp>
      <p:sp>
        <p:nvSpPr>
          <p:cNvPr id="4" name="Content Placeholder 3"/>
          <p:cNvSpPr>
            <a:spLocks noGrp="1"/>
          </p:cNvSpPr>
          <p:nvPr>
            <p:ph idx="1"/>
          </p:nvPr>
        </p:nvSpPr>
        <p:spPr>
          <a:xfrm>
            <a:off x="542034" y="1600200"/>
            <a:ext cx="8039459" cy="1791360"/>
          </a:xfrm>
        </p:spPr>
        <p:txBody>
          <a:bodyPr/>
          <a:lstStyle/>
          <a:p>
            <a:pPr>
              <a:buFont typeface="Wingdings" panose="05000000000000000000" pitchFamily="2" charset="2"/>
              <a:buChar char="v"/>
            </a:pPr>
            <a:r>
              <a:rPr lang="en-US" sz="2000" dirty="0"/>
              <a:t>Starting at the Dashboard </a:t>
            </a:r>
          </a:p>
          <a:p>
            <a:pPr>
              <a:buFont typeface="Wingdings" panose="05000000000000000000" pitchFamily="2" charset="2"/>
              <a:buChar char="v"/>
            </a:pPr>
            <a:r>
              <a:rPr lang="en-US" sz="2000" dirty="0"/>
              <a:t>Select Calendar</a:t>
            </a:r>
          </a:p>
          <a:p>
            <a:pPr>
              <a:buFont typeface="Wingdings" panose="05000000000000000000" pitchFamily="2" charset="2"/>
              <a:buChar char="v"/>
            </a:pPr>
            <a:r>
              <a:rPr lang="en-US" sz="2000" dirty="0"/>
              <a:t>Left click the date that is being given away</a:t>
            </a:r>
          </a:p>
          <a:p>
            <a:pPr>
              <a:buFont typeface="Wingdings" panose="05000000000000000000" pitchFamily="2" charset="2"/>
              <a:buChar char="v"/>
            </a:pPr>
            <a:r>
              <a:rPr lang="en-US" sz="2000" dirty="0"/>
              <a:t>Select “Add”</a:t>
            </a:r>
          </a:p>
          <a:p>
            <a:pPr>
              <a:buFont typeface="Wingdings" panose="05000000000000000000" pitchFamily="2" charset="2"/>
              <a:buChar char="v"/>
            </a:pPr>
            <a:r>
              <a:rPr lang="en-US" sz="2000" dirty="0"/>
              <a:t>Select “Shift Give Away” in the Work Code drop down</a:t>
            </a:r>
          </a:p>
          <a:p>
            <a:pPr>
              <a:buFont typeface="Wingdings" panose="05000000000000000000" pitchFamily="2" charset="2"/>
              <a:buChar char="v"/>
            </a:pPr>
            <a:r>
              <a:rPr lang="en-US" sz="2000" dirty="0"/>
              <a:t>In the Cover Person box Add the Name of the person who will be working the shift</a:t>
            </a:r>
          </a:p>
          <a:p>
            <a:pPr>
              <a:buFont typeface="Wingdings" panose="05000000000000000000" pitchFamily="2" charset="2"/>
              <a:buChar char="v"/>
            </a:pPr>
            <a:r>
              <a:rPr lang="en-US" sz="2000" dirty="0"/>
              <a:t>Make sure to check the boxes before Saving</a:t>
            </a:r>
          </a:p>
          <a:p>
            <a:pPr>
              <a:buFont typeface="Wingdings" panose="05000000000000000000" pitchFamily="2" charset="2"/>
              <a:buChar char="v"/>
            </a:pPr>
            <a:r>
              <a:rPr lang="en-US" sz="2000" dirty="0"/>
              <a:t>Click Save </a:t>
            </a:r>
          </a:p>
          <a:p>
            <a:pPr>
              <a:buFont typeface="Wingdings" panose="05000000000000000000" pitchFamily="2" charset="2"/>
              <a:buChar char="v"/>
            </a:pPr>
            <a:r>
              <a:rPr lang="en-US" sz="2000" dirty="0"/>
              <a:t>In the Calendar you will see SGA in light blue on that day</a:t>
            </a:r>
          </a:p>
          <a:p>
            <a:pPr>
              <a:buFont typeface="Wingdings" panose="05000000000000000000" pitchFamily="2" charset="2"/>
              <a:buChar char="v"/>
            </a:pPr>
            <a:r>
              <a:rPr lang="en-US" sz="2000" dirty="0"/>
              <a:t>The person working will see SGT in orange on the scheduled day after accepting the shift and it has been approved</a:t>
            </a:r>
          </a:p>
          <a:p>
            <a:pPr>
              <a:buFont typeface="Wingdings" panose="05000000000000000000" pitchFamily="2" charset="2"/>
              <a:buChar char="v"/>
            </a:pPr>
            <a:endParaRPr lang="en-US" sz="2000" dirty="0"/>
          </a:p>
        </p:txBody>
      </p:sp>
      <p:sp>
        <p:nvSpPr>
          <p:cNvPr id="2" name="Rectangle 1">
            <a:extLst>
              <a:ext uri="{FF2B5EF4-FFF2-40B4-BE49-F238E27FC236}">
                <a16:creationId xmlns:a16="http://schemas.microsoft.com/office/drawing/2014/main" id="{4EC9192F-2F97-44C4-B4AC-A96DD580A4CC}"/>
              </a:ext>
            </a:extLst>
          </p:cNvPr>
          <p:cNvSpPr/>
          <p:nvPr/>
        </p:nvSpPr>
        <p:spPr>
          <a:xfrm>
            <a:off x="228600" y="6315676"/>
            <a:ext cx="7458966" cy="307777"/>
          </a:xfrm>
          <a:prstGeom prst="rect">
            <a:avLst/>
          </a:prstGeom>
        </p:spPr>
        <p:txBody>
          <a:bodyPr wrap="square">
            <a:spAutoFit/>
          </a:bodyPr>
          <a:lstStyle/>
          <a:p>
            <a:pPr>
              <a:buClr>
                <a:schemeClr val="tx2">
                  <a:lumMod val="60000"/>
                  <a:lumOff val="40000"/>
                </a:schemeClr>
              </a:buClr>
            </a:pPr>
            <a:r>
              <a:rPr lang="en-US" sz="1400" dirty="0">
                <a:solidFill>
                  <a:schemeClr val="bg2">
                    <a:lumMod val="25000"/>
                  </a:schemeClr>
                </a:solidFill>
                <a:latin typeface="Arial" panose="020B0604020202020204" pitchFamily="34" charset="0"/>
                <a:cs typeface="Arial" panose="020B0604020202020204" pitchFamily="34" charset="0"/>
              </a:rPr>
              <a:t>**Once approved, you cannot edit and will need to request changes with sup or scheduling.</a:t>
            </a:r>
          </a:p>
        </p:txBody>
      </p:sp>
    </p:spTree>
    <p:extLst>
      <p:ext uri="{BB962C8B-B14F-4D97-AF65-F5344CB8AC3E}">
        <p14:creationId xmlns:p14="http://schemas.microsoft.com/office/powerpoint/2010/main" val="2783861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13317" y="2668507"/>
            <a:ext cx="9144000" cy="760493"/>
          </a:xfrm>
        </p:spPr>
        <p:txBody>
          <a:bodyPr anchor="t"/>
          <a:lstStyle/>
          <a:p>
            <a:r>
              <a:rPr lang="en-US" sz="4000" dirty="0"/>
              <a:t>Topic # 4 – Existing Process</a:t>
            </a:r>
          </a:p>
          <a:p>
            <a:r>
              <a:rPr lang="en-US" sz="4000" dirty="0"/>
              <a:t>SHIFT TRADES</a:t>
            </a:r>
          </a:p>
        </p:txBody>
      </p:sp>
    </p:spTree>
    <p:extLst>
      <p:ext uri="{BB962C8B-B14F-4D97-AF65-F5344CB8AC3E}">
        <p14:creationId xmlns:p14="http://schemas.microsoft.com/office/powerpoint/2010/main" val="643823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D93BA5-33C7-4FA9-BFB2-964F2F77DCC9}"/>
              </a:ext>
            </a:extLst>
          </p:cNvPr>
          <p:cNvSpPr>
            <a:spLocks noGrp="1"/>
          </p:cNvSpPr>
          <p:nvPr>
            <p:ph type="title"/>
          </p:nvPr>
        </p:nvSpPr>
        <p:spPr/>
        <p:txBody>
          <a:bodyPr/>
          <a:lstStyle/>
          <a:p>
            <a:pPr algn="ctr"/>
            <a:r>
              <a:rPr lang="en-US" dirty="0"/>
              <a:t>Shift Trades</a:t>
            </a:r>
          </a:p>
        </p:txBody>
      </p:sp>
      <p:pic>
        <p:nvPicPr>
          <p:cNvPr id="8" name="Content Placeholder 7">
            <a:extLst>
              <a:ext uri="{FF2B5EF4-FFF2-40B4-BE49-F238E27FC236}">
                <a16:creationId xmlns:a16="http://schemas.microsoft.com/office/drawing/2014/main" id="{65D3F213-13AF-4A80-B6F8-74BABE93F272}"/>
              </a:ext>
            </a:extLst>
          </p:cNvPr>
          <p:cNvPicPr>
            <a:picLocks noGrp="1" noChangeAspect="1"/>
          </p:cNvPicPr>
          <p:nvPr>
            <p:ph idx="1"/>
          </p:nvPr>
        </p:nvPicPr>
        <p:blipFill>
          <a:blip r:embed="rId2"/>
          <a:stretch>
            <a:fillRect/>
          </a:stretch>
        </p:blipFill>
        <p:spPr>
          <a:xfrm>
            <a:off x="4818948" y="1420417"/>
            <a:ext cx="3897488" cy="21923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Slide Number Placeholder 3"/>
          <p:cNvSpPr>
            <a:spLocks noGrp="1"/>
          </p:cNvSpPr>
          <p:nvPr>
            <p:ph type="sldNum" sz="quarter" idx="4"/>
          </p:nvPr>
        </p:nvSpPr>
        <p:spPr/>
        <p:txBody>
          <a:bodyPr/>
          <a:lstStyle/>
          <a:p>
            <a:fld id="{C02EC18E-3975-4CBB-BA86-5DD8EEA81F41}" type="slidenum">
              <a:rPr lang="en-US" smtClean="0"/>
              <a:pPr/>
              <a:t>29</a:t>
            </a:fld>
            <a:endParaRPr lang="en-US" dirty="0"/>
          </a:p>
        </p:txBody>
      </p:sp>
      <p:sp>
        <p:nvSpPr>
          <p:cNvPr id="9" name="TextBox 8">
            <a:extLst>
              <a:ext uri="{FF2B5EF4-FFF2-40B4-BE49-F238E27FC236}">
                <a16:creationId xmlns:a16="http://schemas.microsoft.com/office/drawing/2014/main" id="{E2349660-1B63-4F33-A13A-873A573B7DE6}"/>
              </a:ext>
            </a:extLst>
          </p:cNvPr>
          <p:cNvSpPr txBox="1"/>
          <p:nvPr/>
        </p:nvSpPr>
        <p:spPr>
          <a:xfrm>
            <a:off x="780741" y="2285754"/>
            <a:ext cx="4007797" cy="3785652"/>
          </a:xfrm>
          <a:prstGeom prst="rect">
            <a:avLst/>
          </a:prstGeom>
          <a:noFill/>
        </p:spPr>
        <p:txBody>
          <a:bodyPr wrap="square" rtlCol="0">
            <a:spAutoFit/>
          </a:bodyPr>
          <a:lstStyle/>
          <a:p>
            <a:pPr marL="342900" indent="-342900">
              <a:buClr>
                <a:schemeClr val="tx2">
                  <a:lumMod val="60000"/>
                  <a:lumOff val="40000"/>
                </a:schemeClr>
              </a:buClr>
              <a:buFont typeface="Wingdings" panose="05000000000000000000" pitchFamily="2" charset="2"/>
              <a:buChar char="v"/>
            </a:pPr>
            <a:r>
              <a:rPr lang="en-US" sz="2400" dirty="0">
                <a:solidFill>
                  <a:schemeClr val="bg2">
                    <a:lumMod val="25000"/>
                  </a:schemeClr>
                </a:solidFill>
                <a:latin typeface="Arial" panose="020B0604020202020204" pitchFamily="34" charset="0"/>
                <a:cs typeface="Arial" panose="020B0604020202020204" pitchFamily="34" charset="0"/>
              </a:rPr>
              <a:t>Starting at the Dashboard</a:t>
            </a:r>
          </a:p>
          <a:p>
            <a:pPr marL="342900" indent="-342900">
              <a:buClr>
                <a:schemeClr val="tx2">
                  <a:lumMod val="60000"/>
                  <a:lumOff val="40000"/>
                </a:schemeClr>
              </a:buClr>
              <a:buFont typeface="Wingdings" panose="05000000000000000000" pitchFamily="2" charset="2"/>
              <a:buChar char="v"/>
            </a:pPr>
            <a:endParaRPr lang="en-US" sz="2400" dirty="0">
              <a:solidFill>
                <a:schemeClr val="bg2">
                  <a:lumMod val="25000"/>
                </a:schemeClr>
              </a:solidFill>
              <a:latin typeface="Arial" panose="020B0604020202020204" pitchFamily="34" charset="0"/>
              <a:cs typeface="Arial" panose="020B0604020202020204" pitchFamily="34" charset="0"/>
            </a:endParaRPr>
          </a:p>
          <a:p>
            <a:pPr marL="342900" indent="-342900">
              <a:buClr>
                <a:schemeClr val="tx2">
                  <a:lumMod val="60000"/>
                  <a:lumOff val="40000"/>
                </a:schemeClr>
              </a:buClr>
              <a:buFont typeface="Wingdings" panose="05000000000000000000" pitchFamily="2" charset="2"/>
              <a:buChar char="v"/>
            </a:pPr>
            <a:endParaRPr lang="en-US" sz="2400" dirty="0">
              <a:solidFill>
                <a:schemeClr val="bg2">
                  <a:lumMod val="25000"/>
                </a:schemeClr>
              </a:solidFill>
              <a:latin typeface="Arial" panose="020B0604020202020204" pitchFamily="34" charset="0"/>
              <a:cs typeface="Arial" panose="020B0604020202020204" pitchFamily="34" charset="0"/>
            </a:endParaRPr>
          </a:p>
          <a:p>
            <a:pPr marL="342900" indent="-342900">
              <a:buClr>
                <a:schemeClr val="tx2">
                  <a:lumMod val="60000"/>
                  <a:lumOff val="40000"/>
                </a:schemeClr>
              </a:buClr>
              <a:buFont typeface="Wingdings" panose="05000000000000000000" pitchFamily="2" charset="2"/>
              <a:buChar char="v"/>
            </a:pPr>
            <a:endParaRPr lang="en-US" sz="2400" dirty="0">
              <a:solidFill>
                <a:schemeClr val="bg2">
                  <a:lumMod val="25000"/>
                </a:schemeClr>
              </a:solidFill>
              <a:latin typeface="Arial" panose="020B0604020202020204" pitchFamily="34" charset="0"/>
              <a:cs typeface="Arial" panose="020B0604020202020204" pitchFamily="34" charset="0"/>
            </a:endParaRPr>
          </a:p>
          <a:p>
            <a:pPr marL="342900" indent="-342900">
              <a:buClr>
                <a:schemeClr val="tx2">
                  <a:lumMod val="60000"/>
                  <a:lumOff val="40000"/>
                </a:schemeClr>
              </a:buClr>
              <a:buFont typeface="Wingdings" panose="05000000000000000000" pitchFamily="2" charset="2"/>
              <a:buChar char="v"/>
            </a:pPr>
            <a:endParaRPr lang="en-US" sz="2400" dirty="0">
              <a:solidFill>
                <a:schemeClr val="bg2">
                  <a:lumMod val="25000"/>
                </a:schemeClr>
              </a:solidFill>
              <a:latin typeface="Arial" panose="020B0604020202020204" pitchFamily="34" charset="0"/>
              <a:cs typeface="Arial" panose="020B0604020202020204" pitchFamily="34" charset="0"/>
            </a:endParaRPr>
          </a:p>
          <a:p>
            <a:pPr marL="342900" indent="-342900">
              <a:buClr>
                <a:schemeClr val="tx2">
                  <a:lumMod val="60000"/>
                  <a:lumOff val="40000"/>
                </a:schemeClr>
              </a:buClr>
              <a:buFont typeface="Wingdings" panose="05000000000000000000" pitchFamily="2" charset="2"/>
              <a:buChar char="v"/>
            </a:pPr>
            <a:endParaRPr lang="en-US" sz="2400" dirty="0">
              <a:solidFill>
                <a:schemeClr val="bg2">
                  <a:lumMod val="25000"/>
                </a:schemeClr>
              </a:solidFill>
              <a:latin typeface="Arial" panose="020B0604020202020204" pitchFamily="34" charset="0"/>
              <a:cs typeface="Arial" panose="020B0604020202020204" pitchFamily="34" charset="0"/>
            </a:endParaRPr>
          </a:p>
          <a:p>
            <a:pPr marL="342900" indent="-342900">
              <a:buClr>
                <a:schemeClr val="tx2">
                  <a:lumMod val="60000"/>
                  <a:lumOff val="40000"/>
                </a:schemeClr>
              </a:buClr>
              <a:buFont typeface="Wingdings" panose="05000000000000000000" pitchFamily="2" charset="2"/>
              <a:buChar char="v"/>
            </a:pPr>
            <a:endParaRPr lang="en-US" sz="2400" dirty="0">
              <a:solidFill>
                <a:schemeClr val="bg2">
                  <a:lumMod val="25000"/>
                </a:schemeClr>
              </a:solidFill>
              <a:latin typeface="Arial" panose="020B0604020202020204" pitchFamily="34" charset="0"/>
              <a:cs typeface="Arial" panose="020B0604020202020204" pitchFamily="34" charset="0"/>
            </a:endParaRPr>
          </a:p>
          <a:p>
            <a:pPr marL="342900" indent="-342900">
              <a:buClr>
                <a:schemeClr val="tx2">
                  <a:lumMod val="60000"/>
                  <a:lumOff val="40000"/>
                </a:schemeClr>
              </a:buClr>
              <a:buFont typeface="Wingdings" panose="05000000000000000000" pitchFamily="2" charset="2"/>
              <a:buChar char="v"/>
            </a:pPr>
            <a:r>
              <a:rPr lang="en-US" sz="2400" dirty="0">
                <a:solidFill>
                  <a:schemeClr val="bg2">
                    <a:lumMod val="25000"/>
                  </a:schemeClr>
                </a:solidFill>
                <a:latin typeface="Arial" panose="020B0604020202020204" pitchFamily="34" charset="0"/>
                <a:cs typeface="Arial" panose="020B0604020202020204" pitchFamily="34" charset="0"/>
              </a:rPr>
              <a:t>Select Calendar</a:t>
            </a:r>
          </a:p>
          <a:p>
            <a:pPr marL="342900" indent="-342900">
              <a:buClr>
                <a:schemeClr val="tx2">
                  <a:lumMod val="60000"/>
                  <a:lumOff val="40000"/>
                </a:schemeClr>
              </a:buClr>
              <a:buFont typeface="Wingdings" panose="05000000000000000000" pitchFamily="2" charset="2"/>
              <a:buChar char="v"/>
            </a:pPr>
            <a:endParaRPr lang="en-US" sz="2400" dirty="0">
              <a:latin typeface="Arial" panose="020B0604020202020204" pitchFamily="34" charset="0"/>
              <a:cs typeface="Arial" panose="020B0604020202020204" pitchFamily="34" charset="0"/>
            </a:endParaRPr>
          </a:p>
          <a:p>
            <a:pPr marL="342900" indent="-342900">
              <a:buClr>
                <a:schemeClr val="tx2">
                  <a:lumMod val="60000"/>
                  <a:lumOff val="40000"/>
                </a:schemeClr>
              </a:buClr>
              <a:buFont typeface="Wingdings" panose="05000000000000000000" pitchFamily="2" charset="2"/>
              <a:buChar char="v"/>
            </a:pPr>
            <a:endParaRPr lang="en-US" sz="240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BEE13767-3A3E-4EB4-9FEC-254CC49E1A43}"/>
              </a:ext>
            </a:extLst>
          </p:cNvPr>
          <p:cNvPicPr>
            <a:picLocks noChangeAspect="1"/>
          </p:cNvPicPr>
          <p:nvPr/>
        </p:nvPicPr>
        <p:blipFill>
          <a:blip r:embed="rId3"/>
          <a:stretch>
            <a:fillRect/>
          </a:stretch>
        </p:blipFill>
        <p:spPr>
          <a:xfrm>
            <a:off x="5486400" y="4683721"/>
            <a:ext cx="2562583" cy="790685"/>
          </a:xfrm>
          <a:prstGeom prst="rect">
            <a:avLst/>
          </a:prstGeom>
        </p:spPr>
      </p:pic>
    </p:spTree>
    <p:extLst>
      <p:ext uri="{BB962C8B-B14F-4D97-AF65-F5344CB8AC3E}">
        <p14:creationId xmlns:p14="http://schemas.microsoft.com/office/powerpoint/2010/main" val="2781100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D8525D-D1A5-44DC-83D1-1D63F4F62093}"/>
              </a:ext>
            </a:extLst>
          </p:cNvPr>
          <p:cNvSpPr>
            <a:spLocks noGrp="1"/>
          </p:cNvSpPr>
          <p:nvPr>
            <p:ph type="body" sz="half" idx="2"/>
          </p:nvPr>
        </p:nvSpPr>
        <p:spPr>
          <a:xfrm>
            <a:off x="0" y="685800"/>
            <a:ext cx="9144000" cy="5486400"/>
          </a:xfrm>
        </p:spPr>
        <p:txBody>
          <a:bodyPr anchor="t"/>
          <a:lstStyle/>
          <a:p>
            <a:r>
              <a:rPr lang="en-US" sz="4800" dirty="0"/>
              <a:t>Telestaff Workflow</a:t>
            </a:r>
          </a:p>
          <a:p>
            <a:endParaRPr lang="en-US" sz="1000" dirty="0"/>
          </a:p>
          <a:p>
            <a:r>
              <a:rPr lang="en-US" dirty="0"/>
              <a:t>1. Attempt to process all steps in Telestaff yourself using the resource and training tools provided</a:t>
            </a:r>
          </a:p>
          <a:p>
            <a:endParaRPr lang="en-US" dirty="0"/>
          </a:p>
          <a:p>
            <a:r>
              <a:rPr lang="en-US" dirty="0"/>
              <a:t>2. Urgent issues within 24 hour timeline?</a:t>
            </a:r>
          </a:p>
          <a:p>
            <a:endParaRPr lang="en-US" dirty="0"/>
          </a:p>
          <a:p>
            <a:r>
              <a:rPr lang="en-US" dirty="0"/>
              <a:t>Contact the Supervisor with assistance and questions; They will guide you to the next process</a:t>
            </a:r>
          </a:p>
          <a:p>
            <a:endParaRPr lang="en-US" sz="1000" dirty="0"/>
          </a:p>
          <a:p>
            <a:r>
              <a:rPr lang="en-US" sz="1800" dirty="0">
                <a:hlinkClick r:id="rId2"/>
              </a:rPr>
              <a:t>concordscheduling@evhc.net</a:t>
            </a:r>
            <a:endParaRPr lang="en-US" sz="1800" dirty="0"/>
          </a:p>
          <a:p>
            <a:r>
              <a:rPr lang="en-US" sz="1600" dirty="0"/>
              <a:t>Central Supervisor 925-250-9546 </a:t>
            </a:r>
          </a:p>
          <a:p>
            <a:r>
              <a:rPr lang="en-US" sz="1600" dirty="0"/>
              <a:t>East Supervisor 925-250-8553</a:t>
            </a:r>
          </a:p>
          <a:p>
            <a:r>
              <a:rPr lang="en-US" sz="1600" dirty="0"/>
              <a:t>West Supervisor 925-250-8552</a:t>
            </a:r>
          </a:p>
        </p:txBody>
      </p:sp>
      <p:sp>
        <p:nvSpPr>
          <p:cNvPr id="4" name="Slide Number Placeholder 3">
            <a:extLst>
              <a:ext uri="{FF2B5EF4-FFF2-40B4-BE49-F238E27FC236}">
                <a16:creationId xmlns:a16="http://schemas.microsoft.com/office/drawing/2014/main" id="{43A89C29-5949-42D9-94AB-8487D22A1687}"/>
              </a:ext>
            </a:extLst>
          </p:cNvPr>
          <p:cNvSpPr>
            <a:spLocks noGrp="1"/>
          </p:cNvSpPr>
          <p:nvPr>
            <p:ph type="sldNum" sz="quarter" idx="4294967295"/>
          </p:nvPr>
        </p:nvSpPr>
        <p:spPr>
          <a:xfrm>
            <a:off x="0" y="6456363"/>
            <a:ext cx="566738" cy="274637"/>
          </a:xfrm>
          <a:prstGeom prst="rect">
            <a:avLst/>
          </a:prstGeom>
        </p:spPr>
        <p:txBody>
          <a:bodyPr/>
          <a:lstStyle/>
          <a:p>
            <a:fld id="{C02EC18E-3975-4CBB-BA86-5DD8EEA81F41}" type="slidenum">
              <a:rPr lang="en-US" smtClean="0"/>
              <a:pPr/>
              <a:t>3</a:t>
            </a:fld>
            <a:endParaRPr lang="en-US" dirty="0"/>
          </a:p>
        </p:txBody>
      </p:sp>
    </p:spTree>
    <p:extLst>
      <p:ext uri="{BB962C8B-B14F-4D97-AF65-F5344CB8AC3E}">
        <p14:creationId xmlns:p14="http://schemas.microsoft.com/office/powerpoint/2010/main" val="428032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7BE0E8-FA83-42A8-A670-A83DEF8196B2}"/>
              </a:ext>
            </a:extLst>
          </p:cNvPr>
          <p:cNvSpPr>
            <a:spLocks noGrp="1"/>
          </p:cNvSpPr>
          <p:nvPr>
            <p:ph type="title"/>
          </p:nvPr>
        </p:nvSpPr>
        <p:spPr/>
        <p:txBody>
          <a:bodyPr/>
          <a:lstStyle/>
          <a:p>
            <a:pPr algn="ctr"/>
            <a:r>
              <a:rPr lang="en-US" dirty="0"/>
              <a:t>Shift Trade</a:t>
            </a:r>
          </a:p>
        </p:txBody>
      </p:sp>
      <p:sp>
        <p:nvSpPr>
          <p:cNvPr id="2" name="Text Placeholder 1"/>
          <p:cNvSpPr>
            <a:spLocks noGrp="1"/>
          </p:cNvSpPr>
          <p:nvPr>
            <p:ph idx="1"/>
          </p:nvPr>
        </p:nvSpPr>
        <p:spPr>
          <a:xfrm>
            <a:off x="542034" y="1198064"/>
            <a:ext cx="8039459" cy="2193496"/>
          </a:xfrm>
        </p:spPr>
        <p:txBody>
          <a:bodyPr/>
          <a:lstStyle/>
          <a:p>
            <a:pPr>
              <a:buFont typeface="Wingdings" panose="05000000000000000000" pitchFamily="2" charset="2"/>
              <a:buChar char="v"/>
            </a:pPr>
            <a:r>
              <a:rPr lang="en-US" sz="1800" dirty="0"/>
              <a:t>Left click on the shift that is being traded</a:t>
            </a:r>
          </a:p>
          <a:p>
            <a:pPr>
              <a:buFont typeface="Wingdings" panose="05000000000000000000" pitchFamily="2" charset="2"/>
              <a:buChar char="v"/>
            </a:pPr>
            <a:r>
              <a:rPr lang="en-US" sz="1800" dirty="0"/>
              <a:t>Select “Add”</a:t>
            </a:r>
          </a:p>
          <a:p>
            <a:endParaRPr lang="en-US" sz="1800" b="1" dirty="0"/>
          </a:p>
          <a:p>
            <a:endParaRPr lang="en-US" sz="1800" b="1" dirty="0"/>
          </a:p>
          <a:p>
            <a:endParaRPr lang="en-US" sz="1800" b="1" dirty="0"/>
          </a:p>
          <a:p>
            <a:endParaRPr lang="en-US" sz="1800" b="1" dirty="0"/>
          </a:p>
        </p:txBody>
      </p:sp>
      <p:pic>
        <p:nvPicPr>
          <p:cNvPr id="5" name="Picture 4">
            <a:extLst>
              <a:ext uri="{FF2B5EF4-FFF2-40B4-BE49-F238E27FC236}">
                <a16:creationId xmlns:a16="http://schemas.microsoft.com/office/drawing/2014/main" id="{869EEC91-B24E-43B0-99C7-D43DEC31313D}"/>
              </a:ext>
            </a:extLst>
          </p:cNvPr>
          <p:cNvPicPr>
            <a:picLocks noChangeAspect="1"/>
          </p:cNvPicPr>
          <p:nvPr/>
        </p:nvPicPr>
        <p:blipFill>
          <a:blip r:embed="rId2"/>
          <a:stretch>
            <a:fillRect/>
          </a:stretch>
        </p:blipFill>
        <p:spPr>
          <a:xfrm>
            <a:off x="542034" y="1903547"/>
            <a:ext cx="7315200" cy="4287506"/>
          </a:xfrm>
          <a:prstGeom prst="rect">
            <a:avLst/>
          </a:prstGeom>
        </p:spPr>
      </p:pic>
      <p:pic>
        <p:nvPicPr>
          <p:cNvPr id="7" name="Picture 6">
            <a:extLst>
              <a:ext uri="{FF2B5EF4-FFF2-40B4-BE49-F238E27FC236}">
                <a16:creationId xmlns:a16="http://schemas.microsoft.com/office/drawing/2014/main" id="{C891C173-28D8-4903-9C15-21EF83C91740}"/>
              </a:ext>
            </a:extLst>
          </p:cNvPr>
          <p:cNvPicPr>
            <a:picLocks noChangeAspect="1"/>
          </p:cNvPicPr>
          <p:nvPr/>
        </p:nvPicPr>
        <p:blipFill>
          <a:blip r:embed="rId3"/>
          <a:stretch>
            <a:fillRect/>
          </a:stretch>
        </p:blipFill>
        <p:spPr>
          <a:xfrm>
            <a:off x="2743200" y="4343569"/>
            <a:ext cx="2048161" cy="447737"/>
          </a:xfrm>
          <a:prstGeom prst="rect">
            <a:avLst/>
          </a:prstGeom>
        </p:spPr>
      </p:pic>
      <p:sp>
        <p:nvSpPr>
          <p:cNvPr id="8" name="Arrow: Right 7">
            <a:extLst>
              <a:ext uri="{FF2B5EF4-FFF2-40B4-BE49-F238E27FC236}">
                <a16:creationId xmlns:a16="http://schemas.microsoft.com/office/drawing/2014/main" id="{647588FE-F40C-456D-A4DF-233F6FCCCC9C}"/>
              </a:ext>
            </a:extLst>
          </p:cNvPr>
          <p:cNvSpPr/>
          <p:nvPr/>
        </p:nvSpPr>
        <p:spPr>
          <a:xfrm>
            <a:off x="1828800" y="4343400"/>
            <a:ext cx="45719" cy="457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10DBE4CE-CA3A-4D26-AE07-6CF6408AA5D1}"/>
              </a:ext>
            </a:extLst>
          </p:cNvPr>
          <p:cNvSpPr/>
          <p:nvPr/>
        </p:nvSpPr>
        <p:spPr>
          <a:xfrm>
            <a:off x="1725978" y="4404239"/>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183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1" end="1"/>
                                            </p:tx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style.rotation</p:attrName>
                                        </p:attrNameLst>
                                      </p:cBhvr>
                                      <p:tavLst>
                                        <p:tav tm="0">
                                          <p:val>
                                            <p:fltVal val="90"/>
                                          </p:val>
                                        </p:tav>
                                        <p:tav tm="100000">
                                          <p:val>
                                            <p:fltVal val="0"/>
                                          </p:val>
                                        </p:tav>
                                      </p:tavLst>
                                    </p:anim>
                                    <p:animEffect transition="in" filter="fade">
                                      <p:cBhvr>
                                        <p:cTn id="24" dur="1000"/>
                                        <p:tgtEl>
                                          <p:spTgt spid="9"/>
                                        </p:tgtEl>
                                      </p:cBhvr>
                                    </p:animEffect>
                                  </p:childTnLst>
                                </p:cTn>
                              </p:par>
                              <p:par>
                                <p:cTn id="25" presetID="3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style.rotation</p:attrName>
                                        </p:attrNameLst>
                                      </p:cBhvr>
                                      <p:tavLst>
                                        <p:tav tm="0">
                                          <p:val>
                                            <p:fltVal val="90"/>
                                          </p:val>
                                        </p:tav>
                                        <p:tav tm="100000">
                                          <p:val>
                                            <p:fltVal val="0"/>
                                          </p:val>
                                        </p:tav>
                                      </p:tavLst>
                                    </p:anim>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3E7-066E-465A-AA25-E7AFC1863E24}"/>
              </a:ext>
            </a:extLst>
          </p:cNvPr>
          <p:cNvSpPr>
            <a:spLocks noGrp="1"/>
          </p:cNvSpPr>
          <p:nvPr>
            <p:ph type="title"/>
          </p:nvPr>
        </p:nvSpPr>
        <p:spPr/>
        <p:txBody>
          <a:bodyPr/>
          <a:lstStyle/>
          <a:p>
            <a:pPr algn="ctr"/>
            <a:r>
              <a:rPr lang="en-US" dirty="0"/>
              <a:t>Shift Trades</a:t>
            </a:r>
          </a:p>
        </p:txBody>
      </p:sp>
      <p:sp>
        <p:nvSpPr>
          <p:cNvPr id="3" name="Content Placeholder 2"/>
          <p:cNvSpPr>
            <a:spLocks noGrp="1"/>
          </p:cNvSpPr>
          <p:nvPr>
            <p:ph idx="1"/>
          </p:nvPr>
        </p:nvSpPr>
        <p:spPr/>
        <p:txBody>
          <a:bodyPr anchor="t"/>
          <a:lstStyle/>
          <a:p>
            <a:pPr marL="226695" indent="-226695">
              <a:buFont typeface="Wingdings" panose="05000000000000000000" pitchFamily="2" charset="2"/>
              <a:buChar char="v"/>
            </a:pPr>
            <a:r>
              <a:rPr lang="en-US" dirty="0"/>
              <a:t>Select “Shift Trade Off” STO in the Work Code drop down box</a:t>
            </a:r>
          </a:p>
          <a:p>
            <a:pPr marL="226695" indent="-226695">
              <a:buFont typeface="Wingdings" panose="05000000000000000000" pitchFamily="2" charset="2"/>
              <a:buChar char="v"/>
            </a:pPr>
            <a:endParaRPr lang="en-US" dirty="0"/>
          </a:p>
          <a:p>
            <a:pPr marL="226695" indent="-226695">
              <a:buFont typeface="Wingdings" panose="05000000000000000000" pitchFamily="2" charset="2"/>
              <a:buChar char="v"/>
            </a:pPr>
            <a:endParaRPr lang="en-US" dirty="0"/>
          </a:p>
          <a:p>
            <a:pPr marL="226695" indent="-226695">
              <a:buFont typeface="Wingdings" panose="05000000000000000000" pitchFamily="2" charset="2"/>
              <a:buChar char="v"/>
            </a:pPr>
            <a:r>
              <a:rPr lang="en-US" dirty="0"/>
              <a:t>In the ‘Cover Person’ field select the Name of the person who will be working the shift and the </a:t>
            </a:r>
          </a:p>
          <a:p>
            <a:pPr marL="0" indent="0">
              <a:buNone/>
            </a:pPr>
            <a:r>
              <a:rPr lang="en-US" dirty="0"/>
              <a:t>   ‘Shift Trade Working’ field will auto-populate</a:t>
            </a:r>
          </a:p>
          <a:p>
            <a:pPr marL="226695" indent="-226695">
              <a:buFont typeface="Wingdings" panose="05000000000000000000" pitchFamily="2" charset="2"/>
              <a:buChar char="v"/>
            </a:pPr>
            <a:endParaRPr lang="en-US" dirty="0">
              <a:solidFill>
                <a:schemeClr val="bg2">
                  <a:lumMod val="25000"/>
                </a:schemeClr>
              </a:solidFill>
            </a:endParaRPr>
          </a:p>
          <a:p>
            <a:pPr marL="0" indent="0">
              <a:buNone/>
            </a:pPr>
            <a:endParaRPr lang="en-US" dirty="0"/>
          </a:p>
          <a:p>
            <a:pPr marL="0" indent="0">
              <a:buNone/>
            </a:pPr>
            <a:endParaRPr lang="en-US" dirty="0"/>
          </a:p>
          <a:p>
            <a:pPr marL="226695" indent="-226695"/>
            <a:endParaRPr lang="en-US" dirty="0"/>
          </a:p>
        </p:txBody>
      </p:sp>
      <p:sp>
        <p:nvSpPr>
          <p:cNvPr id="4" name="Slide Number Placeholder 3"/>
          <p:cNvSpPr>
            <a:spLocks noGrp="1"/>
          </p:cNvSpPr>
          <p:nvPr>
            <p:ph type="sldNum" sz="quarter" idx="4"/>
          </p:nvPr>
        </p:nvSpPr>
        <p:spPr/>
        <p:txBody>
          <a:bodyPr/>
          <a:lstStyle/>
          <a:p>
            <a:fld id="{C02EC18E-3975-4CBB-BA86-5DD8EEA81F41}" type="slidenum">
              <a:rPr lang="en-US" smtClean="0"/>
              <a:pPr/>
              <a:t>31</a:t>
            </a:fld>
            <a:endParaRPr lang="en-US" dirty="0"/>
          </a:p>
        </p:txBody>
      </p:sp>
      <p:pic>
        <p:nvPicPr>
          <p:cNvPr id="2" name="Picture 5" descr="A close up of a logo&#10;&#10;Description generated with high confidence">
            <a:extLst>
              <a:ext uri="{FF2B5EF4-FFF2-40B4-BE49-F238E27FC236}">
                <a16:creationId xmlns:a16="http://schemas.microsoft.com/office/drawing/2014/main" id="{9194DE07-C6BE-4E50-9927-4B96C6E768AB}"/>
              </a:ext>
            </a:extLst>
          </p:cNvPr>
          <p:cNvPicPr>
            <a:picLocks noChangeAspect="1"/>
          </p:cNvPicPr>
          <p:nvPr/>
        </p:nvPicPr>
        <p:blipFill>
          <a:blip r:embed="rId2"/>
          <a:stretch>
            <a:fillRect/>
          </a:stretch>
        </p:blipFill>
        <p:spPr>
          <a:xfrm>
            <a:off x="843342" y="2057400"/>
            <a:ext cx="5629758" cy="848296"/>
          </a:xfrm>
          <a:prstGeom prst="rect">
            <a:avLst/>
          </a:prstGeom>
        </p:spPr>
      </p:pic>
      <p:pic>
        <p:nvPicPr>
          <p:cNvPr id="7" name="Picture 7" descr="A screenshot of a cell phone&#10;&#10;Description generated with very high confidence">
            <a:extLst>
              <a:ext uri="{FF2B5EF4-FFF2-40B4-BE49-F238E27FC236}">
                <a16:creationId xmlns:a16="http://schemas.microsoft.com/office/drawing/2014/main" id="{93206434-E186-404A-85D2-4D6DC617863C}"/>
              </a:ext>
            </a:extLst>
          </p:cNvPr>
          <p:cNvPicPr>
            <a:picLocks noChangeAspect="1"/>
          </p:cNvPicPr>
          <p:nvPr/>
        </p:nvPicPr>
        <p:blipFill>
          <a:blip r:embed="rId3"/>
          <a:stretch>
            <a:fillRect/>
          </a:stretch>
        </p:blipFill>
        <p:spPr>
          <a:xfrm>
            <a:off x="759418" y="4114800"/>
            <a:ext cx="5437904" cy="2057400"/>
          </a:xfrm>
          <a:prstGeom prst="rect">
            <a:avLst/>
          </a:prstGeom>
        </p:spPr>
      </p:pic>
      <p:sp>
        <p:nvSpPr>
          <p:cNvPr id="8" name="Arrow: Left 7">
            <a:extLst>
              <a:ext uri="{FF2B5EF4-FFF2-40B4-BE49-F238E27FC236}">
                <a16:creationId xmlns:a16="http://schemas.microsoft.com/office/drawing/2014/main" id="{2CAA07BB-1716-4C24-BC12-0A7697CD4DB6}"/>
              </a:ext>
            </a:extLst>
          </p:cNvPr>
          <p:cNvSpPr/>
          <p:nvPr/>
        </p:nvSpPr>
        <p:spPr>
          <a:xfrm rot="20936130">
            <a:off x="6234732" y="5243979"/>
            <a:ext cx="97840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0479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5" dur="500"/>
                                        <p:tgtEl>
                                          <p:spTgt spid="3">
                                            <p:txEl>
                                              <p:pRg st="3" end="3"/>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203" y="301150"/>
            <a:ext cx="7803265" cy="665679"/>
          </a:xfrm>
        </p:spPr>
        <p:txBody>
          <a:bodyPr/>
          <a:lstStyle/>
          <a:p>
            <a:pPr algn="ctr"/>
            <a:r>
              <a:rPr lang="en-US" dirty="0"/>
              <a:t>Shift Trade</a:t>
            </a:r>
          </a:p>
        </p:txBody>
      </p:sp>
      <p:sp>
        <p:nvSpPr>
          <p:cNvPr id="4" name="Slide Number Placeholder 3"/>
          <p:cNvSpPr>
            <a:spLocks noGrp="1"/>
          </p:cNvSpPr>
          <p:nvPr>
            <p:ph type="sldNum" sz="quarter" idx="4"/>
          </p:nvPr>
        </p:nvSpPr>
        <p:spPr/>
        <p:txBody>
          <a:bodyPr/>
          <a:lstStyle/>
          <a:p>
            <a:fld id="{C02EC18E-3975-4CBB-BA86-5DD8EEA81F41}" type="slidenum">
              <a:rPr lang="en-US" smtClean="0"/>
              <a:pPr/>
              <a:t>32</a:t>
            </a:fld>
            <a:endParaRPr lang="en-US" dirty="0"/>
          </a:p>
        </p:txBody>
      </p:sp>
      <p:sp>
        <p:nvSpPr>
          <p:cNvPr id="8" name="TextBox 7">
            <a:extLst>
              <a:ext uri="{FF2B5EF4-FFF2-40B4-BE49-F238E27FC236}">
                <a16:creationId xmlns:a16="http://schemas.microsoft.com/office/drawing/2014/main" id="{C339E19B-A9FC-4932-A096-315AD29F4C43}"/>
              </a:ext>
            </a:extLst>
          </p:cNvPr>
          <p:cNvSpPr txBox="1"/>
          <p:nvPr/>
        </p:nvSpPr>
        <p:spPr>
          <a:xfrm>
            <a:off x="542034" y="815102"/>
            <a:ext cx="7687566" cy="707886"/>
          </a:xfrm>
          <a:prstGeom prst="rect">
            <a:avLst/>
          </a:prstGeom>
          <a:noFill/>
        </p:spPr>
        <p:txBody>
          <a:bodyPr wrap="square" rtlCol="0">
            <a:spAutoFit/>
          </a:bodyPr>
          <a:lstStyle/>
          <a:p>
            <a:pPr>
              <a:buClr>
                <a:schemeClr val="tx2">
                  <a:lumMod val="75000"/>
                </a:schemeClr>
              </a:buClr>
              <a:buFont typeface="Wingdings" panose="05000000000000000000" pitchFamily="2" charset="2"/>
              <a:buChar char="v"/>
            </a:pPr>
            <a:r>
              <a:rPr lang="en-US" sz="2000" dirty="0">
                <a:solidFill>
                  <a:schemeClr val="bg2">
                    <a:lumMod val="25000"/>
                  </a:schemeClr>
                </a:solidFill>
                <a:latin typeface="Arial" panose="020B0604020202020204" pitchFamily="34" charset="0"/>
                <a:cs typeface="Arial" panose="020B0604020202020204" pitchFamily="34" charset="0"/>
              </a:rPr>
              <a:t>Check the two boxes above ‘Save’ for the save option to become available.</a:t>
            </a:r>
          </a:p>
        </p:txBody>
      </p:sp>
      <p:sp>
        <p:nvSpPr>
          <p:cNvPr id="24" name="Arrow: Left 23">
            <a:extLst>
              <a:ext uri="{FF2B5EF4-FFF2-40B4-BE49-F238E27FC236}">
                <a16:creationId xmlns:a16="http://schemas.microsoft.com/office/drawing/2014/main" id="{5017311F-B59E-409F-9ED2-BC151943C532}"/>
              </a:ext>
            </a:extLst>
          </p:cNvPr>
          <p:cNvSpPr/>
          <p:nvPr/>
        </p:nvSpPr>
        <p:spPr>
          <a:xfrm rot="20936130">
            <a:off x="4385817" y="5649997"/>
            <a:ext cx="97840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4" descr="A screenshot of a cell phone&#10;&#10;Description generated with very high confidence">
            <a:extLst>
              <a:ext uri="{FF2B5EF4-FFF2-40B4-BE49-F238E27FC236}">
                <a16:creationId xmlns:a16="http://schemas.microsoft.com/office/drawing/2014/main" id="{9EBDA116-FCD5-448F-A29B-F8AEA0F84727}"/>
              </a:ext>
            </a:extLst>
          </p:cNvPr>
          <p:cNvPicPr>
            <a:picLocks noChangeAspect="1"/>
          </p:cNvPicPr>
          <p:nvPr/>
        </p:nvPicPr>
        <p:blipFill>
          <a:blip r:embed="rId2"/>
          <a:stretch>
            <a:fillRect/>
          </a:stretch>
        </p:blipFill>
        <p:spPr>
          <a:xfrm>
            <a:off x="685800" y="1897207"/>
            <a:ext cx="3430937" cy="4442084"/>
          </a:xfrm>
          <a:prstGeom prst="rect">
            <a:avLst/>
          </a:prstGeom>
        </p:spPr>
      </p:pic>
      <p:sp>
        <p:nvSpPr>
          <p:cNvPr id="7" name="Rectangle 6">
            <a:extLst>
              <a:ext uri="{FF2B5EF4-FFF2-40B4-BE49-F238E27FC236}">
                <a16:creationId xmlns:a16="http://schemas.microsoft.com/office/drawing/2014/main" id="{A3B17E69-9BD9-4D68-919E-906621C46122}"/>
              </a:ext>
            </a:extLst>
          </p:cNvPr>
          <p:cNvSpPr/>
          <p:nvPr/>
        </p:nvSpPr>
        <p:spPr>
          <a:xfrm>
            <a:off x="6400800" y="4800600"/>
            <a:ext cx="2514600" cy="954107"/>
          </a:xfrm>
          <a:prstGeom prst="rect">
            <a:avLst/>
          </a:prstGeom>
        </p:spPr>
        <p:txBody>
          <a:bodyPr wrap="square">
            <a:spAutoFit/>
          </a:bodyPr>
          <a:lstStyle/>
          <a:p>
            <a:pPr>
              <a:buClr>
                <a:schemeClr val="tx2">
                  <a:lumMod val="60000"/>
                  <a:lumOff val="40000"/>
                </a:schemeClr>
              </a:buClr>
            </a:pPr>
            <a:r>
              <a:rPr lang="en-US" sz="1400" dirty="0">
                <a:solidFill>
                  <a:schemeClr val="bg2">
                    <a:lumMod val="25000"/>
                  </a:schemeClr>
                </a:solidFill>
                <a:latin typeface="Arial" panose="020B0604020202020204" pitchFamily="34" charset="0"/>
                <a:cs typeface="Arial" panose="020B0604020202020204" pitchFamily="34" charset="0"/>
              </a:rPr>
              <a:t>**Once approved, you cannot edit and will need to request changes with sup or scheduling.</a:t>
            </a:r>
          </a:p>
        </p:txBody>
      </p:sp>
      <p:sp>
        <p:nvSpPr>
          <p:cNvPr id="9" name="Arrow: Right 8">
            <a:extLst>
              <a:ext uri="{FF2B5EF4-FFF2-40B4-BE49-F238E27FC236}">
                <a16:creationId xmlns:a16="http://schemas.microsoft.com/office/drawing/2014/main" id="{9B329273-BB48-4F49-BF0A-81D2C6A1BE21}"/>
              </a:ext>
            </a:extLst>
          </p:cNvPr>
          <p:cNvSpPr/>
          <p:nvPr/>
        </p:nvSpPr>
        <p:spPr>
          <a:xfrm>
            <a:off x="2057400" y="5533983"/>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2F0AB0EA-43C0-497B-840D-F76F4A1DBADA}"/>
              </a:ext>
            </a:extLst>
          </p:cNvPr>
          <p:cNvSpPr txBox="1"/>
          <p:nvPr/>
        </p:nvSpPr>
        <p:spPr>
          <a:xfrm>
            <a:off x="5375003" y="2352187"/>
            <a:ext cx="3429000" cy="400110"/>
          </a:xfrm>
          <a:prstGeom prst="rect">
            <a:avLst/>
          </a:prstGeom>
          <a:noFill/>
        </p:spPr>
        <p:txBody>
          <a:bodyPr wrap="square" rtlCol="0">
            <a:spAutoFit/>
          </a:bodyPr>
          <a:lstStyle/>
          <a:p>
            <a:pPr>
              <a:buClr>
                <a:schemeClr val="tx2">
                  <a:lumMod val="75000"/>
                </a:schemeClr>
              </a:buClr>
              <a:buFont typeface="Wingdings" panose="05000000000000000000" pitchFamily="2" charset="2"/>
              <a:buChar char="v"/>
            </a:pPr>
            <a:r>
              <a:rPr lang="en-US" sz="2000" dirty="0">
                <a:solidFill>
                  <a:schemeClr val="bg2">
                    <a:lumMod val="25000"/>
                  </a:schemeClr>
                </a:solidFill>
                <a:latin typeface="Arial" panose="020B0604020202020204" pitchFamily="34" charset="0"/>
                <a:cs typeface="Arial" panose="020B0604020202020204" pitchFamily="34" charset="0"/>
              </a:rPr>
              <a:t>Click Save</a:t>
            </a:r>
          </a:p>
        </p:txBody>
      </p:sp>
    </p:spTree>
    <p:extLst>
      <p:ext uri="{BB962C8B-B14F-4D97-AF65-F5344CB8AC3E}">
        <p14:creationId xmlns:p14="http://schemas.microsoft.com/office/powerpoint/2010/main" val="363549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p:cTn id="19"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10">
                                            <p:txEl>
                                              <p:pRg st="0" end="0"/>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1000" fill="hold"/>
                                        <p:tgtEl>
                                          <p:spTgt spid="24"/>
                                        </p:tgtEl>
                                        <p:attrNameLst>
                                          <p:attrName>ppt_w</p:attrName>
                                        </p:attrNameLst>
                                      </p:cBhvr>
                                      <p:tavLst>
                                        <p:tav tm="0">
                                          <p:val>
                                            <p:fltVal val="0"/>
                                          </p:val>
                                        </p:tav>
                                        <p:tav tm="100000">
                                          <p:val>
                                            <p:strVal val="#ppt_w"/>
                                          </p:val>
                                        </p:tav>
                                      </p:tavLst>
                                    </p:anim>
                                    <p:anim calcmode="lin" valueType="num">
                                      <p:cBhvr>
                                        <p:cTn id="26" dur="1000" fill="hold"/>
                                        <p:tgtEl>
                                          <p:spTgt spid="24"/>
                                        </p:tgtEl>
                                        <p:attrNameLst>
                                          <p:attrName>ppt_h</p:attrName>
                                        </p:attrNameLst>
                                      </p:cBhvr>
                                      <p:tavLst>
                                        <p:tav tm="0">
                                          <p:val>
                                            <p:fltVal val="0"/>
                                          </p:val>
                                        </p:tav>
                                        <p:tav tm="100000">
                                          <p:val>
                                            <p:strVal val="#ppt_h"/>
                                          </p:val>
                                        </p:tav>
                                      </p:tavLst>
                                    </p:anim>
                                    <p:anim calcmode="lin" valueType="num">
                                      <p:cBhvr>
                                        <p:cTn id="27" dur="1000" fill="hold"/>
                                        <p:tgtEl>
                                          <p:spTgt spid="24"/>
                                        </p:tgtEl>
                                        <p:attrNameLst>
                                          <p:attrName>style.rotation</p:attrName>
                                        </p:attrNameLst>
                                      </p:cBhvr>
                                      <p:tavLst>
                                        <p:tav tm="0">
                                          <p:val>
                                            <p:fltVal val="90"/>
                                          </p:val>
                                        </p:tav>
                                        <p:tav tm="100000">
                                          <p:val>
                                            <p:fltVal val="0"/>
                                          </p:val>
                                        </p:tav>
                                      </p:tavLst>
                                    </p:anim>
                                    <p:animEffect transition="in" filter="fade">
                                      <p:cBhvr>
                                        <p:cTn id="28" dur="10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Shift Trades</a:t>
            </a:r>
          </a:p>
        </p:txBody>
      </p:sp>
      <p:sp>
        <p:nvSpPr>
          <p:cNvPr id="4" name="Slide Number Placeholder 3"/>
          <p:cNvSpPr>
            <a:spLocks noGrp="1"/>
          </p:cNvSpPr>
          <p:nvPr>
            <p:ph type="sldNum" sz="quarter" idx="4"/>
          </p:nvPr>
        </p:nvSpPr>
        <p:spPr/>
        <p:txBody>
          <a:bodyPr/>
          <a:lstStyle/>
          <a:p>
            <a:fld id="{C02EC18E-3975-4CBB-BA86-5DD8EEA81F41}" type="slidenum">
              <a:rPr lang="en-US" smtClean="0"/>
              <a:pPr/>
              <a:t>33</a:t>
            </a:fld>
            <a:endParaRPr lang="en-US" dirty="0"/>
          </a:p>
        </p:txBody>
      </p:sp>
      <p:sp>
        <p:nvSpPr>
          <p:cNvPr id="7" name="TextBox 6">
            <a:extLst>
              <a:ext uri="{FF2B5EF4-FFF2-40B4-BE49-F238E27FC236}">
                <a16:creationId xmlns:a16="http://schemas.microsoft.com/office/drawing/2014/main" id="{C59D426A-D89C-46C3-8E46-A3B8B30FFCE1}"/>
              </a:ext>
            </a:extLst>
          </p:cNvPr>
          <p:cNvSpPr txBox="1"/>
          <p:nvPr/>
        </p:nvSpPr>
        <p:spPr>
          <a:xfrm>
            <a:off x="648070" y="1208003"/>
            <a:ext cx="7803265" cy="3970318"/>
          </a:xfrm>
          <a:prstGeom prst="rect">
            <a:avLst/>
          </a:prstGeom>
          <a:noFill/>
        </p:spPr>
        <p:txBody>
          <a:bodyPr wrap="square" rtlCol="0" anchor="t">
            <a:spAutoFit/>
          </a:bodyPr>
          <a:lstStyle/>
          <a:p>
            <a:pPr marL="342900" indent="-342900">
              <a:buClr>
                <a:schemeClr val="tx2">
                  <a:lumMod val="60000"/>
                  <a:lumOff val="40000"/>
                </a:schemeClr>
              </a:buClr>
              <a:buFont typeface="Wingdings" panose="05000000000000000000" pitchFamily="2" charset="2"/>
              <a:buChar char="v"/>
            </a:pPr>
            <a:r>
              <a:rPr lang="en-US" dirty="0"/>
              <a:t>Yellow coloring means you have successfully submitted your request: “STO” (Shift Trade Off) </a:t>
            </a:r>
          </a:p>
          <a:p>
            <a:pPr marL="342900" indent="-342900">
              <a:buClr>
                <a:schemeClr val="tx2">
                  <a:lumMod val="60000"/>
                  <a:lumOff val="40000"/>
                </a:schemeClr>
              </a:buClr>
              <a:buFont typeface="Wingdings" panose="05000000000000000000" pitchFamily="2" charset="2"/>
              <a:buChar char="v"/>
            </a:pPr>
            <a:endParaRPr lang="en-US" dirty="0"/>
          </a:p>
          <a:p>
            <a:pPr marL="342900" indent="-342900">
              <a:buClr>
                <a:schemeClr val="tx2">
                  <a:lumMod val="60000"/>
                  <a:lumOff val="40000"/>
                </a:schemeClr>
              </a:buClr>
              <a:buFont typeface="Wingdings" panose="05000000000000000000" pitchFamily="2" charset="2"/>
              <a:buChar char="v"/>
            </a:pPr>
            <a:endParaRPr lang="en-US" dirty="0"/>
          </a:p>
          <a:p>
            <a:pPr marL="342900" indent="-342900">
              <a:buClr>
                <a:schemeClr val="tx2">
                  <a:lumMod val="60000"/>
                  <a:lumOff val="40000"/>
                </a:schemeClr>
              </a:buClr>
              <a:buFont typeface="Wingdings" panose="05000000000000000000" pitchFamily="2" charset="2"/>
              <a:buChar char="v"/>
            </a:pPr>
            <a:endParaRPr lang="en-US" dirty="0"/>
          </a:p>
          <a:p>
            <a:pPr marL="342900" indent="-342900">
              <a:buClr>
                <a:schemeClr val="tx2">
                  <a:lumMod val="60000"/>
                  <a:lumOff val="40000"/>
                </a:schemeClr>
              </a:buClr>
              <a:buFont typeface="Wingdings" panose="05000000000000000000" pitchFamily="2" charset="2"/>
              <a:buChar char="v"/>
            </a:pPr>
            <a:endParaRPr lang="en-US" dirty="0"/>
          </a:p>
          <a:p>
            <a:pPr>
              <a:buClr>
                <a:schemeClr val="tx2">
                  <a:lumMod val="60000"/>
                  <a:lumOff val="40000"/>
                </a:schemeClr>
              </a:buClr>
            </a:pPr>
            <a:endParaRPr lang="en-US" dirty="0"/>
          </a:p>
          <a:p>
            <a:pPr marL="342900" indent="-342900">
              <a:buClr>
                <a:schemeClr val="tx2">
                  <a:lumMod val="60000"/>
                  <a:lumOff val="40000"/>
                </a:schemeClr>
              </a:buClr>
              <a:buFont typeface="Wingdings" panose="05000000000000000000" pitchFamily="2" charset="2"/>
              <a:buChar char="v"/>
            </a:pPr>
            <a:r>
              <a:rPr lang="en-US" dirty="0"/>
              <a:t>The recipient will need to also log into Telestaff and </a:t>
            </a:r>
            <a:r>
              <a:rPr lang="en-US" b="1" u="sng" dirty="0"/>
              <a:t>accept the shift within 24 hours</a:t>
            </a:r>
            <a:r>
              <a:rPr lang="en-US" dirty="0"/>
              <a:t> or the Shift Trade may be denied</a:t>
            </a:r>
          </a:p>
          <a:p>
            <a:pPr>
              <a:buClr>
                <a:schemeClr val="tx2">
                  <a:lumMod val="60000"/>
                  <a:lumOff val="40000"/>
                </a:schemeClr>
              </a:buClr>
            </a:pPr>
            <a:endParaRPr lang="en-US" dirty="0"/>
          </a:p>
          <a:p>
            <a:pPr marL="342900" indent="-342900">
              <a:buClr>
                <a:schemeClr val="tx2">
                  <a:lumMod val="60000"/>
                  <a:lumOff val="40000"/>
                </a:schemeClr>
              </a:buClr>
              <a:buFont typeface="Wingdings" panose="05000000000000000000" pitchFamily="2" charset="2"/>
              <a:buChar char="v"/>
            </a:pPr>
            <a:r>
              <a:rPr lang="en-US" dirty="0"/>
              <a:t>Bright fuchsia coloring means the trade has been approved by scheduling and accepted by the recipient. The recipient will see “STW” (Shift Trade Working) in purple on that day after accepting the shift and has been approved</a:t>
            </a:r>
            <a:endParaRPr lang="en-US" dirty="0">
              <a:cs typeface="Calibri"/>
            </a:endParaRPr>
          </a:p>
          <a:p>
            <a:pPr marL="342900" indent="-342900">
              <a:buClr>
                <a:schemeClr val="tx2">
                  <a:lumMod val="60000"/>
                  <a:lumOff val="40000"/>
                </a:schemeClr>
              </a:buClr>
              <a:buFont typeface="Wingdings" panose="05000000000000000000" pitchFamily="2" charset="2"/>
              <a:buChar char="v"/>
            </a:pPr>
            <a:endParaRPr lang="en-US" dirty="0">
              <a:solidFill>
                <a:schemeClr val="bg2">
                  <a:lumMod val="25000"/>
                </a:schemeClr>
              </a:solidFill>
              <a:latin typeface="Arial" panose="020B0604020202020204" pitchFamily="34" charset="0"/>
              <a:cs typeface="Arial" panose="020B0604020202020204" pitchFamily="34" charset="0"/>
            </a:endParaRPr>
          </a:p>
        </p:txBody>
      </p:sp>
      <p:pic>
        <p:nvPicPr>
          <p:cNvPr id="8" name="Picture 9" descr="A screenshot of a cell phone&#10;&#10;Description generated with high confidence">
            <a:extLst>
              <a:ext uri="{FF2B5EF4-FFF2-40B4-BE49-F238E27FC236}">
                <a16:creationId xmlns:a16="http://schemas.microsoft.com/office/drawing/2014/main" id="{2DE3FBB8-81CA-42F8-9F1A-CB4FF116DB57}"/>
              </a:ext>
            </a:extLst>
          </p:cNvPr>
          <p:cNvPicPr>
            <a:picLocks noChangeAspect="1"/>
          </p:cNvPicPr>
          <p:nvPr/>
        </p:nvPicPr>
        <p:blipFill>
          <a:blip r:embed="rId2"/>
          <a:stretch>
            <a:fillRect/>
          </a:stretch>
        </p:blipFill>
        <p:spPr>
          <a:xfrm>
            <a:off x="3391061" y="1794089"/>
            <a:ext cx="1923080" cy="1349159"/>
          </a:xfrm>
          <a:prstGeom prst="rect">
            <a:avLst/>
          </a:prstGeom>
        </p:spPr>
      </p:pic>
      <p:pic>
        <p:nvPicPr>
          <p:cNvPr id="13" name="Picture 13" descr="A screenshot of a cell phone&#10;&#10;Description generated with high confidence">
            <a:extLst>
              <a:ext uri="{FF2B5EF4-FFF2-40B4-BE49-F238E27FC236}">
                <a16:creationId xmlns:a16="http://schemas.microsoft.com/office/drawing/2014/main" id="{E041568D-201E-4A6A-977F-F84AEB0213BD}"/>
              </a:ext>
            </a:extLst>
          </p:cNvPr>
          <p:cNvPicPr>
            <a:picLocks noChangeAspect="1"/>
          </p:cNvPicPr>
          <p:nvPr/>
        </p:nvPicPr>
        <p:blipFill>
          <a:blip r:embed="rId3"/>
          <a:stretch>
            <a:fillRect/>
          </a:stretch>
        </p:blipFill>
        <p:spPr>
          <a:xfrm>
            <a:off x="3391061" y="5057958"/>
            <a:ext cx="1923080" cy="1184078"/>
          </a:xfrm>
          <a:prstGeom prst="rect">
            <a:avLst/>
          </a:prstGeom>
        </p:spPr>
      </p:pic>
    </p:spTree>
    <p:extLst>
      <p:ext uri="{BB962C8B-B14F-4D97-AF65-F5344CB8AC3E}">
        <p14:creationId xmlns:p14="http://schemas.microsoft.com/office/powerpoint/2010/main" val="41599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7">
                                            <p:txEl>
                                              <p:pRg st="6" end="6"/>
                                            </p:txEl>
                                          </p:spTgt>
                                        </p:tgtEl>
                                        <p:attrNameLst>
                                          <p:attrName>style.visibility</p:attrName>
                                        </p:attrNameLst>
                                      </p:cBhvr>
                                      <p:to>
                                        <p:strVal val="visible"/>
                                      </p:to>
                                    </p:set>
                                    <p:anim calcmode="lin" valueType="num">
                                      <p:cBhvr>
                                        <p:cTn id="18"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19"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20" dur="500"/>
                                        <p:tgtEl>
                                          <p:spTgt spid="7">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animEffect transition="in" filter="fade">
                                      <p:cBhvr>
                                        <p:cTn id="25" dur="1000"/>
                                        <p:tgtEl>
                                          <p:spTgt spid="7">
                                            <p:txEl>
                                              <p:pRg st="8" end="8"/>
                                            </p:txEl>
                                          </p:spTgt>
                                        </p:tgtEl>
                                      </p:cBhvr>
                                    </p:animEffect>
                                    <p:anim calcmode="lin" valueType="num">
                                      <p:cBhvr>
                                        <p:cTn id="26"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27" dur="1000" fill="hold"/>
                                        <p:tgtEl>
                                          <p:spTgt spid="7">
                                            <p:txEl>
                                              <p:pRg st="8" end="8"/>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Shift Trades - Review</a:t>
            </a:r>
          </a:p>
        </p:txBody>
      </p:sp>
      <p:sp>
        <p:nvSpPr>
          <p:cNvPr id="4" name="Content Placeholder 3"/>
          <p:cNvSpPr>
            <a:spLocks noGrp="1"/>
          </p:cNvSpPr>
          <p:nvPr>
            <p:ph idx="1"/>
          </p:nvPr>
        </p:nvSpPr>
        <p:spPr/>
        <p:txBody>
          <a:bodyPr anchor="t"/>
          <a:lstStyle/>
          <a:p>
            <a:pPr marL="0" indent="0">
              <a:buNone/>
            </a:pPr>
            <a:r>
              <a:rPr lang="en-US" sz="2000" dirty="0"/>
              <a:t>This process is very similar to requesting “PTO” with the addition of needing to assign the person who will be filling the shift</a:t>
            </a:r>
          </a:p>
          <a:p>
            <a:pPr marL="226695" indent="-226695">
              <a:buFont typeface="Wingdings" panose="05000000000000000000" pitchFamily="2" charset="2"/>
              <a:buChar char="v"/>
            </a:pPr>
            <a:r>
              <a:rPr lang="en-US" sz="2000" dirty="0"/>
              <a:t>Starting at the Dashboard </a:t>
            </a:r>
          </a:p>
          <a:p>
            <a:pPr marL="226695" indent="-226695">
              <a:buFont typeface="Wingdings" panose="05000000000000000000" pitchFamily="2" charset="2"/>
              <a:buChar char="v"/>
            </a:pPr>
            <a:r>
              <a:rPr lang="en-US" sz="2000" dirty="0"/>
              <a:t>Select Calendar</a:t>
            </a:r>
          </a:p>
          <a:p>
            <a:pPr marL="226695" indent="-226695">
              <a:buFont typeface="Wingdings" panose="05000000000000000000" pitchFamily="2" charset="2"/>
              <a:buChar char="v"/>
            </a:pPr>
            <a:r>
              <a:rPr lang="en-US" sz="2000" dirty="0"/>
              <a:t>Left click the date that is being given away</a:t>
            </a:r>
          </a:p>
          <a:p>
            <a:pPr marL="226695" indent="-226695">
              <a:buFont typeface="Wingdings" panose="05000000000000000000" pitchFamily="2" charset="2"/>
              <a:buChar char="v"/>
            </a:pPr>
            <a:r>
              <a:rPr lang="en-US" sz="2000" dirty="0"/>
              <a:t>Select “Add”</a:t>
            </a:r>
          </a:p>
          <a:p>
            <a:pPr marL="226695" indent="-226695">
              <a:buFont typeface="Wingdings" panose="05000000000000000000" pitchFamily="2" charset="2"/>
              <a:buChar char="v"/>
            </a:pPr>
            <a:r>
              <a:rPr lang="en-US" sz="2000" dirty="0"/>
              <a:t>Select “Shift Trade Off” in the Work Code drop down</a:t>
            </a:r>
          </a:p>
          <a:p>
            <a:pPr marL="226695" indent="-226695">
              <a:buFont typeface="Wingdings" panose="05000000000000000000" pitchFamily="2" charset="2"/>
              <a:buChar char="v"/>
            </a:pPr>
            <a:r>
              <a:rPr lang="en-US" sz="2000" dirty="0"/>
              <a:t>In the “Cover Person” box Add the Name of the person who will be working the shift</a:t>
            </a:r>
          </a:p>
          <a:p>
            <a:pPr marL="226695" indent="-226695">
              <a:buFont typeface="Wingdings" panose="05000000000000000000" pitchFamily="2" charset="2"/>
              <a:buChar char="v"/>
            </a:pPr>
            <a:r>
              <a:rPr lang="en-US" sz="2000" dirty="0"/>
              <a:t>Make sure to check the boxes before Saving</a:t>
            </a:r>
          </a:p>
          <a:p>
            <a:pPr marL="226695" indent="-226695">
              <a:buFont typeface="Wingdings" panose="05000000000000000000" pitchFamily="2" charset="2"/>
              <a:buChar char="v"/>
            </a:pPr>
            <a:r>
              <a:rPr lang="en-US" sz="2000" dirty="0"/>
              <a:t>Click Save </a:t>
            </a:r>
          </a:p>
          <a:p>
            <a:pPr marL="226695" indent="-226695">
              <a:buFont typeface="Wingdings" panose="05000000000000000000" pitchFamily="2" charset="2"/>
              <a:buChar char="v"/>
            </a:pPr>
            <a:r>
              <a:rPr lang="en-US" sz="2000" dirty="0"/>
              <a:t>In the Calendar you will see “STO” in yellow on that day</a:t>
            </a:r>
          </a:p>
          <a:p>
            <a:pPr marL="226695" indent="-226695">
              <a:buFont typeface="Wingdings" panose="05000000000000000000" pitchFamily="2" charset="2"/>
              <a:buChar char="v"/>
            </a:pPr>
            <a:r>
              <a:rPr lang="en-US" sz="2000" dirty="0"/>
              <a:t>The person working will see “STW” in purple on the scheduled day after accepting the shift and it has been approved</a:t>
            </a:r>
          </a:p>
          <a:p>
            <a:pPr marL="226695" indent="-226695">
              <a:buFont typeface="Wingdings" panose="05000000000000000000" pitchFamily="2" charset="2"/>
              <a:buChar char="v"/>
            </a:pPr>
            <a:endParaRPr lang="en-US" sz="2000" dirty="0"/>
          </a:p>
        </p:txBody>
      </p:sp>
      <p:sp>
        <p:nvSpPr>
          <p:cNvPr id="5" name="Rectangle 4">
            <a:extLst>
              <a:ext uri="{FF2B5EF4-FFF2-40B4-BE49-F238E27FC236}">
                <a16:creationId xmlns:a16="http://schemas.microsoft.com/office/drawing/2014/main" id="{C6C9B9A8-DC74-45BE-A1D4-A04223973558}"/>
              </a:ext>
            </a:extLst>
          </p:cNvPr>
          <p:cNvSpPr/>
          <p:nvPr/>
        </p:nvSpPr>
        <p:spPr>
          <a:xfrm>
            <a:off x="228600" y="6315676"/>
            <a:ext cx="7458966" cy="307777"/>
          </a:xfrm>
          <a:prstGeom prst="rect">
            <a:avLst/>
          </a:prstGeom>
        </p:spPr>
        <p:txBody>
          <a:bodyPr wrap="square">
            <a:spAutoFit/>
          </a:bodyPr>
          <a:lstStyle/>
          <a:p>
            <a:pPr>
              <a:buClr>
                <a:schemeClr val="tx2">
                  <a:lumMod val="60000"/>
                  <a:lumOff val="40000"/>
                </a:schemeClr>
              </a:buClr>
            </a:pPr>
            <a:r>
              <a:rPr lang="en-US" sz="1400" dirty="0">
                <a:solidFill>
                  <a:schemeClr val="bg2">
                    <a:lumMod val="25000"/>
                  </a:schemeClr>
                </a:solidFill>
                <a:latin typeface="Arial" panose="020B0604020202020204" pitchFamily="34" charset="0"/>
                <a:cs typeface="Arial" panose="020B0604020202020204" pitchFamily="34" charset="0"/>
              </a:rPr>
              <a:t>**Once approved, you cannot edit and will need to request changes with sup or scheduling.</a:t>
            </a:r>
          </a:p>
        </p:txBody>
      </p:sp>
    </p:spTree>
    <p:extLst>
      <p:ext uri="{BB962C8B-B14F-4D97-AF65-F5344CB8AC3E}">
        <p14:creationId xmlns:p14="http://schemas.microsoft.com/office/powerpoint/2010/main" val="31695459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0" y="2286000"/>
            <a:ext cx="9144000" cy="1420032"/>
          </a:xfrm>
        </p:spPr>
        <p:txBody>
          <a:bodyPr anchor="t"/>
          <a:lstStyle/>
          <a:p>
            <a:r>
              <a:rPr lang="en-US" sz="4000" dirty="0"/>
              <a:t>Topic # 5 – Existing Process</a:t>
            </a:r>
          </a:p>
          <a:p>
            <a:r>
              <a:rPr lang="en-US" sz="4000" dirty="0"/>
              <a:t>MONTHLY SHIFT AVAILABILITY</a:t>
            </a:r>
          </a:p>
          <a:p>
            <a:r>
              <a:rPr lang="en-US" sz="4000" dirty="0"/>
              <a:t>Or PRESCHEDULING</a:t>
            </a:r>
          </a:p>
        </p:txBody>
      </p:sp>
    </p:spTree>
    <p:extLst>
      <p:ext uri="{BB962C8B-B14F-4D97-AF65-F5344CB8AC3E}">
        <p14:creationId xmlns:p14="http://schemas.microsoft.com/office/powerpoint/2010/main" val="16059381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5709B-A747-44C4-B8BC-6DA42D0DFC5F}"/>
              </a:ext>
            </a:extLst>
          </p:cNvPr>
          <p:cNvSpPr>
            <a:spLocks noGrp="1"/>
          </p:cNvSpPr>
          <p:nvPr>
            <p:ph type="title"/>
          </p:nvPr>
        </p:nvSpPr>
        <p:spPr/>
        <p:txBody>
          <a:bodyPr>
            <a:normAutofit fontScale="90000"/>
          </a:bodyPr>
          <a:lstStyle/>
          <a:p>
            <a:pPr algn="ctr"/>
            <a:r>
              <a:rPr lang="en-US" dirty="0"/>
              <a:t>Monthly Shift Availability/Prescheduling</a:t>
            </a:r>
            <a:br>
              <a:rPr lang="en-US" dirty="0"/>
            </a:br>
            <a:r>
              <a:rPr lang="en-US" dirty="0"/>
              <a:t>Shift Color Definitions</a:t>
            </a:r>
          </a:p>
        </p:txBody>
      </p:sp>
      <p:sp>
        <p:nvSpPr>
          <p:cNvPr id="3" name="Content Placeholder 2">
            <a:extLst>
              <a:ext uri="{FF2B5EF4-FFF2-40B4-BE49-F238E27FC236}">
                <a16:creationId xmlns:a16="http://schemas.microsoft.com/office/drawing/2014/main" id="{1818C272-E481-43BA-A5E3-5A7A0A15A274}"/>
              </a:ext>
            </a:extLst>
          </p:cNvPr>
          <p:cNvSpPr>
            <a:spLocks noGrp="1"/>
          </p:cNvSpPr>
          <p:nvPr>
            <p:ph idx="1"/>
          </p:nvPr>
        </p:nvSpPr>
        <p:spPr>
          <a:xfrm>
            <a:off x="-228600" y="1513432"/>
            <a:ext cx="8039459" cy="3831136"/>
          </a:xfrm>
        </p:spPr>
        <p:txBody>
          <a:bodyPr/>
          <a:lstStyle/>
          <a:p>
            <a:pPr marL="914400" lvl="2" indent="0">
              <a:buNone/>
            </a:pPr>
            <a:endParaRPr lang="en-US" sz="1200" dirty="0"/>
          </a:p>
          <a:p>
            <a:pPr marL="914400" lvl="2" indent="0">
              <a:buNone/>
            </a:pPr>
            <a:endParaRPr lang="en-US" sz="1200" dirty="0"/>
          </a:p>
          <a:p>
            <a:pPr lvl="1"/>
            <a:r>
              <a:rPr lang="en-US" sz="1200" dirty="0">
                <a:highlight>
                  <a:srgbClr val="00FF00"/>
                </a:highlight>
              </a:rPr>
              <a:t>Green – Prescheduling availability successfully submitted</a:t>
            </a:r>
          </a:p>
          <a:p>
            <a:pPr marL="914400" lvl="2" indent="0">
              <a:buNone/>
            </a:pPr>
            <a:r>
              <a:rPr lang="en-US" sz="1200" dirty="0">
                <a:highlight>
                  <a:srgbClr val="00FF00"/>
                </a:highlight>
              </a:rPr>
              <a:t>(closes on the 10</a:t>
            </a:r>
            <a:r>
              <a:rPr lang="en-US" sz="1200" baseline="30000" dirty="0">
                <a:highlight>
                  <a:srgbClr val="00FF00"/>
                </a:highlight>
              </a:rPr>
              <a:t>th</a:t>
            </a:r>
            <a:r>
              <a:rPr lang="en-US" sz="1200" dirty="0">
                <a:highlight>
                  <a:srgbClr val="00FF00"/>
                </a:highlight>
              </a:rPr>
              <a:t>) These are not yet awarded to you.</a:t>
            </a:r>
          </a:p>
          <a:p>
            <a:pPr marL="914400" lvl="2" indent="0">
              <a:buNone/>
            </a:pPr>
            <a:r>
              <a:rPr lang="en-US" sz="1200" dirty="0">
                <a:highlight>
                  <a:srgbClr val="00FF00"/>
                </a:highlight>
              </a:rPr>
              <a:t>Example - @Am6 in green is the available code</a:t>
            </a:r>
          </a:p>
          <a:p>
            <a:pPr marL="914400" lvl="2" indent="0">
              <a:buNone/>
            </a:pPr>
            <a:r>
              <a:rPr lang="en-US" sz="1200" dirty="0">
                <a:highlight>
                  <a:srgbClr val="00FF00"/>
                </a:highlight>
              </a:rPr>
              <a:t>@Available on M6 or the hours you entered</a:t>
            </a:r>
          </a:p>
          <a:p>
            <a:pPr lvl="1"/>
            <a:endParaRPr lang="en-US" sz="1200" dirty="0"/>
          </a:p>
          <a:p>
            <a:pPr lvl="1"/>
            <a:r>
              <a:rPr lang="en-US" sz="1200" dirty="0"/>
              <a:t>Blue – Coco callback or Picking up paged shifts availability</a:t>
            </a:r>
          </a:p>
          <a:p>
            <a:pPr marL="457200" lvl="1" indent="0">
              <a:buNone/>
            </a:pPr>
            <a:r>
              <a:rPr lang="en-US" sz="1200" dirty="0"/>
              <a:t>	successfully submitted (Ongoing – daily, weekly, etc.)</a:t>
            </a:r>
          </a:p>
          <a:p>
            <a:pPr marL="914400" lvl="2" indent="0">
              <a:buNone/>
            </a:pPr>
            <a:r>
              <a:rPr lang="en-US" sz="1200" dirty="0"/>
              <a:t>These are not yet awarded to you.</a:t>
            </a:r>
          </a:p>
          <a:p>
            <a:pPr marL="914400" lvl="2" indent="0">
              <a:buNone/>
            </a:pPr>
            <a:endParaRPr lang="en-US" sz="1200" dirty="0"/>
          </a:p>
          <a:p>
            <a:pPr lvl="1"/>
            <a:r>
              <a:rPr lang="en-US" sz="1200" dirty="0"/>
              <a:t>Gray w/red flag – ‘Coco callback/picking up paged shift’</a:t>
            </a:r>
          </a:p>
          <a:p>
            <a:pPr marL="914400" lvl="2" indent="0">
              <a:buNone/>
            </a:pPr>
            <a:r>
              <a:rPr lang="en-US" sz="1200" dirty="0"/>
              <a:t>These are vacant shifts that has been paged out which</a:t>
            </a:r>
          </a:p>
          <a:p>
            <a:pPr marL="914400" lvl="2" indent="0">
              <a:buNone/>
            </a:pPr>
            <a:r>
              <a:rPr lang="en-US" sz="1200" dirty="0"/>
              <a:t>are open to submit availability (follow coco callback process)</a:t>
            </a:r>
          </a:p>
          <a:p>
            <a:pPr marL="914400" lvl="2" indent="0">
              <a:buNone/>
            </a:pPr>
            <a:endParaRPr lang="en-US" sz="1200" dirty="0">
              <a:solidFill>
                <a:schemeClr val="tx1"/>
              </a:solidFill>
            </a:endParaRPr>
          </a:p>
          <a:p>
            <a:pPr lvl="1"/>
            <a:r>
              <a:rPr lang="en-US" sz="1200" dirty="0">
                <a:solidFill>
                  <a:schemeClr val="tx1"/>
                </a:solidFill>
                <a:highlight>
                  <a:srgbClr val="FF00FF"/>
                </a:highlight>
              </a:rPr>
              <a:t>Pink – Shifts awarded to you; In addition to any regularly</a:t>
            </a:r>
          </a:p>
          <a:p>
            <a:pPr marL="914400" lvl="2" indent="0">
              <a:buNone/>
            </a:pPr>
            <a:r>
              <a:rPr lang="en-US" sz="1200" dirty="0">
                <a:solidFill>
                  <a:schemeClr val="tx1"/>
                </a:solidFill>
                <a:highlight>
                  <a:srgbClr val="FF00FF"/>
                </a:highlight>
              </a:rPr>
              <a:t>scheduled shift. After you have submitted your availability and the shift is awarded to you, hey turn pink when they have been approved by a sup or scheduling. </a:t>
            </a:r>
            <a:r>
              <a:rPr lang="en-US" sz="1200" dirty="0">
                <a:solidFill>
                  <a:schemeClr val="tx1"/>
                </a:solidFill>
                <a:highlight>
                  <a:srgbClr val="FF00FF"/>
                </a:highlight>
                <a:latin typeface="Arial" panose="020B0604020202020204" pitchFamily="34" charset="0"/>
                <a:cs typeface="Arial" panose="020B0604020202020204" pitchFamily="34" charset="0"/>
              </a:rPr>
              <a:t>Once approved, you cannot edit and will need to request changes with sup or scheduling.</a:t>
            </a:r>
            <a:endParaRPr lang="en-US" sz="1000" dirty="0">
              <a:solidFill>
                <a:schemeClr val="tx1"/>
              </a:solidFill>
              <a:highlight>
                <a:srgbClr val="FF00FF"/>
              </a:highlight>
            </a:endParaRPr>
          </a:p>
          <a:p>
            <a:pPr marL="914400" lvl="2" indent="0">
              <a:buNone/>
            </a:pPr>
            <a:endParaRPr lang="en-US" sz="800" dirty="0"/>
          </a:p>
          <a:p>
            <a:pPr lvl="1"/>
            <a:endParaRPr lang="en-US" sz="1000" dirty="0"/>
          </a:p>
          <a:p>
            <a:pPr marL="914400" lvl="2" indent="0">
              <a:buNone/>
            </a:pPr>
            <a:endParaRPr lang="en-US" sz="800" dirty="0"/>
          </a:p>
        </p:txBody>
      </p:sp>
      <p:sp>
        <p:nvSpPr>
          <p:cNvPr id="4" name="Slide Number Placeholder 3">
            <a:extLst>
              <a:ext uri="{FF2B5EF4-FFF2-40B4-BE49-F238E27FC236}">
                <a16:creationId xmlns:a16="http://schemas.microsoft.com/office/drawing/2014/main" id="{FA222E70-BDD8-4791-B268-C8E7A3074147}"/>
              </a:ext>
            </a:extLst>
          </p:cNvPr>
          <p:cNvSpPr>
            <a:spLocks noGrp="1"/>
          </p:cNvSpPr>
          <p:nvPr>
            <p:ph type="sldNum" sz="quarter" idx="4"/>
          </p:nvPr>
        </p:nvSpPr>
        <p:spPr/>
        <p:txBody>
          <a:bodyPr/>
          <a:lstStyle/>
          <a:p>
            <a:fld id="{C02EC18E-3975-4CBB-BA86-5DD8EEA81F41}" type="slidenum">
              <a:rPr lang="en-US" smtClean="0"/>
              <a:pPr/>
              <a:t>36</a:t>
            </a:fld>
            <a:endParaRPr lang="en-US" dirty="0"/>
          </a:p>
        </p:txBody>
      </p:sp>
      <p:pic>
        <p:nvPicPr>
          <p:cNvPr id="6" name="Picture 5">
            <a:extLst>
              <a:ext uri="{FF2B5EF4-FFF2-40B4-BE49-F238E27FC236}">
                <a16:creationId xmlns:a16="http://schemas.microsoft.com/office/drawing/2014/main" id="{5F35AC3C-6D0A-4A0F-AB2B-F0EDB78898C5}"/>
              </a:ext>
            </a:extLst>
          </p:cNvPr>
          <p:cNvPicPr>
            <a:picLocks noChangeAspect="1"/>
          </p:cNvPicPr>
          <p:nvPr/>
        </p:nvPicPr>
        <p:blipFill>
          <a:blip r:embed="rId2"/>
          <a:stretch>
            <a:fillRect/>
          </a:stretch>
        </p:blipFill>
        <p:spPr>
          <a:xfrm>
            <a:off x="5029200" y="2057400"/>
            <a:ext cx="3659066" cy="2743200"/>
          </a:xfrm>
          <a:prstGeom prst="rect">
            <a:avLst/>
          </a:prstGeom>
        </p:spPr>
      </p:pic>
    </p:spTree>
    <p:extLst>
      <p:ext uri="{BB962C8B-B14F-4D97-AF65-F5344CB8AC3E}">
        <p14:creationId xmlns:p14="http://schemas.microsoft.com/office/powerpoint/2010/main" val="27014914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41338" y="2057400"/>
            <a:ext cx="8039459" cy="2193496"/>
          </a:xfrm>
        </p:spPr>
        <p:txBody>
          <a:bodyPr anchor="t"/>
          <a:lstStyle/>
          <a:p>
            <a:pPr marL="342900" indent="-342900">
              <a:buFont typeface="Wingdings" panose="05000000000000000000" pitchFamily="2" charset="2"/>
              <a:buChar char="v"/>
            </a:pPr>
            <a:r>
              <a:rPr lang="en-US" sz="2000" dirty="0">
                <a:solidFill>
                  <a:schemeClr val="bg2">
                    <a:lumMod val="25000"/>
                  </a:schemeClr>
                </a:solidFill>
              </a:rPr>
              <a:t>The window to submit monthly Availability for each month closes on the 10</a:t>
            </a:r>
            <a:r>
              <a:rPr lang="en-US" sz="2000" baseline="30000" dirty="0">
                <a:solidFill>
                  <a:schemeClr val="bg2">
                    <a:lumMod val="25000"/>
                  </a:schemeClr>
                </a:solidFill>
              </a:rPr>
              <a:t>th</a:t>
            </a:r>
            <a:r>
              <a:rPr lang="en-US" sz="2000" dirty="0">
                <a:solidFill>
                  <a:schemeClr val="bg2">
                    <a:lumMod val="25000"/>
                  </a:schemeClr>
                </a:solidFill>
              </a:rPr>
              <a:t> of the previous month</a:t>
            </a:r>
          </a:p>
          <a:p>
            <a:pPr marL="0" indent="0">
              <a:buNone/>
            </a:pPr>
            <a:endParaRPr lang="en-US" sz="2000" dirty="0">
              <a:solidFill>
                <a:schemeClr val="bg2">
                  <a:lumMod val="25000"/>
                </a:schemeClr>
              </a:solidFill>
            </a:endParaRPr>
          </a:p>
          <a:p>
            <a:pPr marL="342900" indent="-342900">
              <a:buFont typeface="Wingdings" panose="05000000000000000000" pitchFamily="2" charset="2"/>
              <a:buChar char="v"/>
            </a:pPr>
            <a:r>
              <a:rPr lang="en-US" sz="2000" dirty="0">
                <a:solidFill>
                  <a:schemeClr val="bg2">
                    <a:lumMod val="25000"/>
                  </a:schemeClr>
                </a:solidFill>
              </a:rPr>
              <a:t>After the 10</a:t>
            </a:r>
            <a:r>
              <a:rPr lang="en-US" sz="2000" baseline="30000" dirty="0">
                <a:solidFill>
                  <a:schemeClr val="bg2">
                    <a:lumMod val="25000"/>
                  </a:schemeClr>
                </a:solidFill>
              </a:rPr>
              <a:t>th</a:t>
            </a:r>
            <a:r>
              <a:rPr lang="en-US" sz="2000" dirty="0">
                <a:solidFill>
                  <a:schemeClr val="bg2">
                    <a:lumMod val="25000"/>
                  </a:schemeClr>
                </a:solidFill>
              </a:rPr>
              <a:t> availability cannot be edited by the employee. Changes or edits need to be made through the sup or scheduling.</a:t>
            </a:r>
          </a:p>
          <a:p>
            <a:pPr marL="0" indent="0">
              <a:buNone/>
            </a:pPr>
            <a:endParaRPr lang="en-US" sz="2000" dirty="0">
              <a:solidFill>
                <a:schemeClr val="bg2">
                  <a:lumMod val="25000"/>
                </a:schemeClr>
              </a:solidFill>
            </a:endParaRPr>
          </a:p>
          <a:p>
            <a:pPr marL="342900" indent="-342900">
              <a:buFont typeface="Wingdings" panose="05000000000000000000" pitchFamily="2" charset="2"/>
              <a:buChar char="v"/>
            </a:pPr>
            <a:r>
              <a:rPr lang="en-US" sz="2000" dirty="0">
                <a:solidFill>
                  <a:schemeClr val="bg2">
                    <a:lumMod val="25000"/>
                  </a:schemeClr>
                </a:solidFill>
              </a:rPr>
              <a:t>Shifts are awarded using the current assignment process by the 15</a:t>
            </a:r>
            <a:r>
              <a:rPr lang="en-US" sz="2000" baseline="30000" dirty="0">
                <a:solidFill>
                  <a:schemeClr val="bg2">
                    <a:lumMod val="25000"/>
                  </a:schemeClr>
                </a:solidFill>
              </a:rPr>
              <a:t>th</a:t>
            </a:r>
            <a:r>
              <a:rPr lang="en-US" sz="2000" dirty="0">
                <a:solidFill>
                  <a:schemeClr val="bg2">
                    <a:lumMod val="25000"/>
                  </a:schemeClr>
                </a:solidFill>
              </a:rPr>
              <a:t> of each month.</a:t>
            </a:r>
          </a:p>
          <a:p>
            <a:pPr marL="226695" indent="-226695">
              <a:buFont typeface="Wingdings" panose="05000000000000000000" pitchFamily="2" charset="2"/>
              <a:buChar char="v"/>
            </a:pPr>
            <a:endParaRPr lang="en-US" sz="2000" dirty="0"/>
          </a:p>
        </p:txBody>
      </p:sp>
      <p:sp>
        <p:nvSpPr>
          <p:cNvPr id="7" name="Title 4">
            <a:extLst>
              <a:ext uri="{FF2B5EF4-FFF2-40B4-BE49-F238E27FC236}">
                <a16:creationId xmlns:a16="http://schemas.microsoft.com/office/drawing/2014/main" id="{7C6D457F-95B2-4E33-BCB2-A33F089ED1CF}"/>
              </a:ext>
            </a:extLst>
          </p:cNvPr>
          <p:cNvSpPr>
            <a:spLocks noGrp="1"/>
          </p:cNvSpPr>
          <p:nvPr>
            <p:ph type="title"/>
          </p:nvPr>
        </p:nvSpPr>
        <p:spPr>
          <a:xfrm>
            <a:off x="541338" y="914400"/>
            <a:ext cx="7804150" cy="665163"/>
          </a:xfrm>
        </p:spPr>
        <p:txBody>
          <a:bodyPr>
            <a:normAutofit fontScale="90000"/>
          </a:bodyPr>
          <a:lstStyle/>
          <a:p>
            <a:pPr algn="ctr"/>
            <a:r>
              <a:rPr lang="en-US" dirty="0"/>
              <a:t>Monthly Shift Availability/Prescheduling</a:t>
            </a:r>
          </a:p>
        </p:txBody>
      </p:sp>
    </p:spTree>
    <p:extLst>
      <p:ext uri="{BB962C8B-B14F-4D97-AF65-F5344CB8AC3E}">
        <p14:creationId xmlns:p14="http://schemas.microsoft.com/office/powerpoint/2010/main" val="23729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down)">
                                      <p:cBhvr>
                                        <p:cTn id="25" dur="580">
                                          <p:stCondLst>
                                            <p:cond delay="0"/>
                                          </p:stCondLst>
                                        </p:cTn>
                                        <p:tgtEl>
                                          <p:spTgt spid="4">
                                            <p:txEl>
                                              <p:pRg st="2" end="2"/>
                                            </p:txEl>
                                          </p:spTgt>
                                        </p:tgtEl>
                                      </p:cBhvr>
                                    </p:animEffect>
                                    <p:anim calcmode="lin" valueType="num">
                                      <p:cBhvr>
                                        <p:cTn id="26"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2" end="2"/>
                                            </p:txEl>
                                          </p:spTgt>
                                        </p:tgtEl>
                                      </p:cBhvr>
                                      <p:to x="100000" y="60000"/>
                                    </p:animScale>
                                    <p:animScale>
                                      <p:cBhvr>
                                        <p:cTn id="32" dur="166" decel="50000">
                                          <p:stCondLst>
                                            <p:cond delay="676"/>
                                          </p:stCondLst>
                                        </p:cTn>
                                        <p:tgtEl>
                                          <p:spTgt spid="4">
                                            <p:txEl>
                                              <p:pRg st="2" end="2"/>
                                            </p:txEl>
                                          </p:spTgt>
                                        </p:tgtEl>
                                      </p:cBhvr>
                                      <p:to x="100000" y="100000"/>
                                    </p:animScale>
                                    <p:animScale>
                                      <p:cBhvr>
                                        <p:cTn id="33" dur="26">
                                          <p:stCondLst>
                                            <p:cond delay="1312"/>
                                          </p:stCondLst>
                                        </p:cTn>
                                        <p:tgtEl>
                                          <p:spTgt spid="4">
                                            <p:txEl>
                                              <p:pRg st="2" end="2"/>
                                            </p:txEl>
                                          </p:spTgt>
                                        </p:tgtEl>
                                      </p:cBhvr>
                                      <p:to x="100000" y="80000"/>
                                    </p:animScale>
                                    <p:animScale>
                                      <p:cBhvr>
                                        <p:cTn id="34" dur="166" decel="50000">
                                          <p:stCondLst>
                                            <p:cond delay="1338"/>
                                          </p:stCondLst>
                                        </p:cTn>
                                        <p:tgtEl>
                                          <p:spTgt spid="4">
                                            <p:txEl>
                                              <p:pRg st="2" end="2"/>
                                            </p:txEl>
                                          </p:spTgt>
                                        </p:tgtEl>
                                      </p:cBhvr>
                                      <p:to x="100000" y="100000"/>
                                    </p:animScale>
                                    <p:animScale>
                                      <p:cBhvr>
                                        <p:cTn id="35" dur="26">
                                          <p:stCondLst>
                                            <p:cond delay="1642"/>
                                          </p:stCondLst>
                                        </p:cTn>
                                        <p:tgtEl>
                                          <p:spTgt spid="4">
                                            <p:txEl>
                                              <p:pRg st="2" end="2"/>
                                            </p:txEl>
                                          </p:spTgt>
                                        </p:tgtEl>
                                      </p:cBhvr>
                                      <p:to x="100000" y="90000"/>
                                    </p:animScale>
                                    <p:animScale>
                                      <p:cBhvr>
                                        <p:cTn id="36" dur="166" decel="50000">
                                          <p:stCondLst>
                                            <p:cond delay="1668"/>
                                          </p:stCondLst>
                                        </p:cTn>
                                        <p:tgtEl>
                                          <p:spTgt spid="4">
                                            <p:txEl>
                                              <p:pRg st="2" end="2"/>
                                            </p:txEl>
                                          </p:spTgt>
                                        </p:tgtEl>
                                      </p:cBhvr>
                                      <p:to x="100000" y="100000"/>
                                    </p:animScale>
                                    <p:animScale>
                                      <p:cBhvr>
                                        <p:cTn id="37" dur="26">
                                          <p:stCondLst>
                                            <p:cond delay="1808"/>
                                          </p:stCondLst>
                                        </p:cTn>
                                        <p:tgtEl>
                                          <p:spTgt spid="4">
                                            <p:txEl>
                                              <p:pRg st="2" end="2"/>
                                            </p:txEl>
                                          </p:spTgt>
                                        </p:tgtEl>
                                      </p:cBhvr>
                                      <p:to x="100000" y="95000"/>
                                    </p:animScale>
                                    <p:animScale>
                                      <p:cBhvr>
                                        <p:cTn id="38" dur="166" decel="50000">
                                          <p:stCondLst>
                                            <p:cond delay="1834"/>
                                          </p:stCondLst>
                                        </p:cTn>
                                        <p:tgtEl>
                                          <p:spTgt spid="4">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wipe(down)">
                                      <p:cBhvr>
                                        <p:cTn id="43" dur="580">
                                          <p:stCondLst>
                                            <p:cond delay="0"/>
                                          </p:stCondLst>
                                        </p:cTn>
                                        <p:tgtEl>
                                          <p:spTgt spid="4">
                                            <p:txEl>
                                              <p:pRg st="4" end="4"/>
                                            </p:txEl>
                                          </p:spTgt>
                                        </p:tgtEl>
                                      </p:cBhvr>
                                    </p:animEffect>
                                    <p:anim calcmode="lin" valueType="num">
                                      <p:cBhvr>
                                        <p:cTn id="44"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xEl>
                                              <p:pRg st="4" end="4"/>
                                            </p:txEl>
                                          </p:spTgt>
                                        </p:tgtEl>
                                      </p:cBhvr>
                                      <p:to x="100000" y="60000"/>
                                    </p:animScale>
                                    <p:animScale>
                                      <p:cBhvr>
                                        <p:cTn id="50" dur="166" decel="50000">
                                          <p:stCondLst>
                                            <p:cond delay="676"/>
                                          </p:stCondLst>
                                        </p:cTn>
                                        <p:tgtEl>
                                          <p:spTgt spid="4">
                                            <p:txEl>
                                              <p:pRg st="4" end="4"/>
                                            </p:txEl>
                                          </p:spTgt>
                                        </p:tgtEl>
                                      </p:cBhvr>
                                      <p:to x="100000" y="100000"/>
                                    </p:animScale>
                                    <p:animScale>
                                      <p:cBhvr>
                                        <p:cTn id="51" dur="26">
                                          <p:stCondLst>
                                            <p:cond delay="1312"/>
                                          </p:stCondLst>
                                        </p:cTn>
                                        <p:tgtEl>
                                          <p:spTgt spid="4">
                                            <p:txEl>
                                              <p:pRg st="4" end="4"/>
                                            </p:txEl>
                                          </p:spTgt>
                                        </p:tgtEl>
                                      </p:cBhvr>
                                      <p:to x="100000" y="80000"/>
                                    </p:animScale>
                                    <p:animScale>
                                      <p:cBhvr>
                                        <p:cTn id="52" dur="166" decel="50000">
                                          <p:stCondLst>
                                            <p:cond delay="1338"/>
                                          </p:stCondLst>
                                        </p:cTn>
                                        <p:tgtEl>
                                          <p:spTgt spid="4">
                                            <p:txEl>
                                              <p:pRg st="4" end="4"/>
                                            </p:txEl>
                                          </p:spTgt>
                                        </p:tgtEl>
                                      </p:cBhvr>
                                      <p:to x="100000" y="100000"/>
                                    </p:animScale>
                                    <p:animScale>
                                      <p:cBhvr>
                                        <p:cTn id="53" dur="26">
                                          <p:stCondLst>
                                            <p:cond delay="1642"/>
                                          </p:stCondLst>
                                        </p:cTn>
                                        <p:tgtEl>
                                          <p:spTgt spid="4">
                                            <p:txEl>
                                              <p:pRg st="4" end="4"/>
                                            </p:txEl>
                                          </p:spTgt>
                                        </p:tgtEl>
                                      </p:cBhvr>
                                      <p:to x="100000" y="90000"/>
                                    </p:animScale>
                                    <p:animScale>
                                      <p:cBhvr>
                                        <p:cTn id="54" dur="166" decel="50000">
                                          <p:stCondLst>
                                            <p:cond delay="1668"/>
                                          </p:stCondLst>
                                        </p:cTn>
                                        <p:tgtEl>
                                          <p:spTgt spid="4">
                                            <p:txEl>
                                              <p:pRg st="4" end="4"/>
                                            </p:txEl>
                                          </p:spTgt>
                                        </p:tgtEl>
                                      </p:cBhvr>
                                      <p:to x="100000" y="100000"/>
                                    </p:animScale>
                                    <p:animScale>
                                      <p:cBhvr>
                                        <p:cTn id="55" dur="26">
                                          <p:stCondLst>
                                            <p:cond delay="1808"/>
                                          </p:stCondLst>
                                        </p:cTn>
                                        <p:tgtEl>
                                          <p:spTgt spid="4">
                                            <p:txEl>
                                              <p:pRg st="4" end="4"/>
                                            </p:txEl>
                                          </p:spTgt>
                                        </p:tgtEl>
                                      </p:cBhvr>
                                      <p:to x="100000" y="95000"/>
                                    </p:animScale>
                                    <p:animScale>
                                      <p:cBhvr>
                                        <p:cTn id="56" dur="166" decel="50000">
                                          <p:stCondLst>
                                            <p:cond delay="1834"/>
                                          </p:stCondLst>
                                        </p:cTn>
                                        <p:tgtEl>
                                          <p:spTgt spid="4">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D93BA5-33C7-4FA9-BFB2-964F2F77DCC9}"/>
              </a:ext>
            </a:extLst>
          </p:cNvPr>
          <p:cNvSpPr>
            <a:spLocks noGrp="1"/>
          </p:cNvSpPr>
          <p:nvPr>
            <p:ph type="title"/>
          </p:nvPr>
        </p:nvSpPr>
        <p:spPr/>
        <p:txBody>
          <a:bodyPr>
            <a:normAutofit fontScale="90000"/>
          </a:bodyPr>
          <a:lstStyle/>
          <a:p>
            <a:pPr algn="ctr"/>
            <a:r>
              <a:rPr lang="en-US" dirty="0"/>
              <a:t>Monthly Hour Availability/Prescheduling</a:t>
            </a:r>
          </a:p>
        </p:txBody>
      </p:sp>
      <p:pic>
        <p:nvPicPr>
          <p:cNvPr id="8" name="Content Placeholder 7">
            <a:extLst>
              <a:ext uri="{FF2B5EF4-FFF2-40B4-BE49-F238E27FC236}">
                <a16:creationId xmlns:a16="http://schemas.microsoft.com/office/drawing/2014/main" id="{65D3F213-13AF-4A80-B6F8-74BABE93F272}"/>
              </a:ext>
            </a:extLst>
          </p:cNvPr>
          <p:cNvPicPr>
            <a:picLocks noGrp="1" noChangeAspect="1"/>
          </p:cNvPicPr>
          <p:nvPr>
            <p:ph idx="1"/>
          </p:nvPr>
        </p:nvPicPr>
        <p:blipFill>
          <a:blip r:embed="rId2"/>
          <a:stretch>
            <a:fillRect/>
          </a:stretch>
        </p:blipFill>
        <p:spPr>
          <a:xfrm>
            <a:off x="4590348" y="1727205"/>
            <a:ext cx="3897488" cy="21923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Slide Number Placeholder 3"/>
          <p:cNvSpPr>
            <a:spLocks noGrp="1"/>
          </p:cNvSpPr>
          <p:nvPr>
            <p:ph type="sldNum" sz="quarter" idx="4"/>
          </p:nvPr>
        </p:nvSpPr>
        <p:spPr/>
        <p:txBody>
          <a:bodyPr/>
          <a:lstStyle/>
          <a:p>
            <a:fld id="{C02EC18E-3975-4CBB-BA86-5DD8EEA81F41}" type="slidenum">
              <a:rPr lang="en-US" smtClean="0"/>
              <a:pPr/>
              <a:t>38</a:t>
            </a:fld>
            <a:endParaRPr lang="en-US" dirty="0"/>
          </a:p>
        </p:txBody>
      </p:sp>
      <p:sp>
        <p:nvSpPr>
          <p:cNvPr id="9" name="TextBox 8">
            <a:extLst>
              <a:ext uri="{FF2B5EF4-FFF2-40B4-BE49-F238E27FC236}">
                <a16:creationId xmlns:a16="http://schemas.microsoft.com/office/drawing/2014/main" id="{E2349660-1B63-4F33-A13A-873A573B7DE6}"/>
              </a:ext>
            </a:extLst>
          </p:cNvPr>
          <p:cNvSpPr txBox="1"/>
          <p:nvPr/>
        </p:nvSpPr>
        <p:spPr>
          <a:xfrm>
            <a:off x="552141" y="2592542"/>
            <a:ext cx="4007797" cy="3785652"/>
          </a:xfrm>
          <a:prstGeom prst="rect">
            <a:avLst/>
          </a:prstGeom>
          <a:noFill/>
        </p:spPr>
        <p:txBody>
          <a:bodyPr wrap="square" rtlCol="0">
            <a:spAutoFit/>
          </a:bodyPr>
          <a:lstStyle/>
          <a:p>
            <a:pPr marL="342900" indent="-342900">
              <a:buClr>
                <a:schemeClr val="tx2">
                  <a:lumMod val="60000"/>
                  <a:lumOff val="40000"/>
                </a:schemeClr>
              </a:buClr>
              <a:buFont typeface="Wingdings" panose="05000000000000000000" pitchFamily="2" charset="2"/>
              <a:buChar char="v"/>
            </a:pPr>
            <a:r>
              <a:rPr lang="en-US" sz="2400" dirty="0">
                <a:solidFill>
                  <a:schemeClr val="bg2">
                    <a:lumMod val="25000"/>
                  </a:schemeClr>
                </a:solidFill>
                <a:latin typeface="Arial" panose="020B0604020202020204" pitchFamily="34" charset="0"/>
                <a:cs typeface="Arial" panose="020B0604020202020204" pitchFamily="34" charset="0"/>
              </a:rPr>
              <a:t>Starting at the Dashboard</a:t>
            </a:r>
          </a:p>
          <a:p>
            <a:pPr marL="342900" indent="-342900">
              <a:buClr>
                <a:schemeClr val="tx2">
                  <a:lumMod val="60000"/>
                  <a:lumOff val="40000"/>
                </a:schemeClr>
              </a:buClr>
              <a:buFont typeface="Wingdings" panose="05000000000000000000" pitchFamily="2" charset="2"/>
              <a:buChar char="v"/>
            </a:pPr>
            <a:endParaRPr lang="en-US" sz="2400" dirty="0">
              <a:solidFill>
                <a:schemeClr val="bg2">
                  <a:lumMod val="25000"/>
                </a:schemeClr>
              </a:solidFill>
              <a:latin typeface="Arial" panose="020B0604020202020204" pitchFamily="34" charset="0"/>
              <a:cs typeface="Arial" panose="020B0604020202020204" pitchFamily="34" charset="0"/>
            </a:endParaRPr>
          </a:p>
          <a:p>
            <a:pPr marL="342900" indent="-342900">
              <a:buClr>
                <a:schemeClr val="tx2">
                  <a:lumMod val="60000"/>
                  <a:lumOff val="40000"/>
                </a:schemeClr>
              </a:buClr>
              <a:buFont typeface="Wingdings" panose="05000000000000000000" pitchFamily="2" charset="2"/>
              <a:buChar char="v"/>
            </a:pPr>
            <a:endParaRPr lang="en-US" sz="2400" dirty="0">
              <a:solidFill>
                <a:schemeClr val="bg2">
                  <a:lumMod val="25000"/>
                </a:schemeClr>
              </a:solidFill>
              <a:latin typeface="Arial" panose="020B0604020202020204" pitchFamily="34" charset="0"/>
              <a:cs typeface="Arial" panose="020B0604020202020204" pitchFamily="34" charset="0"/>
            </a:endParaRPr>
          </a:p>
          <a:p>
            <a:pPr marL="342900" indent="-342900">
              <a:buClr>
                <a:schemeClr val="tx2">
                  <a:lumMod val="60000"/>
                  <a:lumOff val="40000"/>
                </a:schemeClr>
              </a:buClr>
              <a:buFont typeface="Wingdings" panose="05000000000000000000" pitchFamily="2" charset="2"/>
              <a:buChar char="v"/>
            </a:pPr>
            <a:endParaRPr lang="en-US" sz="2400" dirty="0">
              <a:solidFill>
                <a:schemeClr val="bg2">
                  <a:lumMod val="25000"/>
                </a:schemeClr>
              </a:solidFill>
              <a:latin typeface="Arial" panose="020B0604020202020204" pitchFamily="34" charset="0"/>
              <a:cs typeface="Arial" panose="020B0604020202020204" pitchFamily="34" charset="0"/>
            </a:endParaRPr>
          </a:p>
          <a:p>
            <a:pPr marL="342900" indent="-342900">
              <a:buClr>
                <a:schemeClr val="tx2">
                  <a:lumMod val="60000"/>
                  <a:lumOff val="40000"/>
                </a:schemeClr>
              </a:buClr>
              <a:buFont typeface="Wingdings" panose="05000000000000000000" pitchFamily="2" charset="2"/>
              <a:buChar char="v"/>
            </a:pPr>
            <a:endParaRPr lang="en-US" sz="2400" dirty="0">
              <a:solidFill>
                <a:schemeClr val="bg2">
                  <a:lumMod val="25000"/>
                </a:schemeClr>
              </a:solidFill>
              <a:latin typeface="Arial" panose="020B0604020202020204" pitchFamily="34" charset="0"/>
              <a:cs typeface="Arial" panose="020B0604020202020204" pitchFamily="34" charset="0"/>
            </a:endParaRPr>
          </a:p>
          <a:p>
            <a:pPr marL="342900" indent="-342900">
              <a:buClr>
                <a:schemeClr val="tx2">
                  <a:lumMod val="60000"/>
                  <a:lumOff val="40000"/>
                </a:schemeClr>
              </a:buClr>
              <a:buFont typeface="Wingdings" panose="05000000000000000000" pitchFamily="2" charset="2"/>
              <a:buChar char="v"/>
            </a:pPr>
            <a:endParaRPr lang="en-US" sz="2400" dirty="0">
              <a:solidFill>
                <a:schemeClr val="bg2">
                  <a:lumMod val="25000"/>
                </a:schemeClr>
              </a:solidFill>
              <a:latin typeface="Arial" panose="020B0604020202020204" pitchFamily="34" charset="0"/>
              <a:cs typeface="Arial" panose="020B0604020202020204" pitchFamily="34" charset="0"/>
            </a:endParaRPr>
          </a:p>
          <a:p>
            <a:pPr marL="342900" indent="-342900">
              <a:buClr>
                <a:schemeClr val="tx2">
                  <a:lumMod val="60000"/>
                  <a:lumOff val="40000"/>
                </a:schemeClr>
              </a:buClr>
              <a:buFont typeface="Wingdings" panose="05000000000000000000" pitchFamily="2" charset="2"/>
              <a:buChar char="v"/>
            </a:pPr>
            <a:endParaRPr lang="en-US" sz="2400" dirty="0">
              <a:solidFill>
                <a:schemeClr val="bg2">
                  <a:lumMod val="25000"/>
                </a:schemeClr>
              </a:solidFill>
              <a:latin typeface="Arial" panose="020B0604020202020204" pitchFamily="34" charset="0"/>
              <a:cs typeface="Arial" panose="020B0604020202020204" pitchFamily="34" charset="0"/>
            </a:endParaRPr>
          </a:p>
          <a:p>
            <a:pPr marL="342900" indent="-342900">
              <a:buClr>
                <a:schemeClr val="tx2">
                  <a:lumMod val="60000"/>
                  <a:lumOff val="40000"/>
                </a:schemeClr>
              </a:buClr>
              <a:buFont typeface="Wingdings" panose="05000000000000000000" pitchFamily="2" charset="2"/>
              <a:buChar char="v"/>
            </a:pPr>
            <a:r>
              <a:rPr lang="en-US" sz="2400" dirty="0">
                <a:solidFill>
                  <a:schemeClr val="bg2">
                    <a:lumMod val="25000"/>
                  </a:schemeClr>
                </a:solidFill>
                <a:latin typeface="Arial" panose="020B0604020202020204" pitchFamily="34" charset="0"/>
                <a:cs typeface="Arial" panose="020B0604020202020204" pitchFamily="34" charset="0"/>
              </a:rPr>
              <a:t>Select Calendar</a:t>
            </a:r>
          </a:p>
          <a:p>
            <a:pPr marL="342900" indent="-342900">
              <a:buClr>
                <a:schemeClr val="tx2">
                  <a:lumMod val="60000"/>
                  <a:lumOff val="40000"/>
                </a:schemeClr>
              </a:buClr>
              <a:buFont typeface="Wingdings" panose="05000000000000000000" pitchFamily="2" charset="2"/>
              <a:buChar char="v"/>
            </a:pPr>
            <a:endParaRPr lang="en-US" sz="2400" dirty="0">
              <a:latin typeface="Arial" panose="020B0604020202020204" pitchFamily="34" charset="0"/>
              <a:cs typeface="Arial" panose="020B0604020202020204" pitchFamily="34" charset="0"/>
            </a:endParaRPr>
          </a:p>
          <a:p>
            <a:pPr marL="342900" indent="-342900">
              <a:buClr>
                <a:schemeClr val="tx2">
                  <a:lumMod val="60000"/>
                  <a:lumOff val="40000"/>
                </a:schemeClr>
              </a:buClr>
              <a:buFont typeface="Wingdings" panose="05000000000000000000" pitchFamily="2" charset="2"/>
              <a:buChar char="v"/>
            </a:pPr>
            <a:endParaRPr lang="en-US" sz="240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BEE13767-3A3E-4EB4-9FEC-254CC49E1A43}"/>
              </a:ext>
            </a:extLst>
          </p:cNvPr>
          <p:cNvPicPr>
            <a:picLocks noChangeAspect="1"/>
          </p:cNvPicPr>
          <p:nvPr/>
        </p:nvPicPr>
        <p:blipFill>
          <a:blip r:embed="rId3"/>
          <a:stretch>
            <a:fillRect/>
          </a:stretch>
        </p:blipFill>
        <p:spPr>
          <a:xfrm>
            <a:off x="5257800" y="4990509"/>
            <a:ext cx="2562583" cy="790685"/>
          </a:xfrm>
          <a:prstGeom prst="rect">
            <a:avLst/>
          </a:prstGeom>
        </p:spPr>
      </p:pic>
    </p:spTree>
    <p:extLst>
      <p:ext uri="{BB962C8B-B14F-4D97-AF65-F5344CB8AC3E}">
        <p14:creationId xmlns:p14="http://schemas.microsoft.com/office/powerpoint/2010/main" val="33029846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2034" y="1198064"/>
            <a:ext cx="8039459" cy="2193496"/>
          </a:xfrm>
        </p:spPr>
        <p:txBody>
          <a:bodyPr anchor="t"/>
          <a:lstStyle/>
          <a:p>
            <a:pPr marL="226695" indent="-226695">
              <a:buFont typeface="Wingdings" panose="05000000000000000000" pitchFamily="2" charset="2"/>
              <a:buChar char="v"/>
            </a:pPr>
            <a:r>
              <a:rPr lang="en-US" dirty="0"/>
              <a:t>Submitting Availability for Monthly Prescheduling can be one of two ways:</a:t>
            </a:r>
          </a:p>
          <a:p>
            <a:pPr marL="0" indent="0">
              <a:buNone/>
            </a:pPr>
            <a:endParaRPr lang="en-US" dirty="0"/>
          </a:p>
          <a:p>
            <a:pPr marL="0" indent="0">
              <a:buNone/>
            </a:pPr>
            <a:endParaRPr lang="en-US" dirty="0"/>
          </a:p>
          <a:p>
            <a:pPr marL="457200" indent="-457200">
              <a:buFont typeface="+mj-lt"/>
              <a:buAutoNum type="arabicPeriod"/>
            </a:pPr>
            <a:r>
              <a:rPr lang="en-US" dirty="0"/>
              <a:t>An Employee can submit availability for a specific shift.</a:t>
            </a:r>
          </a:p>
          <a:p>
            <a:pPr marL="0" indent="0">
              <a:buNone/>
            </a:pPr>
            <a:endParaRPr lang="en-US" dirty="0"/>
          </a:p>
          <a:p>
            <a:pPr marL="0" indent="0">
              <a:buNone/>
            </a:pPr>
            <a:endParaRPr lang="en-US" dirty="0"/>
          </a:p>
          <a:p>
            <a:pPr marL="457200" indent="-457200">
              <a:buFont typeface="+mj-lt"/>
              <a:buAutoNum type="arabicPeriod" startAt="2"/>
            </a:pPr>
            <a:r>
              <a:rPr lang="en-US" dirty="0"/>
              <a:t>An employee can submit availability for a specific day or time period.</a:t>
            </a:r>
          </a:p>
          <a:p>
            <a:pPr marL="226695" indent="-226695">
              <a:buFont typeface="Wingdings" panose="05000000000000000000" pitchFamily="2" charset="2"/>
              <a:buChar char="v"/>
            </a:pPr>
            <a:endParaRPr lang="en-US" dirty="0"/>
          </a:p>
          <a:p>
            <a:pPr marL="0" indent="0">
              <a:buNone/>
            </a:pPr>
            <a:endParaRPr lang="en-US" dirty="0">
              <a:solidFill>
                <a:schemeClr val="bg2">
                  <a:lumMod val="25000"/>
                </a:schemeClr>
              </a:solidFill>
            </a:endParaRPr>
          </a:p>
          <a:p>
            <a:pPr marL="0" indent="0">
              <a:buNone/>
            </a:pPr>
            <a:endParaRPr lang="en-US" dirty="0"/>
          </a:p>
          <a:p>
            <a:pPr marL="0" indent="0">
              <a:buNone/>
            </a:pPr>
            <a:endParaRPr lang="en-US" dirty="0"/>
          </a:p>
          <a:p>
            <a:pPr marL="226695" indent="-226695"/>
            <a:endParaRPr lang="en-US" dirty="0"/>
          </a:p>
        </p:txBody>
      </p:sp>
      <p:sp>
        <p:nvSpPr>
          <p:cNvPr id="4" name="Slide Number Placeholder 3"/>
          <p:cNvSpPr>
            <a:spLocks noGrp="1"/>
          </p:cNvSpPr>
          <p:nvPr>
            <p:ph type="sldNum" sz="quarter" idx="4"/>
          </p:nvPr>
        </p:nvSpPr>
        <p:spPr/>
        <p:txBody>
          <a:bodyPr/>
          <a:lstStyle/>
          <a:p>
            <a:fld id="{C02EC18E-3975-4CBB-BA86-5DD8EEA81F41}" type="slidenum">
              <a:rPr lang="en-US" smtClean="0"/>
              <a:pPr/>
              <a:t>39</a:t>
            </a:fld>
            <a:endParaRPr lang="en-US" dirty="0"/>
          </a:p>
        </p:txBody>
      </p:sp>
      <p:sp>
        <p:nvSpPr>
          <p:cNvPr id="9" name="Title 4">
            <a:extLst>
              <a:ext uri="{FF2B5EF4-FFF2-40B4-BE49-F238E27FC236}">
                <a16:creationId xmlns:a16="http://schemas.microsoft.com/office/drawing/2014/main" id="{6A58B354-5B00-433D-B7C2-B621ED9296A3}"/>
              </a:ext>
            </a:extLst>
          </p:cNvPr>
          <p:cNvSpPr txBox="1">
            <a:spLocks/>
          </p:cNvSpPr>
          <p:nvPr/>
        </p:nvSpPr>
        <p:spPr>
          <a:xfrm>
            <a:off x="694434" y="457200"/>
            <a:ext cx="7803265" cy="665679"/>
          </a:xfrm>
          <a:prstGeom prst="rect">
            <a:avLst/>
          </a:prstGeom>
        </p:spPr>
        <p:txBody>
          <a:bodyPr anchor="t">
            <a:normAutofit fontScale="92500"/>
          </a:bodyPr>
          <a:lstStyle>
            <a:lvl1pPr algn="l" defTabSz="457200" rtl="0" eaLnBrk="1" latinLnBrk="0" hangingPunct="1">
              <a:spcBef>
                <a:spcPct val="0"/>
              </a:spcBef>
              <a:buNone/>
              <a:defRPr sz="3200" b="1" i="0" kern="1200">
                <a:solidFill>
                  <a:srgbClr val="0060A9"/>
                </a:solidFill>
                <a:latin typeface="Arial"/>
                <a:ea typeface="+mj-ea"/>
                <a:cs typeface="Arial"/>
              </a:defRPr>
            </a:lvl1pPr>
          </a:lstStyle>
          <a:p>
            <a:pPr algn="ctr"/>
            <a:r>
              <a:rPr lang="en-US" dirty="0"/>
              <a:t>Monthly Shift Availability/Prescheduling</a:t>
            </a:r>
          </a:p>
        </p:txBody>
      </p:sp>
    </p:spTree>
    <p:extLst>
      <p:ext uri="{BB962C8B-B14F-4D97-AF65-F5344CB8AC3E}">
        <p14:creationId xmlns:p14="http://schemas.microsoft.com/office/powerpoint/2010/main" val="183275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80">
                                          <p:stCondLst>
                                            <p:cond delay="0"/>
                                          </p:stCondLst>
                                        </p:cTn>
                                        <p:tgtEl>
                                          <p:spTgt spid="3">
                                            <p:txEl>
                                              <p:pRg st="3" end="3"/>
                                            </p:txEl>
                                          </p:spTgt>
                                        </p:tgtEl>
                                      </p:cBhvr>
                                    </p:animEffect>
                                    <p:anim calcmode="lin" valueType="num">
                                      <p:cBhvr>
                                        <p:cTn id="13"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3" end="3"/>
                                            </p:txEl>
                                          </p:spTgt>
                                        </p:tgtEl>
                                      </p:cBhvr>
                                      <p:to x="100000" y="60000"/>
                                    </p:animScale>
                                    <p:animScale>
                                      <p:cBhvr>
                                        <p:cTn id="19" dur="166" decel="50000">
                                          <p:stCondLst>
                                            <p:cond delay="676"/>
                                          </p:stCondLst>
                                        </p:cTn>
                                        <p:tgtEl>
                                          <p:spTgt spid="3">
                                            <p:txEl>
                                              <p:pRg st="3" end="3"/>
                                            </p:txEl>
                                          </p:spTgt>
                                        </p:tgtEl>
                                      </p:cBhvr>
                                      <p:to x="100000" y="100000"/>
                                    </p:animScale>
                                    <p:animScale>
                                      <p:cBhvr>
                                        <p:cTn id="20" dur="26">
                                          <p:stCondLst>
                                            <p:cond delay="1312"/>
                                          </p:stCondLst>
                                        </p:cTn>
                                        <p:tgtEl>
                                          <p:spTgt spid="3">
                                            <p:txEl>
                                              <p:pRg st="3" end="3"/>
                                            </p:txEl>
                                          </p:spTgt>
                                        </p:tgtEl>
                                      </p:cBhvr>
                                      <p:to x="100000" y="80000"/>
                                    </p:animScale>
                                    <p:animScale>
                                      <p:cBhvr>
                                        <p:cTn id="21" dur="166" decel="50000">
                                          <p:stCondLst>
                                            <p:cond delay="1338"/>
                                          </p:stCondLst>
                                        </p:cTn>
                                        <p:tgtEl>
                                          <p:spTgt spid="3">
                                            <p:txEl>
                                              <p:pRg st="3" end="3"/>
                                            </p:txEl>
                                          </p:spTgt>
                                        </p:tgtEl>
                                      </p:cBhvr>
                                      <p:to x="100000" y="100000"/>
                                    </p:animScale>
                                    <p:animScale>
                                      <p:cBhvr>
                                        <p:cTn id="22" dur="26">
                                          <p:stCondLst>
                                            <p:cond delay="1642"/>
                                          </p:stCondLst>
                                        </p:cTn>
                                        <p:tgtEl>
                                          <p:spTgt spid="3">
                                            <p:txEl>
                                              <p:pRg st="3" end="3"/>
                                            </p:txEl>
                                          </p:spTgt>
                                        </p:tgtEl>
                                      </p:cBhvr>
                                      <p:to x="100000" y="90000"/>
                                    </p:animScale>
                                    <p:animScale>
                                      <p:cBhvr>
                                        <p:cTn id="23" dur="166" decel="50000">
                                          <p:stCondLst>
                                            <p:cond delay="1668"/>
                                          </p:stCondLst>
                                        </p:cTn>
                                        <p:tgtEl>
                                          <p:spTgt spid="3">
                                            <p:txEl>
                                              <p:pRg st="3" end="3"/>
                                            </p:txEl>
                                          </p:spTgt>
                                        </p:tgtEl>
                                      </p:cBhvr>
                                      <p:to x="100000" y="100000"/>
                                    </p:animScale>
                                    <p:animScale>
                                      <p:cBhvr>
                                        <p:cTn id="24" dur="26">
                                          <p:stCondLst>
                                            <p:cond delay="1808"/>
                                          </p:stCondLst>
                                        </p:cTn>
                                        <p:tgtEl>
                                          <p:spTgt spid="3">
                                            <p:txEl>
                                              <p:pRg st="3" end="3"/>
                                            </p:txEl>
                                          </p:spTgt>
                                        </p:tgtEl>
                                      </p:cBhvr>
                                      <p:to x="100000" y="95000"/>
                                    </p:animScale>
                                    <p:animScale>
                                      <p:cBhvr>
                                        <p:cTn id="25" dur="166" decel="50000">
                                          <p:stCondLst>
                                            <p:cond delay="1834"/>
                                          </p:stCondLst>
                                        </p:cTn>
                                        <p:tgtEl>
                                          <p:spTgt spid="3">
                                            <p:txEl>
                                              <p:pRg st="3" end="3"/>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down)">
                                      <p:cBhvr>
                                        <p:cTn id="30" dur="580">
                                          <p:stCondLst>
                                            <p:cond delay="0"/>
                                          </p:stCondLst>
                                        </p:cTn>
                                        <p:tgtEl>
                                          <p:spTgt spid="3">
                                            <p:txEl>
                                              <p:pRg st="6" end="6"/>
                                            </p:txEl>
                                          </p:spTgt>
                                        </p:tgtEl>
                                      </p:cBhvr>
                                    </p:animEffect>
                                    <p:anim calcmode="lin" valueType="num">
                                      <p:cBhvr>
                                        <p:cTn id="31"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6" end="6"/>
                                            </p:txEl>
                                          </p:spTgt>
                                        </p:tgtEl>
                                      </p:cBhvr>
                                      <p:to x="100000" y="60000"/>
                                    </p:animScale>
                                    <p:animScale>
                                      <p:cBhvr>
                                        <p:cTn id="37" dur="166" decel="50000">
                                          <p:stCondLst>
                                            <p:cond delay="676"/>
                                          </p:stCondLst>
                                        </p:cTn>
                                        <p:tgtEl>
                                          <p:spTgt spid="3">
                                            <p:txEl>
                                              <p:pRg st="6" end="6"/>
                                            </p:txEl>
                                          </p:spTgt>
                                        </p:tgtEl>
                                      </p:cBhvr>
                                      <p:to x="100000" y="100000"/>
                                    </p:animScale>
                                    <p:animScale>
                                      <p:cBhvr>
                                        <p:cTn id="38" dur="26">
                                          <p:stCondLst>
                                            <p:cond delay="1312"/>
                                          </p:stCondLst>
                                        </p:cTn>
                                        <p:tgtEl>
                                          <p:spTgt spid="3">
                                            <p:txEl>
                                              <p:pRg st="6" end="6"/>
                                            </p:txEl>
                                          </p:spTgt>
                                        </p:tgtEl>
                                      </p:cBhvr>
                                      <p:to x="100000" y="80000"/>
                                    </p:animScale>
                                    <p:animScale>
                                      <p:cBhvr>
                                        <p:cTn id="39" dur="166" decel="50000">
                                          <p:stCondLst>
                                            <p:cond delay="1338"/>
                                          </p:stCondLst>
                                        </p:cTn>
                                        <p:tgtEl>
                                          <p:spTgt spid="3">
                                            <p:txEl>
                                              <p:pRg st="6" end="6"/>
                                            </p:txEl>
                                          </p:spTgt>
                                        </p:tgtEl>
                                      </p:cBhvr>
                                      <p:to x="100000" y="100000"/>
                                    </p:animScale>
                                    <p:animScale>
                                      <p:cBhvr>
                                        <p:cTn id="40" dur="26">
                                          <p:stCondLst>
                                            <p:cond delay="1642"/>
                                          </p:stCondLst>
                                        </p:cTn>
                                        <p:tgtEl>
                                          <p:spTgt spid="3">
                                            <p:txEl>
                                              <p:pRg st="6" end="6"/>
                                            </p:txEl>
                                          </p:spTgt>
                                        </p:tgtEl>
                                      </p:cBhvr>
                                      <p:to x="100000" y="90000"/>
                                    </p:animScale>
                                    <p:animScale>
                                      <p:cBhvr>
                                        <p:cTn id="41" dur="166" decel="50000">
                                          <p:stCondLst>
                                            <p:cond delay="1668"/>
                                          </p:stCondLst>
                                        </p:cTn>
                                        <p:tgtEl>
                                          <p:spTgt spid="3">
                                            <p:txEl>
                                              <p:pRg st="6" end="6"/>
                                            </p:txEl>
                                          </p:spTgt>
                                        </p:tgtEl>
                                      </p:cBhvr>
                                      <p:to x="100000" y="100000"/>
                                    </p:animScale>
                                    <p:animScale>
                                      <p:cBhvr>
                                        <p:cTn id="42" dur="26">
                                          <p:stCondLst>
                                            <p:cond delay="1808"/>
                                          </p:stCondLst>
                                        </p:cTn>
                                        <p:tgtEl>
                                          <p:spTgt spid="3">
                                            <p:txEl>
                                              <p:pRg st="6" end="6"/>
                                            </p:txEl>
                                          </p:spTgt>
                                        </p:tgtEl>
                                      </p:cBhvr>
                                      <p:to x="100000" y="95000"/>
                                    </p:animScale>
                                    <p:animScale>
                                      <p:cBhvr>
                                        <p:cTn id="43"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667232-BFCC-4504-9280-9D5E8FFA3FC8}"/>
              </a:ext>
            </a:extLst>
          </p:cNvPr>
          <p:cNvSpPr>
            <a:spLocks noGrp="1"/>
          </p:cNvSpPr>
          <p:nvPr>
            <p:ph type="title"/>
          </p:nvPr>
        </p:nvSpPr>
        <p:spPr/>
        <p:txBody>
          <a:bodyPr/>
          <a:lstStyle/>
          <a:p>
            <a:pPr algn="ctr"/>
            <a:r>
              <a:rPr lang="en-US" dirty="0"/>
              <a:t>Using Telestaff</a:t>
            </a:r>
          </a:p>
        </p:txBody>
      </p:sp>
      <p:sp>
        <p:nvSpPr>
          <p:cNvPr id="4" name="Content Placeholder 3">
            <a:extLst>
              <a:ext uri="{FF2B5EF4-FFF2-40B4-BE49-F238E27FC236}">
                <a16:creationId xmlns:a16="http://schemas.microsoft.com/office/drawing/2014/main" id="{55868F71-07A9-48ED-9EE0-3A199D91C26C}"/>
              </a:ext>
            </a:extLst>
          </p:cNvPr>
          <p:cNvSpPr>
            <a:spLocks noGrp="1"/>
          </p:cNvSpPr>
          <p:nvPr>
            <p:ph idx="1"/>
          </p:nvPr>
        </p:nvSpPr>
        <p:spPr>
          <a:xfrm>
            <a:off x="499617" y="2057400"/>
            <a:ext cx="8144766" cy="2193496"/>
          </a:xfrm>
        </p:spPr>
        <p:txBody>
          <a:bodyPr anchor="t"/>
          <a:lstStyle/>
          <a:p>
            <a:pPr marL="226695" indent="-226695"/>
            <a:r>
              <a:rPr lang="en-US" dirty="0"/>
              <a:t>The various Telestaff processes for managing a schedule are very similar</a:t>
            </a:r>
            <a:endParaRPr lang="en-US"/>
          </a:p>
          <a:p>
            <a:pPr marL="226695" indent="-226695"/>
            <a:r>
              <a:rPr lang="en-US" dirty="0"/>
              <a:t>Starting with the Log In</a:t>
            </a:r>
          </a:p>
          <a:p>
            <a:pPr marL="226695" indent="-226695"/>
            <a:r>
              <a:rPr lang="en-US" dirty="0"/>
              <a:t>Navigating from the Dashboard to the Calendar</a:t>
            </a:r>
          </a:p>
          <a:p>
            <a:pPr marL="226695" indent="-226695"/>
            <a:r>
              <a:rPr lang="en-US" dirty="0"/>
              <a:t>Selecting Dates to request PTO, Giveaways, Trades or Availability </a:t>
            </a:r>
          </a:p>
          <a:p>
            <a:pPr marL="226695" indent="-226695"/>
            <a:r>
              <a:rPr lang="en-US" dirty="0"/>
              <a:t>Each section below will describe each individual process</a:t>
            </a:r>
          </a:p>
        </p:txBody>
      </p:sp>
    </p:spTree>
    <p:extLst>
      <p:ext uri="{BB962C8B-B14F-4D97-AF65-F5344CB8AC3E}">
        <p14:creationId xmlns:p14="http://schemas.microsoft.com/office/powerpoint/2010/main" val="1636658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a:xfrm>
            <a:off x="471511" y="1045596"/>
            <a:ext cx="8039459" cy="2193496"/>
          </a:xfrm>
        </p:spPr>
        <p:txBody>
          <a:bodyPr anchor="t"/>
          <a:lstStyle/>
          <a:p>
            <a:pPr marL="226695" indent="-226695">
              <a:buFont typeface="Wingdings" panose="05000000000000000000" pitchFamily="2" charset="2"/>
              <a:buChar char="v"/>
            </a:pPr>
            <a:r>
              <a:rPr lang="en-US" sz="1800" dirty="0"/>
              <a:t>Left click the date selected for Availability</a:t>
            </a:r>
            <a:endParaRPr lang="en-US" dirty="0"/>
          </a:p>
          <a:p>
            <a:pPr marL="226695" indent="-226695">
              <a:buFont typeface="Wingdings" panose="05000000000000000000" pitchFamily="2" charset="2"/>
              <a:buChar char="v"/>
            </a:pPr>
            <a:r>
              <a:rPr lang="en-US" sz="1800" dirty="0"/>
              <a:t>Select “Add”</a:t>
            </a:r>
          </a:p>
          <a:p>
            <a:pPr marL="226695" indent="-226695"/>
            <a:endParaRPr lang="en-US" sz="1800" b="1" dirty="0"/>
          </a:p>
          <a:p>
            <a:pPr marL="226695" indent="-226695"/>
            <a:endParaRPr lang="en-US" sz="1800" b="1" dirty="0"/>
          </a:p>
          <a:p>
            <a:pPr marL="226695" indent="-226695"/>
            <a:endParaRPr lang="en-US" sz="1800" b="1" dirty="0"/>
          </a:p>
          <a:p>
            <a:pPr marL="226695" indent="-226695"/>
            <a:endParaRPr lang="en-US" sz="1800" b="1" dirty="0"/>
          </a:p>
        </p:txBody>
      </p:sp>
      <p:pic>
        <p:nvPicPr>
          <p:cNvPr id="5" name="Picture 4">
            <a:extLst>
              <a:ext uri="{FF2B5EF4-FFF2-40B4-BE49-F238E27FC236}">
                <a16:creationId xmlns:a16="http://schemas.microsoft.com/office/drawing/2014/main" id="{869EEC91-B24E-43B0-99C7-D43DEC31313D}"/>
              </a:ext>
            </a:extLst>
          </p:cNvPr>
          <p:cNvPicPr>
            <a:picLocks noChangeAspect="1"/>
          </p:cNvPicPr>
          <p:nvPr/>
        </p:nvPicPr>
        <p:blipFill>
          <a:blip r:embed="rId2"/>
          <a:stretch>
            <a:fillRect/>
          </a:stretch>
        </p:blipFill>
        <p:spPr>
          <a:xfrm>
            <a:off x="1143000" y="1828800"/>
            <a:ext cx="6796693" cy="3983604"/>
          </a:xfrm>
          <a:prstGeom prst="rect">
            <a:avLst/>
          </a:prstGeom>
        </p:spPr>
      </p:pic>
      <p:pic>
        <p:nvPicPr>
          <p:cNvPr id="7" name="Picture 6">
            <a:extLst>
              <a:ext uri="{FF2B5EF4-FFF2-40B4-BE49-F238E27FC236}">
                <a16:creationId xmlns:a16="http://schemas.microsoft.com/office/drawing/2014/main" id="{C891C173-28D8-4903-9C15-21EF83C91740}"/>
              </a:ext>
            </a:extLst>
          </p:cNvPr>
          <p:cNvPicPr>
            <a:picLocks noChangeAspect="1"/>
          </p:cNvPicPr>
          <p:nvPr/>
        </p:nvPicPr>
        <p:blipFill>
          <a:blip r:embed="rId3"/>
          <a:stretch>
            <a:fillRect/>
          </a:stretch>
        </p:blipFill>
        <p:spPr>
          <a:xfrm>
            <a:off x="2743200" y="4343569"/>
            <a:ext cx="2048161" cy="447737"/>
          </a:xfrm>
          <a:prstGeom prst="rect">
            <a:avLst/>
          </a:prstGeom>
        </p:spPr>
      </p:pic>
      <p:sp>
        <p:nvSpPr>
          <p:cNvPr id="8" name="Arrow: Right 7">
            <a:extLst>
              <a:ext uri="{FF2B5EF4-FFF2-40B4-BE49-F238E27FC236}">
                <a16:creationId xmlns:a16="http://schemas.microsoft.com/office/drawing/2014/main" id="{647588FE-F40C-456D-A4DF-233F6FCCCC9C}"/>
              </a:ext>
            </a:extLst>
          </p:cNvPr>
          <p:cNvSpPr/>
          <p:nvPr/>
        </p:nvSpPr>
        <p:spPr>
          <a:xfrm>
            <a:off x="1828800" y="4343400"/>
            <a:ext cx="45719" cy="457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10DBE4CE-CA3A-4D26-AE07-6CF6408AA5D1}"/>
              </a:ext>
            </a:extLst>
          </p:cNvPr>
          <p:cNvSpPr/>
          <p:nvPr/>
        </p:nvSpPr>
        <p:spPr>
          <a:xfrm>
            <a:off x="1725978" y="4404239"/>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4">
            <a:extLst>
              <a:ext uri="{FF2B5EF4-FFF2-40B4-BE49-F238E27FC236}">
                <a16:creationId xmlns:a16="http://schemas.microsoft.com/office/drawing/2014/main" id="{EB78EAB2-95DB-45DA-8EF8-1DAF6C2805D1}"/>
              </a:ext>
            </a:extLst>
          </p:cNvPr>
          <p:cNvSpPr txBox="1">
            <a:spLocks/>
          </p:cNvSpPr>
          <p:nvPr/>
        </p:nvSpPr>
        <p:spPr>
          <a:xfrm>
            <a:off x="636804" y="418780"/>
            <a:ext cx="7803265" cy="665679"/>
          </a:xfrm>
          <a:prstGeom prst="rect">
            <a:avLst/>
          </a:prstGeom>
        </p:spPr>
        <p:txBody>
          <a:bodyPr anchor="t">
            <a:normAutofit fontScale="92500"/>
          </a:bodyPr>
          <a:lstStyle>
            <a:lvl1pPr algn="l" defTabSz="457200" rtl="0" eaLnBrk="1" latinLnBrk="0" hangingPunct="1">
              <a:spcBef>
                <a:spcPct val="0"/>
              </a:spcBef>
              <a:buNone/>
              <a:defRPr sz="3200" b="1" i="0" kern="1200">
                <a:solidFill>
                  <a:srgbClr val="0060A9"/>
                </a:solidFill>
                <a:latin typeface="Arial"/>
                <a:ea typeface="+mj-ea"/>
                <a:cs typeface="Arial"/>
              </a:defRPr>
            </a:lvl1pPr>
          </a:lstStyle>
          <a:p>
            <a:pPr algn="ctr"/>
            <a:r>
              <a:rPr lang="en-US" dirty="0"/>
              <a:t>Submitting Availability for a Specific Time</a:t>
            </a:r>
          </a:p>
        </p:txBody>
      </p:sp>
    </p:spTree>
    <p:extLst>
      <p:ext uri="{BB962C8B-B14F-4D97-AF65-F5344CB8AC3E}">
        <p14:creationId xmlns:p14="http://schemas.microsoft.com/office/powerpoint/2010/main" val="297518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2034" y="1198064"/>
            <a:ext cx="8039459" cy="2193496"/>
          </a:xfrm>
        </p:spPr>
        <p:txBody>
          <a:bodyPr anchor="t"/>
          <a:lstStyle/>
          <a:p>
            <a:pPr marL="226695" indent="-226695">
              <a:buFont typeface="Wingdings" panose="05000000000000000000" pitchFamily="2" charset="2"/>
              <a:buChar char="v"/>
            </a:pPr>
            <a:r>
              <a:rPr lang="en-US" dirty="0"/>
              <a:t>Select the Work Code “Available”</a:t>
            </a:r>
          </a:p>
          <a:p>
            <a:pPr marL="226695" indent="-226695">
              <a:buFont typeface="Wingdings" panose="05000000000000000000" pitchFamily="2" charset="2"/>
              <a:buChar char="v"/>
            </a:pPr>
            <a:r>
              <a:rPr lang="en-US" dirty="0"/>
              <a:t>In the Availability Screen there is no unit times and default is 24 hours</a:t>
            </a:r>
          </a:p>
          <a:p>
            <a:pPr marL="226695" indent="-226695">
              <a:buFont typeface="Wingdings" panose="05000000000000000000" pitchFamily="2" charset="2"/>
              <a:buChar char="v"/>
            </a:pPr>
            <a:endParaRPr lang="en-US" dirty="0"/>
          </a:p>
          <a:p>
            <a:pPr marL="0" indent="0">
              <a:buNone/>
            </a:pPr>
            <a:endParaRPr lang="en-US" dirty="0">
              <a:solidFill>
                <a:schemeClr val="bg2">
                  <a:lumMod val="25000"/>
                </a:schemeClr>
              </a:solidFill>
            </a:endParaRPr>
          </a:p>
          <a:p>
            <a:pPr marL="0" indent="0">
              <a:buNone/>
            </a:pPr>
            <a:endParaRPr lang="en-US" dirty="0"/>
          </a:p>
          <a:p>
            <a:pPr marL="0" indent="0">
              <a:buNone/>
            </a:pPr>
            <a:endParaRPr lang="en-US" dirty="0"/>
          </a:p>
          <a:p>
            <a:pPr marL="226695" indent="-226695"/>
            <a:endParaRPr lang="en-US" dirty="0"/>
          </a:p>
        </p:txBody>
      </p:sp>
      <p:sp>
        <p:nvSpPr>
          <p:cNvPr id="4" name="Slide Number Placeholder 3"/>
          <p:cNvSpPr>
            <a:spLocks noGrp="1"/>
          </p:cNvSpPr>
          <p:nvPr>
            <p:ph type="sldNum" sz="quarter" idx="4"/>
          </p:nvPr>
        </p:nvSpPr>
        <p:spPr/>
        <p:txBody>
          <a:bodyPr/>
          <a:lstStyle/>
          <a:p>
            <a:fld id="{C02EC18E-3975-4CBB-BA86-5DD8EEA81F41}" type="slidenum">
              <a:rPr lang="en-US" smtClean="0"/>
              <a:pPr/>
              <a:t>41</a:t>
            </a:fld>
            <a:endParaRPr lang="en-US" dirty="0"/>
          </a:p>
        </p:txBody>
      </p:sp>
      <p:pic>
        <p:nvPicPr>
          <p:cNvPr id="8" name="Picture 7">
            <a:extLst>
              <a:ext uri="{FF2B5EF4-FFF2-40B4-BE49-F238E27FC236}">
                <a16:creationId xmlns:a16="http://schemas.microsoft.com/office/drawing/2014/main" id="{889ABB88-3939-4DED-83AA-6533CA016090}"/>
              </a:ext>
            </a:extLst>
          </p:cNvPr>
          <p:cNvPicPr>
            <a:picLocks noChangeAspect="1"/>
          </p:cNvPicPr>
          <p:nvPr/>
        </p:nvPicPr>
        <p:blipFill>
          <a:blip r:embed="rId2"/>
          <a:stretch>
            <a:fillRect/>
          </a:stretch>
        </p:blipFill>
        <p:spPr>
          <a:xfrm>
            <a:off x="1828800" y="2514600"/>
            <a:ext cx="5257800" cy="3549235"/>
          </a:xfrm>
          <a:prstGeom prst="rect">
            <a:avLst/>
          </a:prstGeom>
        </p:spPr>
      </p:pic>
      <p:pic>
        <p:nvPicPr>
          <p:cNvPr id="10" name="Picture 9">
            <a:extLst>
              <a:ext uri="{FF2B5EF4-FFF2-40B4-BE49-F238E27FC236}">
                <a16:creationId xmlns:a16="http://schemas.microsoft.com/office/drawing/2014/main" id="{3E07A2BD-119A-465F-830A-BFB07373F8DC}"/>
              </a:ext>
            </a:extLst>
          </p:cNvPr>
          <p:cNvPicPr>
            <a:picLocks noChangeAspect="1"/>
          </p:cNvPicPr>
          <p:nvPr/>
        </p:nvPicPr>
        <p:blipFill>
          <a:blip r:embed="rId3"/>
          <a:stretch>
            <a:fillRect/>
          </a:stretch>
        </p:blipFill>
        <p:spPr>
          <a:xfrm>
            <a:off x="1801161" y="2514600"/>
            <a:ext cx="5285440" cy="776492"/>
          </a:xfrm>
          <a:prstGeom prst="rect">
            <a:avLst/>
          </a:prstGeom>
        </p:spPr>
      </p:pic>
      <p:sp>
        <p:nvSpPr>
          <p:cNvPr id="9" name="Title 4">
            <a:extLst>
              <a:ext uri="{FF2B5EF4-FFF2-40B4-BE49-F238E27FC236}">
                <a16:creationId xmlns:a16="http://schemas.microsoft.com/office/drawing/2014/main" id="{6A58B354-5B00-433D-B7C2-B621ED9296A3}"/>
              </a:ext>
            </a:extLst>
          </p:cNvPr>
          <p:cNvSpPr txBox="1">
            <a:spLocks/>
          </p:cNvSpPr>
          <p:nvPr/>
        </p:nvSpPr>
        <p:spPr>
          <a:xfrm>
            <a:off x="694434" y="457200"/>
            <a:ext cx="7803265" cy="665679"/>
          </a:xfrm>
          <a:prstGeom prst="rect">
            <a:avLst/>
          </a:prstGeom>
        </p:spPr>
        <p:txBody>
          <a:bodyPr anchor="t">
            <a:normAutofit fontScale="92500"/>
          </a:bodyPr>
          <a:lstStyle>
            <a:lvl1pPr algn="l" defTabSz="457200" rtl="0" eaLnBrk="1" latinLnBrk="0" hangingPunct="1">
              <a:spcBef>
                <a:spcPct val="0"/>
              </a:spcBef>
              <a:buNone/>
              <a:defRPr sz="3200" b="1" i="0" kern="1200">
                <a:solidFill>
                  <a:srgbClr val="0060A9"/>
                </a:solidFill>
                <a:latin typeface="Arial"/>
                <a:ea typeface="+mj-ea"/>
                <a:cs typeface="Arial"/>
              </a:defRPr>
            </a:lvl1pPr>
          </a:lstStyle>
          <a:p>
            <a:pPr algn="ctr"/>
            <a:r>
              <a:rPr lang="en-US" dirty="0"/>
              <a:t>Submitting Availability for a Specific Time</a:t>
            </a:r>
          </a:p>
        </p:txBody>
      </p:sp>
      <p:sp>
        <p:nvSpPr>
          <p:cNvPr id="11" name="Arrow: Right 10">
            <a:extLst>
              <a:ext uri="{FF2B5EF4-FFF2-40B4-BE49-F238E27FC236}">
                <a16:creationId xmlns:a16="http://schemas.microsoft.com/office/drawing/2014/main" id="{91396261-0314-4B59-8051-312171E732DC}"/>
              </a:ext>
            </a:extLst>
          </p:cNvPr>
          <p:cNvSpPr/>
          <p:nvPr/>
        </p:nvSpPr>
        <p:spPr>
          <a:xfrm>
            <a:off x="564203" y="2806460"/>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180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9"/>
                                          </p:stCondLst>
                                        </p:cTn>
                                        <p:tgtEl>
                                          <p:spTgt spid="10"/>
                                        </p:tgtEl>
                                        <p:attrNameLst>
                                          <p:attrName>style.visibility</p:attrName>
                                        </p:attrNameLst>
                                      </p:cBhvr>
                                      <p:to>
                                        <p:strVal val="visible"/>
                                      </p:to>
                                    </p:set>
                                  </p:childTnLst>
                                </p:cTn>
                              </p:par>
                              <p:par>
                                <p:cTn id="7" presetID="26" presetClass="emph" presetSubtype="0" fill="hold" nodeType="withEffect">
                                  <p:stCondLst>
                                    <p:cond delay="0"/>
                                  </p:stCondLst>
                                  <p:childTnLst>
                                    <p:animEffect transition="out" filter="fade">
                                      <p:cBhvr>
                                        <p:cTn id="8" dur="1750" tmFilter="0, 0; .2, .5; .8, .5; 1, 0"/>
                                        <p:tgtEl>
                                          <p:spTgt spid="10"/>
                                        </p:tgtEl>
                                      </p:cBhvr>
                                    </p:animEffect>
                                    <p:animScale>
                                      <p:cBhvr>
                                        <p:cTn id="9" dur="875" autoRev="1" fill="hold"/>
                                        <p:tgtEl>
                                          <p:spTgt spid="10"/>
                                        </p:tgtEl>
                                      </p:cBhvr>
                                      <p:by x="105000" y="105000"/>
                                    </p:animScale>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279BC0-79C2-4BA3-9C02-2384B1C15AC8}"/>
              </a:ext>
            </a:extLst>
          </p:cNvPr>
          <p:cNvSpPr>
            <a:spLocks noGrp="1"/>
          </p:cNvSpPr>
          <p:nvPr>
            <p:ph type="sldNum" sz="quarter" idx="4"/>
          </p:nvPr>
        </p:nvSpPr>
        <p:spPr/>
        <p:txBody>
          <a:bodyPr/>
          <a:lstStyle/>
          <a:p>
            <a:fld id="{C02EC18E-3975-4CBB-BA86-5DD8EEA81F41}" type="slidenum">
              <a:rPr lang="en-US" smtClean="0"/>
              <a:pPr/>
              <a:t>42</a:t>
            </a:fld>
            <a:endParaRPr lang="en-US" dirty="0"/>
          </a:p>
        </p:txBody>
      </p:sp>
      <p:sp>
        <p:nvSpPr>
          <p:cNvPr id="10" name="Content Placeholder 9">
            <a:extLst>
              <a:ext uri="{FF2B5EF4-FFF2-40B4-BE49-F238E27FC236}">
                <a16:creationId xmlns:a16="http://schemas.microsoft.com/office/drawing/2014/main" id="{08BE9C87-F43E-4D30-A5AD-045F224CFB7D}"/>
              </a:ext>
            </a:extLst>
          </p:cNvPr>
          <p:cNvSpPr>
            <a:spLocks noGrp="1"/>
          </p:cNvSpPr>
          <p:nvPr>
            <p:ph idx="1"/>
          </p:nvPr>
        </p:nvSpPr>
        <p:spPr/>
        <p:txBody>
          <a:bodyPr/>
          <a:lstStyle/>
          <a:p>
            <a:r>
              <a:rPr lang="en-US" dirty="0"/>
              <a:t>The Detail Code box Will appear and must be populated to complete availability.  Examples include:</a:t>
            </a:r>
          </a:p>
          <a:p>
            <a:pPr lvl="1"/>
            <a:r>
              <a:rPr lang="en-US" dirty="0"/>
              <a:t>West Day Car</a:t>
            </a:r>
          </a:p>
          <a:p>
            <a:pPr lvl="1"/>
            <a:r>
              <a:rPr lang="en-US" dirty="0"/>
              <a:t>East Strike</a:t>
            </a:r>
          </a:p>
          <a:p>
            <a:pPr lvl="1"/>
            <a:r>
              <a:rPr lang="en-US" dirty="0"/>
              <a:t>Central any time </a:t>
            </a:r>
          </a:p>
        </p:txBody>
      </p:sp>
      <p:pic>
        <p:nvPicPr>
          <p:cNvPr id="14" name="Picture 13">
            <a:extLst>
              <a:ext uri="{FF2B5EF4-FFF2-40B4-BE49-F238E27FC236}">
                <a16:creationId xmlns:a16="http://schemas.microsoft.com/office/drawing/2014/main" id="{8AC003BA-03CC-4E24-B345-487B5AE1CE37}"/>
              </a:ext>
            </a:extLst>
          </p:cNvPr>
          <p:cNvPicPr>
            <a:picLocks noChangeAspect="1"/>
          </p:cNvPicPr>
          <p:nvPr/>
        </p:nvPicPr>
        <p:blipFill>
          <a:blip r:embed="rId2"/>
          <a:stretch>
            <a:fillRect/>
          </a:stretch>
        </p:blipFill>
        <p:spPr>
          <a:xfrm>
            <a:off x="2057400" y="3466719"/>
            <a:ext cx="5696745" cy="1457528"/>
          </a:xfrm>
          <a:prstGeom prst="rect">
            <a:avLst/>
          </a:prstGeom>
        </p:spPr>
      </p:pic>
      <p:sp>
        <p:nvSpPr>
          <p:cNvPr id="15" name="Arrow: Striped Right 14">
            <a:extLst>
              <a:ext uri="{FF2B5EF4-FFF2-40B4-BE49-F238E27FC236}">
                <a16:creationId xmlns:a16="http://schemas.microsoft.com/office/drawing/2014/main" id="{0665F90B-4746-4845-80AF-91ACEE20D253}"/>
              </a:ext>
            </a:extLst>
          </p:cNvPr>
          <p:cNvSpPr/>
          <p:nvPr/>
        </p:nvSpPr>
        <p:spPr>
          <a:xfrm>
            <a:off x="1078992" y="4410367"/>
            <a:ext cx="978408" cy="484632"/>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4">
            <a:extLst>
              <a:ext uri="{FF2B5EF4-FFF2-40B4-BE49-F238E27FC236}">
                <a16:creationId xmlns:a16="http://schemas.microsoft.com/office/drawing/2014/main" id="{0E139683-D69B-4E31-BEE6-BF86488432C6}"/>
              </a:ext>
            </a:extLst>
          </p:cNvPr>
          <p:cNvSpPr txBox="1">
            <a:spLocks/>
          </p:cNvSpPr>
          <p:nvPr/>
        </p:nvSpPr>
        <p:spPr>
          <a:xfrm>
            <a:off x="694434" y="457200"/>
            <a:ext cx="7803265" cy="665679"/>
          </a:xfrm>
          <a:prstGeom prst="rect">
            <a:avLst/>
          </a:prstGeom>
        </p:spPr>
        <p:txBody>
          <a:bodyPr anchor="t">
            <a:normAutofit fontScale="92500"/>
          </a:bodyPr>
          <a:lstStyle>
            <a:lvl1pPr algn="l" defTabSz="457200" rtl="0" eaLnBrk="1" latinLnBrk="0" hangingPunct="1">
              <a:spcBef>
                <a:spcPct val="0"/>
              </a:spcBef>
              <a:buNone/>
              <a:defRPr sz="3200" b="1" i="0" kern="1200">
                <a:solidFill>
                  <a:srgbClr val="0060A9"/>
                </a:solidFill>
                <a:latin typeface="Arial"/>
                <a:ea typeface="+mj-ea"/>
                <a:cs typeface="Arial"/>
              </a:defRPr>
            </a:lvl1pPr>
          </a:lstStyle>
          <a:p>
            <a:pPr algn="ctr"/>
            <a:r>
              <a:rPr lang="en-US" dirty="0"/>
              <a:t>Submitting Availability for a Specific Time</a:t>
            </a:r>
          </a:p>
        </p:txBody>
      </p:sp>
    </p:spTree>
    <p:extLst>
      <p:ext uri="{BB962C8B-B14F-4D97-AF65-F5344CB8AC3E}">
        <p14:creationId xmlns:p14="http://schemas.microsoft.com/office/powerpoint/2010/main" val="15777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21000" decel="79000" fill="hold" grpId="0" nodeType="click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2000" fill="hold"/>
                                        <p:tgtEl>
                                          <p:spTgt spid="15"/>
                                        </p:tgtEl>
                                        <p:attrNameLst>
                                          <p:attrName>ppt_x</p:attrName>
                                        </p:attrNameLst>
                                      </p:cBhvr>
                                      <p:tavLst>
                                        <p:tav tm="0">
                                          <p:val>
                                            <p:strVal val="0-#ppt_w/2"/>
                                          </p:val>
                                        </p:tav>
                                        <p:tav tm="100000">
                                          <p:val>
                                            <p:strVal val="#ppt_x"/>
                                          </p:val>
                                        </p:tav>
                                      </p:tavLst>
                                    </p:anim>
                                    <p:anim calcmode="lin" valueType="num">
                                      <p:cBhvr additive="base">
                                        <p:cTn id="8" dur="2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wheel(1)">
                                      <p:cBhvr>
                                        <p:cTn id="13" dur="2000"/>
                                        <p:tgtEl>
                                          <p:spTgt spid="10">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mph" presetSubtype="0" repeatCount="3000" fill="hold" grpId="1" nodeType="clickEffect">
                                  <p:stCondLst>
                                    <p:cond delay="1000"/>
                                  </p:stCondLst>
                                  <p:childTnLst>
                                    <p:animEffect transition="out" filter="fade">
                                      <p:cBhvr>
                                        <p:cTn id="17" dur="1000" tmFilter="0, 0; .2, .5; .8, .5; 1, 0"/>
                                        <p:tgtEl>
                                          <p:spTgt spid="15"/>
                                        </p:tgtEl>
                                      </p:cBhvr>
                                    </p:animEffect>
                                    <p:animScale>
                                      <p:cBhvr>
                                        <p:cTn id="18" dur="500" autoRev="1" fill="hold"/>
                                        <p:tgtEl>
                                          <p:spTgt spid="15"/>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wheel(1)">
                                      <p:cBhvr>
                                        <p:cTn id="23" dur="2000"/>
                                        <p:tgtEl>
                                          <p:spTgt spid="1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wheel(1)">
                                      <p:cBhvr>
                                        <p:cTn id="28" dur="20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02EC18E-3975-4CBB-BA86-5DD8EEA81F41}" type="slidenum">
              <a:rPr lang="en-US" smtClean="0"/>
              <a:pPr/>
              <a:t>43</a:t>
            </a:fld>
            <a:endParaRPr lang="en-US" dirty="0"/>
          </a:p>
        </p:txBody>
      </p:sp>
      <p:sp>
        <p:nvSpPr>
          <p:cNvPr id="7" name="Content Placeholder 2">
            <a:extLst>
              <a:ext uri="{FF2B5EF4-FFF2-40B4-BE49-F238E27FC236}">
                <a16:creationId xmlns:a16="http://schemas.microsoft.com/office/drawing/2014/main" id="{8523E8E2-3FAB-4C6F-867E-BB468A53E96A}"/>
              </a:ext>
            </a:extLst>
          </p:cNvPr>
          <p:cNvSpPr>
            <a:spLocks noGrp="1"/>
          </p:cNvSpPr>
          <p:nvPr>
            <p:ph idx="1"/>
          </p:nvPr>
        </p:nvSpPr>
        <p:spPr>
          <a:xfrm>
            <a:off x="542034" y="1198064"/>
            <a:ext cx="8039459" cy="2193496"/>
          </a:xfrm>
        </p:spPr>
        <p:txBody>
          <a:bodyPr anchor="t"/>
          <a:lstStyle/>
          <a:p>
            <a:pPr marL="226695" indent="-226695">
              <a:buFont typeface="Wingdings" panose="05000000000000000000" pitchFamily="2" charset="2"/>
              <a:buChar char="v"/>
            </a:pPr>
            <a:r>
              <a:rPr lang="en-US" dirty="0"/>
              <a:t>Hours must be selected for the desired work range</a:t>
            </a:r>
          </a:p>
          <a:p>
            <a:pPr marL="226695" indent="-226695">
              <a:buFont typeface="Wingdings" panose="05000000000000000000" pitchFamily="2" charset="2"/>
              <a:buChar char="v"/>
            </a:pPr>
            <a:r>
              <a:rPr lang="en-US" dirty="0"/>
              <a:t>Once the “From” and “Though” hours have been entered It should look something like the picture below</a:t>
            </a:r>
          </a:p>
          <a:p>
            <a:pPr marL="226695" indent="-226695">
              <a:buFont typeface="Wingdings" panose="05000000000000000000" pitchFamily="2" charset="2"/>
              <a:buChar char="v"/>
            </a:pPr>
            <a:endParaRPr lang="en-US" dirty="0"/>
          </a:p>
          <a:p>
            <a:pPr marL="0" indent="0">
              <a:buNone/>
            </a:pPr>
            <a:endParaRPr lang="en-US" dirty="0">
              <a:solidFill>
                <a:schemeClr val="bg2">
                  <a:lumMod val="25000"/>
                </a:schemeClr>
              </a:solidFill>
            </a:endParaRPr>
          </a:p>
          <a:p>
            <a:pPr marL="0" indent="0">
              <a:buNone/>
            </a:pPr>
            <a:endParaRPr lang="en-US" dirty="0"/>
          </a:p>
          <a:p>
            <a:pPr marL="0" indent="0">
              <a:buNone/>
            </a:pPr>
            <a:endParaRPr lang="en-US" dirty="0"/>
          </a:p>
          <a:p>
            <a:pPr marL="226695" indent="-226695"/>
            <a:endParaRPr lang="en-US" dirty="0"/>
          </a:p>
        </p:txBody>
      </p:sp>
      <p:pic>
        <p:nvPicPr>
          <p:cNvPr id="12" name="Picture 11">
            <a:extLst>
              <a:ext uri="{FF2B5EF4-FFF2-40B4-BE49-F238E27FC236}">
                <a16:creationId xmlns:a16="http://schemas.microsoft.com/office/drawing/2014/main" id="{EE7C286A-AD66-4CB9-A4D9-E5A43D22DA98}"/>
              </a:ext>
            </a:extLst>
          </p:cNvPr>
          <p:cNvPicPr>
            <a:picLocks noChangeAspect="1"/>
          </p:cNvPicPr>
          <p:nvPr/>
        </p:nvPicPr>
        <p:blipFill>
          <a:blip r:embed="rId2"/>
          <a:stretch>
            <a:fillRect/>
          </a:stretch>
        </p:blipFill>
        <p:spPr>
          <a:xfrm>
            <a:off x="890464" y="2743200"/>
            <a:ext cx="7110536" cy="2290240"/>
          </a:xfrm>
          <a:prstGeom prst="rect">
            <a:avLst/>
          </a:prstGeom>
        </p:spPr>
      </p:pic>
      <p:sp>
        <p:nvSpPr>
          <p:cNvPr id="6" name="Title 4">
            <a:extLst>
              <a:ext uri="{FF2B5EF4-FFF2-40B4-BE49-F238E27FC236}">
                <a16:creationId xmlns:a16="http://schemas.microsoft.com/office/drawing/2014/main" id="{4FC3A937-06DB-47CD-8C0B-DF738287A985}"/>
              </a:ext>
            </a:extLst>
          </p:cNvPr>
          <p:cNvSpPr txBox="1">
            <a:spLocks/>
          </p:cNvSpPr>
          <p:nvPr/>
        </p:nvSpPr>
        <p:spPr>
          <a:xfrm>
            <a:off x="694434" y="457200"/>
            <a:ext cx="7803265" cy="665679"/>
          </a:xfrm>
          <a:prstGeom prst="rect">
            <a:avLst/>
          </a:prstGeom>
        </p:spPr>
        <p:txBody>
          <a:bodyPr anchor="t">
            <a:normAutofit fontScale="92500"/>
          </a:bodyPr>
          <a:lstStyle>
            <a:lvl1pPr algn="l" defTabSz="457200" rtl="0" eaLnBrk="1" latinLnBrk="0" hangingPunct="1">
              <a:spcBef>
                <a:spcPct val="0"/>
              </a:spcBef>
              <a:buNone/>
              <a:defRPr sz="3200" b="1" i="0" kern="1200">
                <a:solidFill>
                  <a:srgbClr val="0060A9"/>
                </a:solidFill>
                <a:latin typeface="Arial"/>
                <a:ea typeface="+mj-ea"/>
                <a:cs typeface="Arial"/>
              </a:defRPr>
            </a:lvl1pPr>
          </a:lstStyle>
          <a:p>
            <a:pPr algn="ctr"/>
            <a:r>
              <a:rPr lang="en-US" dirty="0"/>
              <a:t>Submitting Availability for a Specific Time</a:t>
            </a:r>
          </a:p>
        </p:txBody>
      </p:sp>
    </p:spTree>
    <p:extLst>
      <p:ext uri="{BB962C8B-B14F-4D97-AF65-F5344CB8AC3E}">
        <p14:creationId xmlns:p14="http://schemas.microsoft.com/office/powerpoint/2010/main" val="41286784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Submitting Availability for a Specific Time</a:t>
            </a:r>
          </a:p>
        </p:txBody>
      </p:sp>
      <p:sp>
        <p:nvSpPr>
          <p:cNvPr id="4" name="Slide Number Placeholder 3"/>
          <p:cNvSpPr>
            <a:spLocks noGrp="1"/>
          </p:cNvSpPr>
          <p:nvPr>
            <p:ph type="sldNum" sz="quarter" idx="4"/>
          </p:nvPr>
        </p:nvSpPr>
        <p:spPr/>
        <p:txBody>
          <a:bodyPr/>
          <a:lstStyle/>
          <a:p>
            <a:fld id="{C02EC18E-3975-4CBB-BA86-5DD8EEA81F41}" type="slidenum">
              <a:rPr lang="en-US" smtClean="0"/>
              <a:pPr/>
              <a:t>44</a:t>
            </a:fld>
            <a:endParaRPr lang="en-US" dirty="0"/>
          </a:p>
        </p:txBody>
      </p:sp>
      <p:sp>
        <p:nvSpPr>
          <p:cNvPr id="7" name="TextBox 6">
            <a:extLst>
              <a:ext uri="{FF2B5EF4-FFF2-40B4-BE49-F238E27FC236}">
                <a16:creationId xmlns:a16="http://schemas.microsoft.com/office/drawing/2014/main" id="{C59D426A-D89C-46C3-8E46-A3B8B30FFCE1}"/>
              </a:ext>
            </a:extLst>
          </p:cNvPr>
          <p:cNvSpPr txBox="1"/>
          <p:nvPr/>
        </p:nvSpPr>
        <p:spPr>
          <a:xfrm>
            <a:off x="457200" y="1208003"/>
            <a:ext cx="7994135" cy="1446550"/>
          </a:xfrm>
          <a:prstGeom prst="rect">
            <a:avLst/>
          </a:prstGeom>
          <a:noFill/>
        </p:spPr>
        <p:txBody>
          <a:bodyPr wrap="square" rtlCol="0" anchor="t">
            <a:spAutoFit/>
          </a:bodyPr>
          <a:lstStyle/>
          <a:p>
            <a:pPr marL="342900" indent="-342900">
              <a:buClr>
                <a:schemeClr val="tx2">
                  <a:lumMod val="60000"/>
                  <a:lumOff val="40000"/>
                </a:schemeClr>
              </a:buClr>
              <a:buFont typeface="Wingdings" panose="05000000000000000000" pitchFamily="2" charset="2"/>
              <a:buChar char="v"/>
            </a:pPr>
            <a:r>
              <a:rPr lang="en-US" sz="2200" dirty="0">
                <a:solidFill>
                  <a:schemeClr val="bg2">
                    <a:lumMod val="25000"/>
                  </a:schemeClr>
                </a:solidFill>
              </a:rPr>
              <a:t>After you complete Availability code, Detail Code and Times and/or specific shifts:</a:t>
            </a:r>
          </a:p>
          <a:p>
            <a:pPr marL="342900" indent="-342900">
              <a:buClr>
                <a:schemeClr val="tx2">
                  <a:lumMod val="60000"/>
                  <a:lumOff val="40000"/>
                </a:schemeClr>
              </a:buClr>
              <a:buFont typeface="Wingdings" panose="05000000000000000000" pitchFamily="2" charset="2"/>
              <a:buChar char="v"/>
            </a:pPr>
            <a:r>
              <a:rPr lang="en-US" sz="2200" dirty="0">
                <a:solidFill>
                  <a:schemeClr val="bg2">
                    <a:lumMod val="25000"/>
                  </a:schemeClr>
                </a:solidFill>
              </a:rPr>
              <a:t>Check the 2 boxes</a:t>
            </a:r>
          </a:p>
          <a:p>
            <a:pPr marL="342900" indent="-342900">
              <a:buClr>
                <a:schemeClr val="tx2">
                  <a:lumMod val="60000"/>
                  <a:lumOff val="40000"/>
                </a:schemeClr>
              </a:buClr>
              <a:buFont typeface="Wingdings" panose="05000000000000000000" pitchFamily="2" charset="2"/>
              <a:buChar char="v"/>
            </a:pPr>
            <a:r>
              <a:rPr lang="en-US" sz="2200" dirty="0">
                <a:solidFill>
                  <a:schemeClr val="bg2">
                    <a:lumMod val="25000"/>
                  </a:schemeClr>
                </a:solidFill>
              </a:rPr>
              <a:t>Click “Save”</a:t>
            </a:r>
          </a:p>
        </p:txBody>
      </p:sp>
      <p:pic>
        <p:nvPicPr>
          <p:cNvPr id="5" name="Picture 4">
            <a:extLst>
              <a:ext uri="{FF2B5EF4-FFF2-40B4-BE49-F238E27FC236}">
                <a16:creationId xmlns:a16="http://schemas.microsoft.com/office/drawing/2014/main" id="{48A58D32-81B9-4DC5-AB80-DF8903D53C63}"/>
              </a:ext>
            </a:extLst>
          </p:cNvPr>
          <p:cNvPicPr>
            <a:picLocks noChangeAspect="1"/>
          </p:cNvPicPr>
          <p:nvPr/>
        </p:nvPicPr>
        <p:blipFill>
          <a:blip r:embed="rId2"/>
          <a:stretch>
            <a:fillRect/>
          </a:stretch>
        </p:blipFill>
        <p:spPr>
          <a:xfrm>
            <a:off x="748151" y="3029855"/>
            <a:ext cx="3823850" cy="3381156"/>
          </a:xfrm>
          <a:prstGeom prst="rect">
            <a:avLst/>
          </a:prstGeom>
        </p:spPr>
      </p:pic>
      <p:sp>
        <p:nvSpPr>
          <p:cNvPr id="8" name="Arrow: Right 7">
            <a:extLst>
              <a:ext uri="{FF2B5EF4-FFF2-40B4-BE49-F238E27FC236}">
                <a16:creationId xmlns:a16="http://schemas.microsoft.com/office/drawing/2014/main" id="{A2B9D4BD-18FD-4D8E-B5C8-5A3BCB48B566}"/>
              </a:ext>
            </a:extLst>
          </p:cNvPr>
          <p:cNvSpPr/>
          <p:nvPr/>
        </p:nvSpPr>
        <p:spPr>
          <a:xfrm rot="10800000">
            <a:off x="4965191" y="5528804"/>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490F5A36-6D88-42EA-9063-54CB560D3D1F}"/>
              </a:ext>
            </a:extLst>
          </p:cNvPr>
          <p:cNvSpPr/>
          <p:nvPr/>
        </p:nvSpPr>
        <p:spPr>
          <a:xfrm>
            <a:off x="2971800" y="6073360"/>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7470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2000"/>
                                        <p:tgtEl>
                                          <p:spTgt spid="7">
                                            <p:txEl>
                                              <p:pRg st="1" end="1"/>
                                            </p:txEl>
                                          </p:spTgt>
                                        </p:tgtEl>
                                      </p:cBhvr>
                                    </p:animEffect>
                                    <p:anim calcmode="lin" valueType="num">
                                      <p:cBhvr>
                                        <p:cTn id="8" dur="2000" fill="hold"/>
                                        <p:tgtEl>
                                          <p:spTgt spid="7">
                                            <p:txEl>
                                              <p:pRg st="1" end="1"/>
                                            </p:txEl>
                                          </p:spTgt>
                                        </p:tgtEl>
                                        <p:attrNameLst>
                                          <p:attrName>ppt_w</p:attrName>
                                        </p:attrNameLst>
                                      </p:cBhvr>
                                      <p:tavLst>
                                        <p:tav tm="0" fmla="#ppt_w*sin(2.5*pi*$)">
                                          <p:val>
                                            <p:fltVal val="0"/>
                                          </p:val>
                                        </p:tav>
                                        <p:tav tm="100000">
                                          <p:val>
                                            <p:fltVal val="1"/>
                                          </p:val>
                                        </p:tav>
                                      </p:tavLst>
                                    </p:anim>
                                    <p:anim calcmode="lin" valueType="num">
                                      <p:cBhvr>
                                        <p:cTn id="9" dur="2000" fill="hold"/>
                                        <p:tgtEl>
                                          <p:spTgt spid="7">
                                            <p:txEl>
                                              <p:pRg st="1" end="1"/>
                                            </p:txEl>
                                          </p:spTgt>
                                        </p:tgtEl>
                                        <p:attrNameLst>
                                          <p:attrName>ppt_h</p:attrName>
                                        </p:attrNameLst>
                                      </p:cBhvr>
                                      <p:tavLst>
                                        <p:tav tm="0">
                                          <p:val>
                                            <p:strVal val="#ppt_h"/>
                                          </p:val>
                                        </p:tav>
                                        <p:tav tm="100000">
                                          <p:val>
                                            <p:strVal val="#ppt_h"/>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2000"/>
                                        <p:tgtEl>
                                          <p:spTgt spid="7">
                                            <p:txEl>
                                              <p:pRg st="2" end="2"/>
                                            </p:txEl>
                                          </p:spTgt>
                                        </p:tgtEl>
                                      </p:cBhvr>
                                    </p:animEffect>
                                    <p:anim calcmode="lin" valueType="num">
                                      <p:cBhvr>
                                        <p:cTn id="18" dur="2000" fill="hold"/>
                                        <p:tgtEl>
                                          <p:spTgt spid="7">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7">
                                            <p:txEl>
                                              <p:pRg st="2" end="2"/>
                                            </p:txEl>
                                          </p:spTgt>
                                        </p:tgtEl>
                                        <p:attrNameLst>
                                          <p:attrName>ppt_h</p:attrName>
                                        </p:attrNameLst>
                                      </p:cBhvr>
                                      <p:tavLst>
                                        <p:tav tm="0">
                                          <p:val>
                                            <p:strVal val="#ppt_h"/>
                                          </p:val>
                                        </p:tav>
                                        <p:tav tm="100000">
                                          <p:val>
                                            <p:strVal val="#ppt_h"/>
                                          </p:val>
                                        </p:tav>
                                      </p:tavLst>
                                    </p:anim>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914400"/>
            <a:ext cx="8094505" cy="665679"/>
          </a:xfrm>
        </p:spPr>
        <p:txBody>
          <a:bodyPr>
            <a:normAutofit fontScale="90000"/>
          </a:bodyPr>
          <a:lstStyle/>
          <a:p>
            <a:pPr algn="ctr"/>
            <a:r>
              <a:rPr lang="en-US" dirty="0"/>
              <a:t>Monthly Shift Availability for a Specific Time</a:t>
            </a:r>
            <a:br>
              <a:rPr lang="en-US" dirty="0"/>
            </a:br>
            <a:r>
              <a:rPr lang="en-US" dirty="0"/>
              <a:t>Review</a:t>
            </a:r>
          </a:p>
        </p:txBody>
      </p:sp>
      <p:sp>
        <p:nvSpPr>
          <p:cNvPr id="4" name="Content Placeholder 3"/>
          <p:cNvSpPr>
            <a:spLocks noGrp="1"/>
          </p:cNvSpPr>
          <p:nvPr>
            <p:ph idx="1"/>
          </p:nvPr>
        </p:nvSpPr>
        <p:spPr>
          <a:xfrm>
            <a:off x="542034" y="1828800"/>
            <a:ext cx="8039459" cy="2193496"/>
          </a:xfrm>
        </p:spPr>
        <p:txBody>
          <a:bodyPr anchor="t"/>
          <a:lstStyle/>
          <a:p>
            <a:pPr marL="226695" indent="-226695">
              <a:buFont typeface="Wingdings" panose="05000000000000000000" pitchFamily="2" charset="2"/>
              <a:buChar char="v"/>
            </a:pPr>
            <a:r>
              <a:rPr lang="en-US" sz="2000" dirty="0"/>
              <a:t>During the monthly Availability Window (before the 10</a:t>
            </a:r>
            <a:r>
              <a:rPr lang="en-US" sz="2000" baseline="30000" dirty="0"/>
              <a:t>th</a:t>
            </a:r>
            <a:r>
              <a:rPr lang="en-US" sz="2000" dirty="0"/>
              <a:t>)</a:t>
            </a:r>
          </a:p>
          <a:p>
            <a:pPr marL="226695" indent="-226695">
              <a:buFont typeface="Wingdings" panose="05000000000000000000" pitchFamily="2" charset="2"/>
              <a:buChar char="v"/>
            </a:pPr>
            <a:r>
              <a:rPr lang="en-US" sz="2000" dirty="0"/>
              <a:t>Log into personal Dashboard</a:t>
            </a:r>
          </a:p>
          <a:p>
            <a:pPr marL="226695" indent="-226695">
              <a:buFont typeface="Wingdings" panose="05000000000000000000" pitchFamily="2" charset="2"/>
              <a:buChar char="v"/>
            </a:pPr>
            <a:r>
              <a:rPr lang="en-US" sz="2000" dirty="0"/>
              <a:t>Select Calendar</a:t>
            </a:r>
          </a:p>
          <a:p>
            <a:pPr marL="226695" indent="-226695">
              <a:buFont typeface="Wingdings" panose="05000000000000000000" pitchFamily="2" charset="2"/>
              <a:buChar char="v"/>
            </a:pPr>
            <a:r>
              <a:rPr lang="en-US" sz="2000" dirty="0"/>
              <a:t>Left click the date selected for Availability</a:t>
            </a:r>
          </a:p>
          <a:p>
            <a:pPr marL="226695" indent="-226695">
              <a:buFont typeface="Wingdings" panose="05000000000000000000" pitchFamily="2" charset="2"/>
              <a:buChar char="v"/>
            </a:pPr>
            <a:r>
              <a:rPr lang="en-US" sz="2000" dirty="0"/>
              <a:t>Select “Add”</a:t>
            </a:r>
          </a:p>
          <a:p>
            <a:pPr marL="226695" indent="-226695">
              <a:buFont typeface="Wingdings" panose="05000000000000000000" pitchFamily="2" charset="2"/>
              <a:buChar char="v"/>
            </a:pPr>
            <a:r>
              <a:rPr lang="en-US" sz="2000" dirty="0"/>
              <a:t>Select “Available” in the Work Code drop down</a:t>
            </a:r>
          </a:p>
          <a:p>
            <a:pPr marL="226695" indent="-226695">
              <a:buFont typeface="Wingdings" panose="05000000000000000000" pitchFamily="2" charset="2"/>
              <a:buChar char="v"/>
            </a:pPr>
            <a:r>
              <a:rPr lang="en-US" sz="2000" dirty="0"/>
              <a:t>Complete all fields for ‘save’ option to become available</a:t>
            </a:r>
          </a:p>
          <a:p>
            <a:pPr marL="226695" indent="-226695">
              <a:buFont typeface="Wingdings" panose="05000000000000000000" pitchFamily="2" charset="2"/>
              <a:buChar char="v"/>
            </a:pPr>
            <a:r>
              <a:rPr lang="en-US" sz="2000" dirty="0"/>
              <a:t>Hours of availability and/or shift desired must be entered</a:t>
            </a:r>
          </a:p>
          <a:p>
            <a:pPr marL="226695" indent="-226695">
              <a:buFont typeface="Wingdings" panose="05000000000000000000" pitchFamily="2" charset="2"/>
              <a:buChar char="v"/>
            </a:pPr>
            <a:r>
              <a:rPr lang="en-US" sz="2000" dirty="0"/>
              <a:t>Make sure to check the all boxes before clicking ‘Save’</a:t>
            </a:r>
          </a:p>
          <a:p>
            <a:pPr marL="226695" indent="-226695">
              <a:buFont typeface="Wingdings" panose="05000000000000000000" pitchFamily="2" charset="2"/>
              <a:buChar char="v"/>
            </a:pPr>
            <a:r>
              <a:rPr lang="en-US" sz="2000" dirty="0"/>
              <a:t>Click ‘Save’ </a:t>
            </a:r>
          </a:p>
          <a:p>
            <a:pPr marL="226695" indent="-226695">
              <a:buFont typeface="Wingdings" panose="05000000000000000000" pitchFamily="2" charset="2"/>
              <a:buChar char="v"/>
            </a:pPr>
            <a:r>
              <a:rPr lang="en-US" sz="2000" dirty="0"/>
              <a:t>In the Calendar you will see green and Pink on any day or days awarded to you</a:t>
            </a:r>
          </a:p>
          <a:p>
            <a:pPr marL="226695" indent="-226695">
              <a:buFont typeface="Wingdings" panose="05000000000000000000" pitchFamily="2" charset="2"/>
              <a:buChar char="v"/>
            </a:pPr>
            <a:endParaRPr lang="en-US" sz="2000" dirty="0"/>
          </a:p>
        </p:txBody>
      </p:sp>
      <p:sp>
        <p:nvSpPr>
          <p:cNvPr id="5" name="Rectangle 4">
            <a:extLst>
              <a:ext uri="{FF2B5EF4-FFF2-40B4-BE49-F238E27FC236}">
                <a16:creationId xmlns:a16="http://schemas.microsoft.com/office/drawing/2014/main" id="{B468F927-802F-438F-BCA4-3127E66B207F}"/>
              </a:ext>
            </a:extLst>
          </p:cNvPr>
          <p:cNvSpPr/>
          <p:nvPr/>
        </p:nvSpPr>
        <p:spPr>
          <a:xfrm>
            <a:off x="228600" y="6315676"/>
            <a:ext cx="7458966" cy="307777"/>
          </a:xfrm>
          <a:prstGeom prst="rect">
            <a:avLst/>
          </a:prstGeom>
        </p:spPr>
        <p:txBody>
          <a:bodyPr wrap="square">
            <a:spAutoFit/>
          </a:bodyPr>
          <a:lstStyle/>
          <a:p>
            <a:pPr>
              <a:buClr>
                <a:schemeClr val="tx2">
                  <a:lumMod val="60000"/>
                  <a:lumOff val="40000"/>
                </a:schemeClr>
              </a:buClr>
            </a:pPr>
            <a:r>
              <a:rPr lang="en-US" sz="1400" dirty="0">
                <a:solidFill>
                  <a:schemeClr val="bg2">
                    <a:lumMod val="25000"/>
                  </a:schemeClr>
                </a:solidFill>
                <a:latin typeface="Arial" panose="020B0604020202020204" pitchFamily="34" charset="0"/>
                <a:cs typeface="Arial" panose="020B0604020202020204" pitchFamily="34" charset="0"/>
              </a:rPr>
              <a:t>**Once approved, you cannot edit and will need to request changes with sup or scheduling.</a:t>
            </a:r>
          </a:p>
        </p:txBody>
      </p:sp>
    </p:spTree>
    <p:extLst>
      <p:ext uri="{BB962C8B-B14F-4D97-AF65-F5344CB8AC3E}">
        <p14:creationId xmlns:p14="http://schemas.microsoft.com/office/powerpoint/2010/main" val="19111294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D93BA5-33C7-4FA9-BFB2-964F2F77DCC9}"/>
              </a:ext>
            </a:extLst>
          </p:cNvPr>
          <p:cNvSpPr>
            <a:spLocks noGrp="1"/>
          </p:cNvSpPr>
          <p:nvPr>
            <p:ph type="title"/>
          </p:nvPr>
        </p:nvSpPr>
        <p:spPr/>
        <p:txBody>
          <a:bodyPr>
            <a:normAutofit fontScale="90000"/>
          </a:bodyPr>
          <a:lstStyle/>
          <a:p>
            <a:pPr algn="ctr"/>
            <a:r>
              <a:rPr lang="en-US" dirty="0"/>
              <a:t>Monthly Shift Availability/Prescheduling</a:t>
            </a:r>
          </a:p>
        </p:txBody>
      </p:sp>
      <p:pic>
        <p:nvPicPr>
          <p:cNvPr id="8" name="Content Placeholder 7">
            <a:extLst>
              <a:ext uri="{FF2B5EF4-FFF2-40B4-BE49-F238E27FC236}">
                <a16:creationId xmlns:a16="http://schemas.microsoft.com/office/drawing/2014/main" id="{65D3F213-13AF-4A80-B6F8-74BABE93F272}"/>
              </a:ext>
            </a:extLst>
          </p:cNvPr>
          <p:cNvPicPr>
            <a:picLocks noGrp="1" noChangeAspect="1"/>
          </p:cNvPicPr>
          <p:nvPr>
            <p:ph idx="1"/>
          </p:nvPr>
        </p:nvPicPr>
        <p:blipFill>
          <a:blip r:embed="rId2"/>
          <a:stretch>
            <a:fillRect/>
          </a:stretch>
        </p:blipFill>
        <p:spPr>
          <a:xfrm>
            <a:off x="4590348" y="1727205"/>
            <a:ext cx="3897488" cy="21923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Slide Number Placeholder 3"/>
          <p:cNvSpPr>
            <a:spLocks noGrp="1"/>
          </p:cNvSpPr>
          <p:nvPr>
            <p:ph type="sldNum" sz="quarter" idx="4"/>
          </p:nvPr>
        </p:nvSpPr>
        <p:spPr/>
        <p:txBody>
          <a:bodyPr/>
          <a:lstStyle/>
          <a:p>
            <a:fld id="{C02EC18E-3975-4CBB-BA86-5DD8EEA81F41}" type="slidenum">
              <a:rPr lang="en-US" smtClean="0"/>
              <a:pPr/>
              <a:t>46</a:t>
            </a:fld>
            <a:endParaRPr lang="en-US" dirty="0"/>
          </a:p>
        </p:txBody>
      </p:sp>
      <p:sp>
        <p:nvSpPr>
          <p:cNvPr id="9" name="TextBox 8">
            <a:extLst>
              <a:ext uri="{FF2B5EF4-FFF2-40B4-BE49-F238E27FC236}">
                <a16:creationId xmlns:a16="http://schemas.microsoft.com/office/drawing/2014/main" id="{E2349660-1B63-4F33-A13A-873A573B7DE6}"/>
              </a:ext>
            </a:extLst>
          </p:cNvPr>
          <p:cNvSpPr txBox="1"/>
          <p:nvPr/>
        </p:nvSpPr>
        <p:spPr>
          <a:xfrm>
            <a:off x="552141" y="2592542"/>
            <a:ext cx="4007797" cy="3785652"/>
          </a:xfrm>
          <a:prstGeom prst="rect">
            <a:avLst/>
          </a:prstGeom>
          <a:noFill/>
        </p:spPr>
        <p:txBody>
          <a:bodyPr wrap="square" rtlCol="0">
            <a:spAutoFit/>
          </a:bodyPr>
          <a:lstStyle/>
          <a:p>
            <a:pPr marL="342900" indent="-342900">
              <a:buClr>
                <a:schemeClr val="tx2">
                  <a:lumMod val="60000"/>
                  <a:lumOff val="40000"/>
                </a:schemeClr>
              </a:buClr>
              <a:buFont typeface="Wingdings" panose="05000000000000000000" pitchFamily="2" charset="2"/>
              <a:buChar char="v"/>
            </a:pPr>
            <a:r>
              <a:rPr lang="en-US" sz="2400" dirty="0">
                <a:solidFill>
                  <a:schemeClr val="bg2">
                    <a:lumMod val="25000"/>
                  </a:schemeClr>
                </a:solidFill>
                <a:latin typeface="Arial" panose="020B0604020202020204" pitchFamily="34" charset="0"/>
                <a:cs typeface="Arial" panose="020B0604020202020204" pitchFamily="34" charset="0"/>
              </a:rPr>
              <a:t>Starting at the Dashboard</a:t>
            </a:r>
          </a:p>
          <a:p>
            <a:pPr marL="342900" indent="-342900">
              <a:buClr>
                <a:schemeClr val="tx2">
                  <a:lumMod val="60000"/>
                  <a:lumOff val="40000"/>
                </a:schemeClr>
              </a:buClr>
              <a:buFont typeface="Wingdings" panose="05000000000000000000" pitchFamily="2" charset="2"/>
              <a:buChar char="v"/>
            </a:pPr>
            <a:endParaRPr lang="en-US" sz="2400" dirty="0">
              <a:solidFill>
                <a:schemeClr val="bg2">
                  <a:lumMod val="25000"/>
                </a:schemeClr>
              </a:solidFill>
              <a:latin typeface="Arial" panose="020B0604020202020204" pitchFamily="34" charset="0"/>
              <a:cs typeface="Arial" panose="020B0604020202020204" pitchFamily="34" charset="0"/>
            </a:endParaRPr>
          </a:p>
          <a:p>
            <a:pPr marL="342900" indent="-342900">
              <a:buClr>
                <a:schemeClr val="tx2">
                  <a:lumMod val="60000"/>
                  <a:lumOff val="40000"/>
                </a:schemeClr>
              </a:buClr>
              <a:buFont typeface="Wingdings" panose="05000000000000000000" pitchFamily="2" charset="2"/>
              <a:buChar char="v"/>
            </a:pPr>
            <a:endParaRPr lang="en-US" sz="2400" dirty="0">
              <a:solidFill>
                <a:schemeClr val="bg2">
                  <a:lumMod val="25000"/>
                </a:schemeClr>
              </a:solidFill>
              <a:latin typeface="Arial" panose="020B0604020202020204" pitchFamily="34" charset="0"/>
              <a:cs typeface="Arial" panose="020B0604020202020204" pitchFamily="34" charset="0"/>
            </a:endParaRPr>
          </a:p>
          <a:p>
            <a:pPr marL="342900" indent="-342900">
              <a:buClr>
                <a:schemeClr val="tx2">
                  <a:lumMod val="60000"/>
                  <a:lumOff val="40000"/>
                </a:schemeClr>
              </a:buClr>
              <a:buFont typeface="Wingdings" panose="05000000000000000000" pitchFamily="2" charset="2"/>
              <a:buChar char="v"/>
            </a:pPr>
            <a:endParaRPr lang="en-US" sz="2400" dirty="0">
              <a:solidFill>
                <a:schemeClr val="bg2">
                  <a:lumMod val="25000"/>
                </a:schemeClr>
              </a:solidFill>
              <a:latin typeface="Arial" panose="020B0604020202020204" pitchFamily="34" charset="0"/>
              <a:cs typeface="Arial" panose="020B0604020202020204" pitchFamily="34" charset="0"/>
            </a:endParaRPr>
          </a:p>
          <a:p>
            <a:pPr marL="342900" indent="-342900">
              <a:buClr>
                <a:schemeClr val="tx2">
                  <a:lumMod val="60000"/>
                  <a:lumOff val="40000"/>
                </a:schemeClr>
              </a:buClr>
              <a:buFont typeface="Wingdings" panose="05000000000000000000" pitchFamily="2" charset="2"/>
              <a:buChar char="v"/>
            </a:pPr>
            <a:endParaRPr lang="en-US" sz="2400" dirty="0">
              <a:solidFill>
                <a:schemeClr val="bg2">
                  <a:lumMod val="25000"/>
                </a:schemeClr>
              </a:solidFill>
              <a:latin typeface="Arial" panose="020B0604020202020204" pitchFamily="34" charset="0"/>
              <a:cs typeface="Arial" panose="020B0604020202020204" pitchFamily="34" charset="0"/>
            </a:endParaRPr>
          </a:p>
          <a:p>
            <a:pPr marL="342900" indent="-342900">
              <a:buClr>
                <a:schemeClr val="tx2">
                  <a:lumMod val="60000"/>
                  <a:lumOff val="40000"/>
                </a:schemeClr>
              </a:buClr>
              <a:buFont typeface="Wingdings" panose="05000000000000000000" pitchFamily="2" charset="2"/>
              <a:buChar char="v"/>
            </a:pPr>
            <a:endParaRPr lang="en-US" sz="2400" dirty="0">
              <a:solidFill>
                <a:schemeClr val="bg2">
                  <a:lumMod val="25000"/>
                </a:schemeClr>
              </a:solidFill>
              <a:latin typeface="Arial" panose="020B0604020202020204" pitchFamily="34" charset="0"/>
              <a:cs typeface="Arial" panose="020B0604020202020204" pitchFamily="34" charset="0"/>
            </a:endParaRPr>
          </a:p>
          <a:p>
            <a:pPr marL="342900" indent="-342900">
              <a:buClr>
                <a:schemeClr val="tx2">
                  <a:lumMod val="60000"/>
                  <a:lumOff val="40000"/>
                </a:schemeClr>
              </a:buClr>
              <a:buFont typeface="Wingdings" panose="05000000000000000000" pitchFamily="2" charset="2"/>
              <a:buChar char="v"/>
            </a:pPr>
            <a:endParaRPr lang="en-US" sz="2400" dirty="0">
              <a:solidFill>
                <a:schemeClr val="bg2">
                  <a:lumMod val="25000"/>
                </a:schemeClr>
              </a:solidFill>
              <a:latin typeface="Arial" panose="020B0604020202020204" pitchFamily="34" charset="0"/>
              <a:cs typeface="Arial" panose="020B0604020202020204" pitchFamily="34" charset="0"/>
            </a:endParaRPr>
          </a:p>
          <a:p>
            <a:pPr marL="342900" indent="-342900">
              <a:buClr>
                <a:schemeClr val="tx2">
                  <a:lumMod val="60000"/>
                  <a:lumOff val="40000"/>
                </a:schemeClr>
              </a:buClr>
              <a:buFont typeface="Wingdings" panose="05000000000000000000" pitchFamily="2" charset="2"/>
              <a:buChar char="v"/>
            </a:pPr>
            <a:r>
              <a:rPr lang="en-US" sz="2400" dirty="0">
                <a:solidFill>
                  <a:schemeClr val="bg2">
                    <a:lumMod val="25000"/>
                  </a:schemeClr>
                </a:solidFill>
                <a:latin typeface="Arial" panose="020B0604020202020204" pitchFamily="34" charset="0"/>
                <a:cs typeface="Arial" panose="020B0604020202020204" pitchFamily="34" charset="0"/>
              </a:rPr>
              <a:t>Select Calendar</a:t>
            </a:r>
          </a:p>
          <a:p>
            <a:pPr marL="342900" indent="-342900">
              <a:buClr>
                <a:schemeClr val="tx2">
                  <a:lumMod val="60000"/>
                  <a:lumOff val="40000"/>
                </a:schemeClr>
              </a:buClr>
              <a:buFont typeface="Wingdings" panose="05000000000000000000" pitchFamily="2" charset="2"/>
              <a:buChar char="v"/>
            </a:pPr>
            <a:endParaRPr lang="en-US" sz="2400" dirty="0">
              <a:latin typeface="Arial" panose="020B0604020202020204" pitchFamily="34" charset="0"/>
              <a:cs typeface="Arial" panose="020B0604020202020204" pitchFamily="34" charset="0"/>
            </a:endParaRPr>
          </a:p>
          <a:p>
            <a:pPr marL="342900" indent="-342900">
              <a:buClr>
                <a:schemeClr val="tx2">
                  <a:lumMod val="60000"/>
                  <a:lumOff val="40000"/>
                </a:schemeClr>
              </a:buClr>
              <a:buFont typeface="Wingdings" panose="05000000000000000000" pitchFamily="2" charset="2"/>
              <a:buChar char="v"/>
            </a:pPr>
            <a:endParaRPr lang="en-US" sz="240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BEE13767-3A3E-4EB4-9FEC-254CC49E1A43}"/>
              </a:ext>
            </a:extLst>
          </p:cNvPr>
          <p:cNvPicPr>
            <a:picLocks noChangeAspect="1"/>
          </p:cNvPicPr>
          <p:nvPr/>
        </p:nvPicPr>
        <p:blipFill>
          <a:blip r:embed="rId3"/>
          <a:stretch>
            <a:fillRect/>
          </a:stretch>
        </p:blipFill>
        <p:spPr>
          <a:xfrm>
            <a:off x="5257800" y="4990509"/>
            <a:ext cx="2562583" cy="790685"/>
          </a:xfrm>
          <a:prstGeom prst="rect">
            <a:avLst/>
          </a:prstGeom>
        </p:spPr>
      </p:pic>
    </p:spTree>
    <p:extLst>
      <p:ext uri="{BB962C8B-B14F-4D97-AF65-F5344CB8AC3E}">
        <p14:creationId xmlns:p14="http://schemas.microsoft.com/office/powerpoint/2010/main" val="32551731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824" y="1828800"/>
            <a:ext cx="8039459" cy="2193496"/>
          </a:xfrm>
        </p:spPr>
        <p:txBody>
          <a:bodyPr anchor="t"/>
          <a:lstStyle/>
          <a:p>
            <a:pPr marL="226695" indent="-226695">
              <a:buFont typeface="Wingdings" panose="05000000000000000000" pitchFamily="2" charset="2"/>
              <a:buChar char="v"/>
            </a:pPr>
            <a:r>
              <a:rPr lang="en-US" dirty="0"/>
              <a:t>When submitting Availability for Monthly Prescheduling</a:t>
            </a:r>
          </a:p>
          <a:p>
            <a:pPr marL="0" indent="0">
              <a:buNone/>
            </a:pPr>
            <a:endParaRPr lang="en-US" dirty="0"/>
          </a:p>
          <a:p>
            <a:pPr marL="226695" indent="-226695">
              <a:buFont typeface="Wingdings" panose="05000000000000000000" pitchFamily="2" charset="2"/>
              <a:buChar char="v"/>
            </a:pPr>
            <a:r>
              <a:rPr lang="en-US" dirty="0"/>
              <a:t>an Employee can submit availability for specific shifts</a:t>
            </a:r>
          </a:p>
          <a:p>
            <a:pPr marL="0" indent="0">
              <a:buNone/>
            </a:pPr>
            <a:endParaRPr lang="en-US" dirty="0"/>
          </a:p>
          <a:p>
            <a:pPr marL="226695" indent="-226695">
              <a:buFont typeface="Wingdings" panose="05000000000000000000" pitchFamily="2" charset="2"/>
              <a:buChar char="v"/>
            </a:pPr>
            <a:r>
              <a:rPr lang="en-US" dirty="0"/>
              <a:t>Availability for Shifts can only be completed on days where there are Vacant Shifts available</a:t>
            </a:r>
          </a:p>
          <a:p>
            <a:pPr marL="0" indent="0">
              <a:buNone/>
            </a:pPr>
            <a:endParaRPr lang="en-US" dirty="0"/>
          </a:p>
          <a:p>
            <a:pPr marL="226695" indent="-226695">
              <a:buFont typeface="Wingdings" panose="05000000000000000000" pitchFamily="2" charset="2"/>
              <a:buChar char="v"/>
            </a:pPr>
            <a:r>
              <a:rPr lang="en-US" dirty="0"/>
              <a:t>The steps are similar to Submitting Availability for Monthly Prescheduling for a Specific Time</a:t>
            </a:r>
          </a:p>
          <a:p>
            <a:pPr marL="0" indent="0">
              <a:buNone/>
            </a:pPr>
            <a:endParaRPr lang="en-US" dirty="0">
              <a:solidFill>
                <a:schemeClr val="bg2">
                  <a:lumMod val="25000"/>
                </a:schemeClr>
              </a:solidFill>
            </a:endParaRPr>
          </a:p>
          <a:p>
            <a:pPr marL="0" indent="0">
              <a:buNone/>
            </a:pPr>
            <a:endParaRPr lang="en-US" dirty="0"/>
          </a:p>
          <a:p>
            <a:pPr marL="0" indent="0">
              <a:buNone/>
            </a:pPr>
            <a:endParaRPr lang="en-US" dirty="0"/>
          </a:p>
          <a:p>
            <a:pPr marL="226695" indent="-226695"/>
            <a:endParaRPr lang="en-US" dirty="0"/>
          </a:p>
        </p:txBody>
      </p:sp>
      <p:sp>
        <p:nvSpPr>
          <p:cNvPr id="4" name="Slide Number Placeholder 3"/>
          <p:cNvSpPr>
            <a:spLocks noGrp="1"/>
          </p:cNvSpPr>
          <p:nvPr>
            <p:ph type="sldNum" sz="quarter" idx="4"/>
          </p:nvPr>
        </p:nvSpPr>
        <p:spPr/>
        <p:txBody>
          <a:bodyPr/>
          <a:lstStyle/>
          <a:p>
            <a:fld id="{C02EC18E-3975-4CBB-BA86-5DD8EEA81F41}" type="slidenum">
              <a:rPr lang="en-US" smtClean="0"/>
              <a:pPr/>
              <a:t>47</a:t>
            </a:fld>
            <a:endParaRPr lang="en-US" dirty="0"/>
          </a:p>
        </p:txBody>
      </p:sp>
      <p:sp>
        <p:nvSpPr>
          <p:cNvPr id="9" name="Title 4">
            <a:extLst>
              <a:ext uri="{FF2B5EF4-FFF2-40B4-BE49-F238E27FC236}">
                <a16:creationId xmlns:a16="http://schemas.microsoft.com/office/drawing/2014/main" id="{6A58B354-5B00-433D-B7C2-B621ED9296A3}"/>
              </a:ext>
            </a:extLst>
          </p:cNvPr>
          <p:cNvSpPr txBox="1">
            <a:spLocks/>
          </p:cNvSpPr>
          <p:nvPr/>
        </p:nvSpPr>
        <p:spPr>
          <a:xfrm>
            <a:off x="694434" y="457200"/>
            <a:ext cx="7803265" cy="665679"/>
          </a:xfrm>
          <a:prstGeom prst="rect">
            <a:avLst/>
          </a:prstGeom>
        </p:spPr>
        <p:txBody>
          <a:bodyPr anchor="t">
            <a:normAutofit fontScale="85000" lnSpcReduction="10000"/>
          </a:bodyPr>
          <a:lstStyle>
            <a:lvl1pPr algn="l" defTabSz="457200" rtl="0" eaLnBrk="1" latinLnBrk="0" hangingPunct="1">
              <a:spcBef>
                <a:spcPct val="0"/>
              </a:spcBef>
              <a:buNone/>
              <a:defRPr sz="3200" b="1" i="0" kern="1200">
                <a:solidFill>
                  <a:srgbClr val="0060A9"/>
                </a:solidFill>
                <a:latin typeface="Arial"/>
                <a:ea typeface="+mj-ea"/>
                <a:cs typeface="Arial"/>
              </a:defRPr>
            </a:lvl1pPr>
          </a:lstStyle>
          <a:p>
            <a:pPr algn="ctr"/>
            <a:r>
              <a:rPr lang="en-US" dirty="0"/>
              <a:t>Monthly Shift Availability for a Specific Shift</a:t>
            </a:r>
          </a:p>
        </p:txBody>
      </p:sp>
    </p:spTree>
    <p:extLst>
      <p:ext uri="{BB962C8B-B14F-4D97-AF65-F5344CB8AC3E}">
        <p14:creationId xmlns:p14="http://schemas.microsoft.com/office/powerpoint/2010/main" val="395754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a:xfrm>
            <a:off x="471511" y="1045596"/>
            <a:ext cx="8039459" cy="2193496"/>
          </a:xfrm>
        </p:spPr>
        <p:txBody>
          <a:bodyPr anchor="t"/>
          <a:lstStyle/>
          <a:p>
            <a:pPr marL="226695" indent="-226695">
              <a:buFont typeface="Wingdings" panose="05000000000000000000" pitchFamily="2" charset="2"/>
              <a:buChar char="v"/>
            </a:pPr>
            <a:r>
              <a:rPr lang="en-US" sz="1800" dirty="0"/>
              <a:t>Left click the date selected for Availability</a:t>
            </a:r>
            <a:endParaRPr lang="en-US" dirty="0"/>
          </a:p>
          <a:p>
            <a:pPr marL="226695" indent="-226695">
              <a:buFont typeface="Wingdings" panose="05000000000000000000" pitchFamily="2" charset="2"/>
              <a:buChar char="v"/>
            </a:pPr>
            <a:r>
              <a:rPr lang="en-US" sz="1800" dirty="0"/>
              <a:t>Select “Add”</a:t>
            </a:r>
          </a:p>
          <a:p>
            <a:pPr marL="226695" indent="-226695"/>
            <a:endParaRPr lang="en-US" sz="1800" b="1" dirty="0"/>
          </a:p>
          <a:p>
            <a:pPr marL="226695" indent="-226695"/>
            <a:endParaRPr lang="en-US" sz="1800" b="1" dirty="0"/>
          </a:p>
          <a:p>
            <a:pPr marL="226695" indent="-226695"/>
            <a:endParaRPr lang="en-US" sz="1800" b="1" dirty="0"/>
          </a:p>
          <a:p>
            <a:pPr marL="226695" indent="-226695"/>
            <a:endParaRPr lang="en-US" sz="1800" b="1" dirty="0"/>
          </a:p>
        </p:txBody>
      </p:sp>
      <p:pic>
        <p:nvPicPr>
          <p:cNvPr id="5" name="Picture 4">
            <a:extLst>
              <a:ext uri="{FF2B5EF4-FFF2-40B4-BE49-F238E27FC236}">
                <a16:creationId xmlns:a16="http://schemas.microsoft.com/office/drawing/2014/main" id="{869EEC91-B24E-43B0-99C7-D43DEC31313D}"/>
              </a:ext>
            </a:extLst>
          </p:cNvPr>
          <p:cNvPicPr>
            <a:picLocks noChangeAspect="1"/>
          </p:cNvPicPr>
          <p:nvPr/>
        </p:nvPicPr>
        <p:blipFill>
          <a:blip r:embed="rId2"/>
          <a:stretch>
            <a:fillRect/>
          </a:stretch>
        </p:blipFill>
        <p:spPr>
          <a:xfrm>
            <a:off x="1143000" y="1828800"/>
            <a:ext cx="6796693" cy="3983604"/>
          </a:xfrm>
          <a:prstGeom prst="rect">
            <a:avLst/>
          </a:prstGeom>
        </p:spPr>
      </p:pic>
      <p:pic>
        <p:nvPicPr>
          <p:cNvPr id="7" name="Picture 6">
            <a:extLst>
              <a:ext uri="{FF2B5EF4-FFF2-40B4-BE49-F238E27FC236}">
                <a16:creationId xmlns:a16="http://schemas.microsoft.com/office/drawing/2014/main" id="{C891C173-28D8-4903-9C15-21EF83C91740}"/>
              </a:ext>
            </a:extLst>
          </p:cNvPr>
          <p:cNvPicPr>
            <a:picLocks noChangeAspect="1"/>
          </p:cNvPicPr>
          <p:nvPr/>
        </p:nvPicPr>
        <p:blipFill>
          <a:blip r:embed="rId3"/>
          <a:stretch>
            <a:fillRect/>
          </a:stretch>
        </p:blipFill>
        <p:spPr>
          <a:xfrm>
            <a:off x="3653725" y="4227332"/>
            <a:ext cx="2048161" cy="447737"/>
          </a:xfrm>
          <a:prstGeom prst="rect">
            <a:avLst/>
          </a:prstGeom>
        </p:spPr>
      </p:pic>
      <p:sp>
        <p:nvSpPr>
          <p:cNvPr id="8" name="Arrow: Right 7">
            <a:extLst>
              <a:ext uri="{FF2B5EF4-FFF2-40B4-BE49-F238E27FC236}">
                <a16:creationId xmlns:a16="http://schemas.microsoft.com/office/drawing/2014/main" id="{647588FE-F40C-456D-A4DF-233F6FCCCC9C}"/>
              </a:ext>
            </a:extLst>
          </p:cNvPr>
          <p:cNvSpPr/>
          <p:nvPr/>
        </p:nvSpPr>
        <p:spPr>
          <a:xfrm>
            <a:off x="2739325" y="4227163"/>
            <a:ext cx="45719" cy="457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10DBE4CE-CA3A-4D26-AE07-6CF6408AA5D1}"/>
              </a:ext>
            </a:extLst>
          </p:cNvPr>
          <p:cNvSpPr/>
          <p:nvPr/>
        </p:nvSpPr>
        <p:spPr>
          <a:xfrm>
            <a:off x="2636503" y="4288002"/>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4">
            <a:extLst>
              <a:ext uri="{FF2B5EF4-FFF2-40B4-BE49-F238E27FC236}">
                <a16:creationId xmlns:a16="http://schemas.microsoft.com/office/drawing/2014/main" id="{EB78EAB2-95DB-45DA-8EF8-1DAF6C2805D1}"/>
              </a:ext>
            </a:extLst>
          </p:cNvPr>
          <p:cNvSpPr txBox="1">
            <a:spLocks/>
          </p:cNvSpPr>
          <p:nvPr/>
        </p:nvSpPr>
        <p:spPr>
          <a:xfrm>
            <a:off x="636804" y="418780"/>
            <a:ext cx="7803265" cy="665679"/>
          </a:xfrm>
          <a:prstGeom prst="rect">
            <a:avLst/>
          </a:prstGeom>
        </p:spPr>
        <p:txBody>
          <a:bodyPr anchor="t">
            <a:normAutofit fontScale="85000" lnSpcReduction="10000"/>
          </a:bodyPr>
          <a:lstStyle>
            <a:lvl1pPr algn="l" defTabSz="457200" rtl="0" eaLnBrk="1" latinLnBrk="0" hangingPunct="1">
              <a:spcBef>
                <a:spcPct val="0"/>
              </a:spcBef>
              <a:buNone/>
              <a:defRPr sz="3200" b="1" i="0" kern="1200">
                <a:solidFill>
                  <a:srgbClr val="0060A9"/>
                </a:solidFill>
                <a:latin typeface="Arial"/>
                <a:ea typeface="+mj-ea"/>
                <a:cs typeface="Arial"/>
              </a:defRPr>
            </a:lvl1pPr>
          </a:lstStyle>
          <a:p>
            <a:pPr algn="ctr"/>
            <a:r>
              <a:rPr lang="en-US" dirty="0"/>
              <a:t>Monthly Shift Availability for a Specific Shift</a:t>
            </a:r>
            <a:endParaRPr lang="en-US" b="0" dirty="0"/>
          </a:p>
          <a:p>
            <a:pPr algn="ctr"/>
            <a:endParaRPr lang="en-US" dirty="0"/>
          </a:p>
        </p:txBody>
      </p:sp>
    </p:spTree>
    <p:extLst>
      <p:ext uri="{BB962C8B-B14F-4D97-AF65-F5344CB8AC3E}">
        <p14:creationId xmlns:p14="http://schemas.microsoft.com/office/powerpoint/2010/main" val="148747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279BC0-79C2-4BA3-9C02-2384B1C15AC8}"/>
              </a:ext>
            </a:extLst>
          </p:cNvPr>
          <p:cNvSpPr>
            <a:spLocks noGrp="1"/>
          </p:cNvSpPr>
          <p:nvPr>
            <p:ph type="sldNum" sz="quarter" idx="4"/>
          </p:nvPr>
        </p:nvSpPr>
        <p:spPr/>
        <p:txBody>
          <a:bodyPr/>
          <a:lstStyle/>
          <a:p>
            <a:fld id="{C02EC18E-3975-4CBB-BA86-5DD8EEA81F41}" type="slidenum">
              <a:rPr lang="en-US" smtClean="0"/>
              <a:pPr/>
              <a:t>49</a:t>
            </a:fld>
            <a:endParaRPr lang="en-US" dirty="0"/>
          </a:p>
        </p:txBody>
      </p:sp>
      <p:sp>
        <p:nvSpPr>
          <p:cNvPr id="10" name="Content Placeholder 9">
            <a:extLst>
              <a:ext uri="{FF2B5EF4-FFF2-40B4-BE49-F238E27FC236}">
                <a16:creationId xmlns:a16="http://schemas.microsoft.com/office/drawing/2014/main" id="{08BE9C87-F43E-4D30-A5AD-045F224CFB7D}"/>
              </a:ext>
            </a:extLst>
          </p:cNvPr>
          <p:cNvSpPr>
            <a:spLocks noGrp="1"/>
          </p:cNvSpPr>
          <p:nvPr>
            <p:ph idx="1"/>
          </p:nvPr>
        </p:nvSpPr>
        <p:spPr/>
        <p:txBody>
          <a:bodyPr/>
          <a:lstStyle/>
          <a:p>
            <a:r>
              <a:rPr lang="en-US" dirty="0"/>
              <a:t>In the Work Code box, select availability. </a:t>
            </a:r>
          </a:p>
        </p:txBody>
      </p:sp>
      <p:sp>
        <p:nvSpPr>
          <p:cNvPr id="15" name="Arrow: Striped Right 14">
            <a:extLst>
              <a:ext uri="{FF2B5EF4-FFF2-40B4-BE49-F238E27FC236}">
                <a16:creationId xmlns:a16="http://schemas.microsoft.com/office/drawing/2014/main" id="{0665F90B-4746-4845-80AF-91ACEE20D253}"/>
              </a:ext>
            </a:extLst>
          </p:cNvPr>
          <p:cNvSpPr/>
          <p:nvPr/>
        </p:nvSpPr>
        <p:spPr>
          <a:xfrm>
            <a:off x="566741" y="2057400"/>
            <a:ext cx="978408" cy="484632"/>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4">
            <a:extLst>
              <a:ext uri="{FF2B5EF4-FFF2-40B4-BE49-F238E27FC236}">
                <a16:creationId xmlns:a16="http://schemas.microsoft.com/office/drawing/2014/main" id="{0E139683-D69B-4E31-BEE6-BF86488432C6}"/>
              </a:ext>
            </a:extLst>
          </p:cNvPr>
          <p:cNvSpPr txBox="1">
            <a:spLocks/>
          </p:cNvSpPr>
          <p:nvPr/>
        </p:nvSpPr>
        <p:spPr>
          <a:xfrm>
            <a:off x="694434" y="457200"/>
            <a:ext cx="7803265" cy="665679"/>
          </a:xfrm>
          <a:prstGeom prst="rect">
            <a:avLst/>
          </a:prstGeom>
        </p:spPr>
        <p:txBody>
          <a:bodyPr anchor="t">
            <a:normAutofit fontScale="85000" lnSpcReduction="10000"/>
          </a:bodyPr>
          <a:lstStyle>
            <a:lvl1pPr algn="l" defTabSz="457200" rtl="0" eaLnBrk="1" latinLnBrk="0" hangingPunct="1">
              <a:spcBef>
                <a:spcPct val="0"/>
              </a:spcBef>
              <a:buNone/>
              <a:defRPr sz="3200" b="1" i="0" kern="1200">
                <a:solidFill>
                  <a:srgbClr val="0060A9"/>
                </a:solidFill>
                <a:latin typeface="Arial"/>
                <a:ea typeface="+mj-ea"/>
                <a:cs typeface="Arial"/>
              </a:defRPr>
            </a:lvl1pPr>
          </a:lstStyle>
          <a:p>
            <a:pPr algn="ctr"/>
            <a:r>
              <a:rPr lang="en-US" dirty="0"/>
              <a:t>Monthly Shift Availability for a Specific Shift</a:t>
            </a:r>
            <a:endParaRPr lang="en-US" b="0" dirty="0"/>
          </a:p>
          <a:p>
            <a:pPr algn="ctr"/>
            <a:endParaRPr lang="en-US" dirty="0"/>
          </a:p>
        </p:txBody>
      </p:sp>
      <p:pic>
        <p:nvPicPr>
          <p:cNvPr id="3" name="Picture 2">
            <a:extLst>
              <a:ext uri="{FF2B5EF4-FFF2-40B4-BE49-F238E27FC236}">
                <a16:creationId xmlns:a16="http://schemas.microsoft.com/office/drawing/2014/main" id="{C0E82587-EE79-41FF-BB6E-750C9E58849E}"/>
              </a:ext>
            </a:extLst>
          </p:cNvPr>
          <p:cNvPicPr>
            <a:picLocks noChangeAspect="1"/>
          </p:cNvPicPr>
          <p:nvPr/>
        </p:nvPicPr>
        <p:blipFill>
          <a:blip r:embed="rId2"/>
          <a:stretch>
            <a:fillRect/>
          </a:stretch>
        </p:blipFill>
        <p:spPr>
          <a:xfrm>
            <a:off x="1828800" y="1600200"/>
            <a:ext cx="6400800" cy="4105129"/>
          </a:xfrm>
          <a:prstGeom prst="rect">
            <a:avLst/>
          </a:prstGeom>
        </p:spPr>
      </p:pic>
    </p:spTree>
    <p:extLst>
      <p:ext uri="{BB962C8B-B14F-4D97-AF65-F5344CB8AC3E}">
        <p14:creationId xmlns:p14="http://schemas.microsoft.com/office/powerpoint/2010/main" val="324229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21000" decel="79000" fill="hold" grpId="0" nodeType="click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2000" fill="hold"/>
                                        <p:tgtEl>
                                          <p:spTgt spid="15"/>
                                        </p:tgtEl>
                                        <p:attrNameLst>
                                          <p:attrName>ppt_x</p:attrName>
                                        </p:attrNameLst>
                                      </p:cBhvr>
                                      <p:tavLst>
                                        <p:tav tm="0">
                                          <p:val>
                                            <p:strVal val="0-#ppt_w/2"/>
                                          </p:val>
                                        </p:tav>
                                        <p:tav tm="100000">
                                          <p:val>
                                            <p:strVal val="#ppt_x"/>
                                          </p:val>
                                        </p:tav>
                                      </p:tavLst>
                                    </p:anim>
                                    <p:anim calcmode="lin" valueType="num">
                                      <p:cBhvr additive="base">
                                        <p:cTn id="8" dur="2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mph" presetSubtype="0" repeatCount="3000" fill="hold" grpId="1" nodeType="clickEffect">
                                  <p:stCondLst>
                                    <p:cond delay="1000"/>
                                  </p:stCondLst>
                                  <p:childTnLst>
                                    <p:animEffect transition="out" filter="fade">
                                      <p:cBhvr>
                                        <p:cTn id="12" dur="1000" tmFilter="0, 0; .2, .5; .8, .5; 1, 0"/>
                                        <p:tgtEl>
                                          <p:spTgt spid="15"/>
                                        </p:tgtEl>
                                      </p:cBhvr>
                                    </p:animEffect>
                                    <p:animScale>
                                      <p:cBhvr>
                                        <p:cTn id="13" dur="50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816A6E4-B016-4DDD-94E4-ABA96E6561E2}"/>
              </a:ext>
            </a:extLst>
          </p:cNvPr>
          <p:cNvSpPr>
            <a:spLocks noGrp="1"/>
          </p:cNvSpPr>
          <p:nvPr>
            <p:ph type="title"/>
          </p:nvPr>
        </p:nvSpPr>
        <p:spPr/>
        <p:txBody>
          <a:bodyPr/>
          <a:lstStyle/>
          <a:p>
            <a:pPr algn="ctr"/>
            <a:r>
              <a:rPr lang="en-US" dirty="0"/>
              <a:t>Topics </a:t>
            </a:r>
          </a:p>
        </p:txBody>
      </p:sp>
      <p:sp>
        <p:nvSpPr>
          <p:cNvPr id="13" name="Content Placeholder 12">
            <a:extLst>
              <a:ext uri="{FF2B5EF4-FFF2-40B4-BE49-F238E27FC236}">
                <a16:creationId xmlns:a16="http://schemas.microsoft.com/office/drawing/2014/main" id="{2EC7D715-23ED-4AD5-B36F-8DC6D7C3822F}"/>
              </a:ext>
            </a:extLst>
          </p:cNvPr>
          <p:cNvSpPr>
            <a:spLocks noGrp="1"/>
          </p:cNvSpPr>
          <p:nvPr>
            <p:ph idx="1"/>
          </p:nvPr>
        </p:nvSpPr>
        <p:spPr>
          <a:xfrm>
            <a:off x="542034" y="1208003"/>
            <a:ext cx="8039459" cy="2220997"/>
          </a:xfrm>
        </p:spPr>
        <p:txBody>
          <a:bodyPr anchor="t"/>
          <a:lstStyle/>
          <a:p>
            <a:pPr marL="0" indent="0">
              <a:buNone/>
            </a:pPr>
            <a:r>
              <a:rPr lang="en-US" dirty="0"/>
              <a:t>This is a brief overview of the Telestaff basics.  A quick “How to” for submitting…</a:t>
            </a:r>
          </a:p>
          <a:p>
            <a:pPr marL="0" indent="0">
              <a:buNone/>
            </a:pPr>
            <a:endParaRPr lang="en-US" dirty="0"/>
          </a:p>
          <a:p>
            <a:pPr marL="0" indent="0">
              <a:buNone/>
            </a:pPr>
            <a:r>
              <a:rPr lang="en-US" dirty="0"/>
              <a:t>EXISTING PROCESSES:</a:t>
            </a:r>
          </a:p>
          <a:p>
            <a:pPr marL="226695" indent="-226695"/>
            <a:r>
              <a:rPr lang="en-US" sz="1800" dirty="0"/>
              <a:t>#1 Telestaff tour</a:t>
            </a:r>
          </a:p>
          <a:p>
            <a:pPr marL="226695" indent="-226695"/>
            <a:r>
              <a:rPr lang="en-US" sz="1800" dirty="0"/>
              <a:t>#2 Paid Time Off (PTO)</a:t>
            </a:r>
          </a:p>
          <a:p>
            <a:pPr marL="226695" indent="-226695"/>
            <a:r>
              <a:rPr lang="en-US" sz="1800" dirty="0"/>
              <a:t>#3 Shift Giveaways</a:t>
            </a:r>
          </a:p>
          <a:p>
            <a:pPr marL="226695" indent="-226695"/>
            <a:r>
              <a:rPr lang="en-US" sz="1800" dirty="0"/>
              <a:t>#4 Shift Trades</a:t>
            </a:r>
          </a:p>
          <a:p>
            <a:pPr marL="226695" indent="-226695"/>
            <a:r>
              <a:rPr lang="en-US" sz="1800" dirty="0"/>
              <a:t>#5 Monthly Shift</a:t>
            </a:r>
          </a:p>
          <a:p>
            <a:pPr marL="0" indent="0">
              <a:buNone/>
            </a:pPr>
            <a:r>
              <a:rPr lang="en-US" sz="1800" dirty="0"/>
              <a:t>	 Availability/Prescheduling</a:t>
            </a:r>
          </a:p>
          <a:p>
            <a:pPr marL="0" indent="0">
              <a:buNone/>
            </a:pPr>
            <a:endParaRPr lang="en-US" sz="1800" dirty="0"/>
          </a:p>
          <a:p>
            <a:pPr marL="0" indent="0">
              <a:buNone/>
            </a:pPr>
            <a:r>
              <a:rPr lang="en-US" dirty="0"/>
              <a:t>NEW ADDITIONAL PROCESS:</a:t>
            </a:r>
          </a:p>
          <a:p>
            <a:pPr marL="226695" indent="-226695"/>
            <a:r>
              <a:rPr lang="en-US" sz="1800" dirty="0"/>
              <a:t>#6 Coco Callback/Picking up paged shifts</a:t>
            </a:r>
          </a:p>
        </p:txBody>
      </p:sp>
      <p:pic>
        <p:nvPicPr>
          <p:cNvPr id="5" name="Picture 4">
            <a:extLst>
              <a:ext uri="{FF2B5EF4-FFF2-40B4-BE49-F238E27FC236}">
                <a16:creationId xmlns:a16="http://schemas.microsoft.com/office/drawing/2014/main" id="{F09B2546-E2EA-473D-8AC2-52F13B8BB4ED}"/>
              </a:ext>
            </a:extLst>
          </p:cNvPr>
          <p:cNvPicPr>
            <a:picLocks noChangeAspect="1"/>
          </p:cNvPicPr>
          <p:nvPr/>
        </p:nvPicPr>
        <p:blipFill>
          <a:blip r:embed="rId2"/>
          <a:stretch>
            <a:fillRect/>
          </a:stretch>
        </p:blipFill>
        <p:spPr>
          <a:xfrm>
            <a:off x="4771392" y="2851728"/>
            <a:ext cx="4185512" cy="2406072"/>
          </a:xfrm>
          <a:prstGeom prst="rect">
            <a:avLst/>
          </a:prstGeom>
        </p:spPr>
      </p:pic>
      <p:pic>
        <p:nvPicPr>
          <p:cNvPr id="3" name="Picture 2">
            <a:extLst>
              <a:ext uri="{FF2B5EF4-FFF2-40B4-BE49-F238E27FC236}">
                <a16:creationId xmlns:a16="http://schemas.microsoft.com/office/drawing/2014/main" id="{428C0525-5551-495A-B452-0374EA6AD51A}"/>
              </a:ext>
            </a:extLst>
          </p:cNvPr>
          <p:cNvPicPr>
            <a:picLocks noChangeAspect="1"/>
          </p:cNvPicPr>
          <p:nvPr/>
        </p:nvPicPr>
        <p:blipFill>
          <a:blip r:embed="rId3"/>
          <a:stretch>
            <a:fillRect/>
          </a:stretch>
        </p:blipFill>
        <p:spPr>
          <a:xfrm>
            <a:off x="4767343" y="2338482"/>
            <a:ext cx="4185513" cy="513246"/>
          </a:xfrm>
          <a:prstGeom prst="rect">
            <a:avLst/>
          </a:prstGeom>
        </p:spPr>
      </p:pic>
    </p:spTree>
    <p:extLst>
      <p:ext uri="{BB962C8B-B14F-4D97-AF65-F5344CB8AC3E}">
        <p14:creationId xmlns:p14="http://schemas.microsoft.com/office/powerpoint/2010/main" val="406227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fade">
                                      <p:cBhvr>
                                        <p:cTn id="7" dur="500"/>
                                        <p:tgtEl>
                                          <p:spTgt spid="1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3" end="3"/>
                                            </p:txEl>
                                          </p:spTgt>
                                        </p:tgtEl>
                                        <p:attrNameLst>
                                          <p:attrName>style.visibility</p:attrName>
                                        </p:attrNameLst>
                                      </p:cBhvr>
                                      <p:to>
                                        <p:strVal val="visible"/>
                                      </p:to>
                                    </p:set>
                                    <p:animEffect transition="in" filter="fade">
                                      <p:cBhvr>
                                        <p:cTn id="10" dur="500"/>
                                        <p:tgtEl>
                                          <p:spTgt spid="1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xEl>
                                              <p:pRg st="4" end="4"/>
                                            </p:txEl>
                                          </p:spTgt>
                                        </p:tgtEl>
                                        <p:attrNameLst>
                                          <p:attrName>style.visibility</p:attrName>
                                        </p:attrNameLst>
                                      </p:cBhvr>
                                      <p:to>
                                        <p:strVal val="visible"/>
                                      </p:to>
                                    </p:set>
                                    <p:animEffect transition="in" filter="fade">
                                      <p:cBhvr>
                                        <p:cTn id="13" dur="500"/>
                                        <p:tgtEl>
                                          <p:spTgt spid="1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xEl>
                                              <p:pRg st="5" end="5"/>
                                            </p:txEl>
                                          </p:spTgt>
                                        </p:tgtEl>
                                        <p:attrNameLst>
                                          <p:attrName>style.visibility</p:attrName>
                                        </p:attrNameLst>
                                      </p:cBhvr>
                                      <p:to>
                                        <p:strVal val="visible"/>
                                      </p:to>
                                    </p:set>
                                    <p:animEffect transition="in" filter="fade">
                                      <p:cBhvr>
                                        <p:cTn id="16" dur="500"/>
                                        <p:tgtEl>
                                          <p:spTgt spid="1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animEffect transition="in" filter="fade">
                                      <p:cBhvr>
                                        <p:cTn id="19" dur="500"/>
                                        <p:tgtEl>
                                          <p:spTgt spid="1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xEl>
                                              <p:pRg st="7" end="7"/>
                                            </p:txEl>
                                          </p:spTgt>
                                        </p:tgtEl>
                                        <p:attrNameLst>
                                          <p:attrName>style.visibility</p:attrName>
                                        </p:attrNameLst>
                                      </p:cBhvr>
                                      <p:to>
                                        <p:strVal val="visible"/>
                                      </p:to>
                                    </p:set>
                                    <p:animEffect transition="in" filter="fade">
                                      <p:cBhvr>
                                        <p:cTn id="22" dur="500"/>
                                        <p:tgtEl>
                                          <p:spTgt spid="1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xEl>
                                              <p:pRg st="8" end="8"/>
                                            </p:txEl>
                                          </p:spTgt>
                                        </p:tgtEl>
                                        <p:attrNameLst>
                                          <p:attrName>style.visibility</p:attrName>
                                        </p:attrNameLst>
                                      </p:cBhvr>
                                      <p:to>
                                        <p:strVal val="visible"/>
                                      </p:to>
                                    </p:set>
                                    <p:animEffect transition="in" filter="fade">
                                      <p:cBhvr>
                                        <p:cTn id="25" dur="500"/>
                                        <p:tgtEl>
                                          <p:spTgt spid="13">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xEl>
                                              <p:pRg st="10" end="10"/>
                                            </p:txEl>
                                          </p:spTgt>
                                        </p:tgtEl>
                                        <p:attrNameLst>
                                          <p:attrName>style.visibility</p:attrName>
                                        </p:attrNameLst>
                                      </p:cBhvr>
                                      <p:to>
                                        <p:strVal val="visible"/>
                                      </p:to>
                                    </p:set>
                                    <p:animEffect transition="in" filter="fade">
                                      <p:cBhvr>
                                        <p:cTn id="30" dur="500"/>
                                        <p:tgtEl>
                                          <p:spTgt spid="13">
                                            <p:txEl>
                                              <p:pRg st="10" end="1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xEl>
                                              <p:pRg st="11" end="11"/>
                                            </p:txEl>
                                          </p:spTgt>
                                        </p:tgtEl>
                                        <p:attrNameLst>
                                          <p:attrName>style.visibility</p:attrName>
                                        </p:attrNameLst>
                                      </p:cBhvr>
                                      <p:to>
                                        <p:strVal val="visible"/>
                                      </p:to>
                                    </p:set>
                                    <p:animEffect transition="in" filter="fade">
                                      <p:cBhvr>
                                        <p:cTn id="33" dur="500"/>
                                        <p:tgtEl>
                                          <p:spTgt spid="1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02EC18E-3975-4CBB-BA86-5DD8EEA81F41}" type="slidenum">
              <a:rPr lang="en-US" smtClean="0"/>
              <a:pPr/>
              <a:t>50</a:t>
            </a:fld>
            <a:endParaRPr lang="en-US" dirty="0"/>
          </a:p>
        </p:txBody>
      </p:sp>
      <p:sp>
        <p:nvSpPr>
          <p:cNvPr id="7" name="Content Placeholder 2">
            <a:extLst>
              <a:ext uri="{FF2B5EF4-FFF2-40B4-BE49-F238E27FC236}">
                <a16:creationId xmlns:a16="http://schemas.microsoft.com/office/drawing/2014/main" id="{8523E8E2-3FAB-4C6F-867E-BB468A53E96A}"/>
              </a:ext>
            </a:extLst>
          </p:cNvPr>
          <p:cNvSpPr>
            <a:spLocks noGrp="1"/>
          </p:cNvSpPr>
          <p:nvPr>
            <p:ph idx="1"/>
          </p:nvPr>
        </p:nvSpPr>
        <p:spPr>
          <a:xfrm>
            <a:off x="542034" y="1198064"/>
            <a:ext cx="8039459" cy="2193496"/>
          </a:xfrm>
        </p:spPr>
        <p:txBody>
          <a:bodyPr anchor="t"/>
          <a:lstStyle/>
          <a:p>
            <a:pPr marL="226695" indent="-226695">
              <a:buFont typeface="Wingdings" panose="05000000000000000000" pitchFamily="2" charset="2"/>
              <a:buChar char="v"/>
            </a:pPr>
            <a:r>
              <a:rPr lang="en-US" dirty="0"/>
              <a:t>Shifts can be selected from the Where box</a:t>
            </a:r>
          </a:p>
          <a:p>
            <a:pPr marL="226695" indent="-226695">
              <a:buFont typeface="Wingdings" panose="05000000000000000000" pitchFamily="2" charset="2"/>
              <a:buChar char="v"/>
            </a:pPr>
            <a:endParaRPr lang="en-US" dirty="0"/>
          </a:p>
          <a:p>
            <a:pPr marL="226695" indent="-226695">
              <a:buFont typeface="Wingdings" panose="05000000000000000000" pitchFamily="2" charset="2"/>
              <a:buChar char="v"/>
            </a:pPr>
            <a:r>
              <a:rPr lang="en-US" dirty="0"/>
              <a:t>Example below</a:t>
            </a:r>
          </a:p>
          <a:p>
            <a:pPr marL="226695" indent="-226695">
              <a:buFont typeface="Wingdings" panose="05000000000000000000" pitchFamily="2" charset="2"/>
              <a:buChar char="v"/>
            </a:pPr>
            <a:endParaRPr lang="en-US" dirty="0"/>
          </a:p>
          <a:p>
            <a:pPr marL="0" indent="0">
              <a:buNone/>
            </a:pPr>
            <a:endParaRPr lang="en-US" dirty="0">
              <a:solidFill>
                <a:schemeClr val="bg2">
                  <a:lumMod val="25000"/>
                </a:schemeClr>
              </a:solidFill>
            </a:endParaRPr>
          </a:p>
          <a:p>
            <a:pPr marL="0" indent="0">
              <a:buNone/>
            </a:pPr>
            <a:endParaRPr lang="en-US" dirty="0"/>
          </a:p>
          <a:p>
            <a:pPr marL="0" indent="0">
              <a:buNone/>
            </a:pPr>
            <a:endParaRPr lang="en-US" dirty="0"/>
          </a:p>
          <a:p>
            <a:pPr marL="226695" indent="-226695"/>
            <a:endParaRPr lang="en-US" dirty="0"/>
          </a:p>
        </p:txBody>
      </p:sp>
      <p:sp>
        <p:nvSpPr>
          <p:cNvPr id="6" name="Title 4">
            <a:extLst>
              <a:ext uri="{FF2B5EF4-FFF2-40B4-BE49-F238E27FC236}">
                <a16:creationId xmlns:a16="http://schemas.microsoft.com/office/drawing/2014/main" id="{4FC3A937-06DB-47CD-8C0B-DF738287A985}"/>
              </a:ext>
            </a:extLst>
          </p:cNvPr>
          <p:cNvSpPr txBox="1">
            <a:spLocks/>
          </p:cNvSpPr>
          <p:nvPr/>
        </p:nvSpPr>
        <p:spPr>
          <a:xfrm>
            <a:off x="694434" y="457200"/>
            <a:ext cx="7803265" cy="665679"/>
          </a:xfrm>
          <a:prstGeom prst="rect">
            <a:avLst/>
          </a:prstGeom>
        </p:spPr>
        <p:txBody>
          <a:bodyPr anchor="t">
            <a:normAutofit fontScale="85000" lnSpcReduction="10000"/>
          </a:bodyPr>
          <a:lstStyle>
            <a:lvl1pPr algn="l" defTabSz="457200" rtl="0" eaLnBrk="1" latinLnBrk="0" hangingPunct="1">
              <a:spcBef>
                <a:spcPct val="0"/>
              </a:spcBef>
              <a:buNone/>
              <a:defRPr sz="3200" b="1" i="0" kern="1200">
                <a:solidFill>
                  <a:srgbClr val="0060A9"/>
                </a:solidFill>
                <a:latin typeface="Arial"/>
                <a:ea typeface="+mj-ea"/>
                <a:cs typeface="Arial"/>
              </a:defRPr>
            </a:lvl1pPr>
          </a:lstStyle>
          <a:p>
            <a:pPr algn="ctr"/>
            <a:r>
              <a:rPr lang="en-US" dirty="0"/>
              <a:t>Monthly Shift Availability for a Specific Shift</a:t>
            </a:r>
            <a:endParaRPr lang="en-US" b="0" dirty="0"/>
          </a:p>
          <a:p>
            <a:pPr algn="ctr"/>
            <a:endParaRPr lang="en-US" dirty="0"/>
          </a:p>
        </p:txBody>
      </p:sp>
      <p:pic>
        <p:nvPicPr>
          <p:cNvPr id="3" name="Picture 2">
            <a:extLst>
              <a:ext uri="{FF2B5EF4-FFF2-40B4-BE49-F238E27FC236}">
                <a16:creationId xmlns:a16="http://schemas.microsoft.com/office/drawing/2014/main" id="{026FA051-BA57-46CC-AFA1-81E7F90CC8A3}"/>
              </a:ext>
            </a:extLst>
          </p:cNvPr>
          <p:cNvPicPr>
            <a:picLocks noChangeAspect="1"/>
          </p:cNvPicPr>
          <p:nvPr/>
        </p:nvPicPr>
        <p:blipFill>
          <a:blip r:embed="rId2"/>
          <a:stretch>
            <a:fillRect/>
          </a:stretch>
        </p:blipFill>
        <p:spPr>
          <a:xfrm>
            <a:off x="1639699" y="3262135"/>
            <a:ext cx="6858000" cy="1248129"/>
          </a:xfrm>
          <a:prstGeom prst="rect">
            <a:avLst/>
          </a:prstGeom>
        </p:spPr>
      </p:pic>
      <p:sp>
        <p:nvSpPr>
          <p:cNvPr id="8" name="Arrow: Striped Right 7">
            <a:extLst>
              <a:ext uri="{FF2B5EF4-FFF2-40B4-BE49-F238E27FC236}">
                <a16:creationId xmlns:a16="http://schemas.microsoft.com/office/drawing/2014/main" id="{641F7971-CC86-4686-8683-B9085E5869B7}"/>
              </a:ext>
            </a:extLst>
          </p:cNvPr>
          <p:cNvSpPr/>
          <p:nvPr/>
        </p:nvSpPr>
        <p:spPr>
          <a:xfrm>
            <a:off x="457200" y="3989056"/>
            <a:ext cx="978408" cy="484632"/>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6315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21000" decel="79000" fill="hold" grpId="0" nodeType="click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mph" presetSubtype="0" repeatCount="3000" fill="hold" grpId="1" nodeType="clickEffect">
                                  <p:stCondLst>
                                    <p:cond delay="1000"/>
                                  </p:stCondLst>
                                  <p:childTnLst>
                                    <p:animEffect transition="out" filter="fade">
                                      <p:cBhvr>
                                        <p:cTn id="12" dur="1000" tmFilter="0, 0; .2, .5; .8, .5; 1, 0"/>
                                        <p:tgtEl>
                                          <p:spTgt spid="8"/>
                                        </p:tgtEl>
                                      </p:cBhvr>
                                    </p:animEffect>
                                    <p:animScale>
                                      <p:cBhvr>
                                        <p:cTn id="13" dur="5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D49E14DE-08D5-46F7-89C2-68805F1C2422}"/>
              </a:ext>
            </a:extLst>
          </p:cNvPr>
          <p:cNvPicPr>
            <a:picLocks noChangeAspect="1"/>
          </p:cNvPicPr>
          <p:nvPr/>
        </p:nvPicPr>
        <p:blipFill>
          <a:blip r:embed="rId2"/>
          <a:stretch>
            <a:fillRect/>
          </a:stretch>
        </p:blipFill>
        <p:spPr>
          <a:xfrm>
            <a:off x="970939" y="2487415"/>
            <a:ext cx="4288799" cy="3846105"/>
          </a:xfrm>
          <a:prstGeom prst="rect">
            <a:avLst/>
          </a:prstGeom>
        </p:spPr>
      </p:pic>
      <p:sp>
        <p:nvSpPr>
          <p:cNvPr id="2" name="Title 1"/>
          <p:cNvSpPr>
            <a:spLocks noGrp="1"/>
          </p:cNvSpPr>
          <p:nvPr>
            <p:ph type="title"/>
          </p:nvPr>
        </p:nvSpPr>
        <p:spPr>
          <a:xfrm>
            <a:off x="338619" y="542324"/>
            <a:ext cx="8210095" cy="665679"/>
          </a:xfrm>
        </p:spPr>
        <p:txBody>
          <a:bodyPr>
            <a:normAutofit fontScale="90000"/>
          </a:bodyPr>
          <a:lstStyle/>
          <a:p>
            <a:pPr algn="ctr"/>
            <a:r>
              <a:rPr lang="en-US" dirty="0"/>
              <a:t>Monthly Shift Availability for a Specific Shift</a:t>
            </a:r>
            <a:endParaRPr lang="en-US" b="0" dirty="0"/>
          </a:p>
          <a:p>
            <a:pPr algn="ctr"/>
            <a:endParaRPr lang="en-US" dirty="0"/>
          </a:p>
        </p:txBody>
      </p:sp>
      <p:sp>
        <p:nvSpPr>
          <p:cNvPr id="4" name="Slide Number Placeholder 3"/>
          <p:cNvSpPr>
            <a:spLocks noGrp="1"/>
          </p:cNvSpPr>
          <p:nvPr>
            <p:ph type="sldNum" sz="quarter" idx="4"/>
          </p:nvPr>
        </p:nvSpPr>
        <p:spPr/>
        <p:txBody>
          <a:bodyPr/>
          <a:lstStyle/>
          <a:p>
            <a:fld id="{C02EC18E-3975-4CBB-BA86-5DD8EEA81F41}" type="slidenum">
              <a:rPr lang="en-US" smtClean="0"/>
              <a:pPr/>
              <a:t>51</a:t>
            </a:fld>
            <a:endParaRPr lang="en-US" dirty="0"/>
          </a:p>
        </p:txBody>
      </p:sp>
      <p:sp>
        <p:nvSpPr>
          <p:cNvPr id="7" name="TextBox 6">
            <a:extLst>
              <a:ext uri="{FF2B5EF4-FFF2-40B4-BE49-F238E27FC236}">
                <a16:creationId xmlns:a16="http://schemas.microsoft.com/office/drawing/2014/main" id="{C59D426A-D89C-46C3-8E46-A3B8B30FFCE1}"/>
              </a:ext>
            </a:extLst>
          </p:cNvPr>
          <p:cNvSpPr txBox="1"/>
          <p:nvPr/>
        </p:nvSpPr>
        <p:spPr>
          <a:xfrm>
            <a:off x="457200" y="1208003"/>
            <a:ext cx="7994135" cy="1107996"/>
          </a:xfrm>
          <a:prstGeom prst="rect">
            <a:avLst/>
          </a:prstGeom>
          <a:noFill/>
        </p:spPr>
        <p:txBody>
          <a:bodyPr wrap="square" rtlCol="0" anchor="t">
            <a:spAutoFit/>
          </a:bodyPr>
          <a:lstStyle/>
          <a:p>
            <a:pPr marL="342900" indent="-342900">
              <a:buClr>
                <a:schemeClr val="tx2">
                  <a:lumMod val="60000"/>
                  <a:lumOff val="40000"/>
                </a:schemeClr>
              </a:buClr>
              <a:buFont typeface="Wingdings" panose="05000000000000000000" pitchFamily="2" charset="2"/>
              <a:buChar char="v"/>
            </a:pPr>
            <a:r>
              <a:rPr lang="en-US" sz="2200" dirty="0">
                <a:solidFill>
                  <a:schemeClr val="bg2">
                    <a:lumMod val="25000"/>
                  </a:schemeClr>
                </a:solidFill>
              </a:rPr>
              <a:t>After you complete Availability, Detail Code and specific shifts:</a:t>
            </a:r>
          </a:p>
          <a:p>
            <a:pPr marL="342900" indent="-342900">
              <a:buClr>
                <a:schemeClr val="tx2">
                  <a:lumMod val="60000"/>
                  <a:lumOff val="40000"/>
                </a:schemeClr>
              </a:buClr>
              <a:buFont typeface="Wingdings" panose="05000000000000000000" pitchFamily="2" charset="2"/>
              <a:buChar char="v"/>
            </a:pPr>
            <a:r>
              <a:rPr lang="en-US" sz="2200" dirty="0">
                <a:solidFill>
                  <a:schemeClr val="bg2">
                    <a:lumMod val="25000"/>
                  </a:schemeClr>
                </a:solidFill>
              </a:rPr>
              <a:t>Check the 2 boxes</a:t>
            </a:r>
          </a:p>
          <a:p>
            <a:pPr marL="342900" indent="-342900">
              <a:buClr>
                <a:schemeClr val="tx2">
                  <a:lumMod val="60000"/>
                  <a:lumOff val="40000"/>
                </a:schemeClr>
              </a:buClr>
              <a:buFont typeface="Wingdings" panose="05000000000000000000" pitchFamily="2" charset="2"/>
              <a:buChar char="v"/>
            </a:pPr>
            <a:r>
              <a:rPr lang="en-US" sz="2200" dirty="0">
                <a:solidFill>
                  <a:schemeClr val="bg2">
                    <a:lumMod val="25000"/>
                  </a:schemeClr>
                </a:solidFill>
              </a:rPr>
              <a:t>Click “Save”</a:t>
            </a:r>
          </a:p>
        </p:txBody>
      </p:sp>
      <p:sp>
        <p:nvSpPr>
          <p:cNvPr id="8" name="Arrow: Right 7">
            <a:extLst>
              <a:ext uri="{FF2B5EF4-FFF2-40B4-BE49-F238E27FC236}">
                <a16:creationId xmlns:a16="http://schemas.microsoft.com/office/drawing/2014/main" id="{A2B9D4BD-18FD-4D8E-B5C8-5A3BCB48B566}"/>
              </a:ext>
            </a:extLst>
          </p:cNvPr>
          <p:cNvSpPr/>
          <p:nvPr/>
        </p:nvSpPr>
        <p:spPr>
          <a:xfrm rot="10800000">
            <a:off x="5304217" y="5335076"/>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A screenshot of a cell phone&#10;&#10;Description generated with very high confidence">
            <a:extLst>
              <a:ext uri="{FF2B5EF4-FFF2-40B4-BE49-F238E27FC236}">
                <a16:creationId xmlns:a16="http://schemas.microsoft.com/office/drawing/2014/main" id="{48A58D32-81B9-4DC5-AB80-DF8903D53C63}"/>
              </a:ext>
            </a:extLst>
          </p:cNvPr>
          <p:cNvPicPr>
            <a:picLocks noChangeAspect="1"/>
          </p:cNvPicPr>
          <p:nvPr/>
        </p:nvPicPr>
        <p:blipFill>
          <a:blip r:embed="rId3"/>
          <a:stretch>
            <a:fillRect/>
          </a:stretch>
        </p:blipFill>
        <p:spPr>
          <a:xfrm>
            <a:off x="970940" y="2404794"/>
            <a:ext cx="4288799" cy="3294551"/>
          </a:xfrm>
          <a:prstGeom prst="rect">
            <a:avLst/>
          </a:prstGeom>
        </p:spPr>
      </p:pic>
      <p:sp>
        <p:nvSpPr>
          <p:cNvPr id="9" name="Arrow: Right 8">
            <a:extLst>
              <a:ext uri="{FF2B5EF4-FFF2-40B4-BE49-F238E27FC236}">
                <a16:creationId xmlns:a16="http://schemas.microsoft.com/office/drawing/2014/main" id="{490F5A36-6D88-42EA-9063-54CB560D3D1F}"/>
              </a:ext>
            </a:extLst>
          </p:cNvPr>
          <p:cNvSpPr/>
          <p:nvPr/>
        </p:nvSpPr>
        <p:spPr>
          <a:xfrm>
            <a:off x="3785461" y="5918377"/>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7193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2000"/>
                                        <p:tgtEl>
                                          <p:spTgt spid="7">
                                            <p:txEl>
                                              <p:pRg st="1" end="1"/>
                                            </p:txEl>
                                          </p:spTgt>
                                        </p:tgtEl>
                                      </p:cBhvr>
                                    </p:animEffect>
                                    <p:anim calcmode="lin" valueType="num">
                                      <p:cBhvr>
                                        <p:cTn id="8" dur="2000" fill="hold"/>
                                        <p:tgtEl>
                                          <p:spTgt spid="7">
                                            <p:txEl>
                                              <p:pRg st="1" end="1"/>
                                            </p:txEl>
                                          </p:spTgt>
                                        </p:tgtEl>
                                        <p:attrNameLst>
                                          <p:attrName>ppt_w</p:attrName>
                                        </p:attrNameLst>
                                      </p:cBhvr>
                                      <p:tavLst>
                                        <p:tav tm="0" fmla="#ppt_w*sin(2.5*pi*$)">
                                          <p:val>
                                            <p:fltVal val="0"/>
                                          </p:val>
                                        </p:tav>
                                        <p:tav tm="100000">
                                          <p:val>
                                            <p:fltVal val="1"/>
                                          </p:val>
                                        </p:tav>
                                      </p:tavLst>
                                    </p:anim>
                                    <p:anim calcmode="lin" valueType="num">
                                      <p:cBhvr>
                                        <p:cTn id="9" dur="2000" fill="hold"/>
                                        <p:tgtEl>
                                          <p:spTgt spid="7">
                                            <p:txEl>
                                              <p:pRg st="1" end="1"/>
                                            </p:txEl>
                                          </p:spTgt>
                                        </p:tgtEl>
                                        <p:attrNameLst>
                                          <p:attrName>ppt_h</p:attrName>
                                        </p:attrNameLst>
                                      </p:cBhvr>
                                      <p:tavLst>
                                        <p:tav tm="0">
                                          <p:val>
                                            <p:strVal val="#ppt_h"/>
                                          </p:val>
                                        </p:tav>
                                        <p:tav tm="100000">
                                          <p:val>
                                            <p:strVal val="#ppt_h"/>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2000"/>
                                        <p:tgtEl>
                                          <p:spTgt spid="7">
                                            <p:txEl>
                                              <p:pRg st="2" end="2"/>
                                            </p:txEl>
                                          </p:spTgt>
                                        </p:tgtEl>
                                      </p:cBhvr>
                                    </p:animEffect>
                                    <p:anim calcmode="lin" valueType="num">
                                      <p:cBhvr>
                                        <p:cTn id="18" dur="2000" fill="hold"/>
                                        <p:tgtEl>
                                          <p:spTgt spid="7">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7">
                                            <p:txEl>
                                              <p:pRg st="2" end="2"/>
                                            </p:txEl>
                                          </p:spTgt>
                                        </p:tgtEl>
                                        <p:attrNameLst>
                                          <p:attrName>ppt_h</p:attrName>
                                        </p:attrNameLst>
                                      </p:cBhvr>
                                      <p:tavLst>
                                        <p:tav tm="0">
                                          <p:val>
                                            <p:strVal val="#ppt_h"/>
                                          </p:val>
                                        </p:tav>
                                        <p:tav tm="100000">
                                          <p:val>
                                            <p:strVal val="#ppt_h"/>
                                          </p:val>
                                        </p:tav>
                                      </p:tavLst>
                                    </p:anim>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856281"/>
            <a:ext cx="8094505" cy="665679"/>
          </a:xfrm>
        </p:spPr>
        <p:txBody>
          <a:bodyPr>
            <a:normAutofit fontScale="90000"/>
          </a:bodyPr>
          <a:lstStyle/>
          <a:p>
            <a:pPr algn="ctr"/>
            <a:r>
              <a:rPr lang="en-US" dirty="0"/>
              <a:t>Monthly Shift Availability for a Specific Shift</a:t>
            </a:r>
            <a:endParaRPr lang="en-US" b="0" dirty="0"/>
          </a:p>
          <a:p>
            <a:pPr algn="ctr"/>
            <a:r>
              <a:rPr lang="en-US" dirty="0"/>
              <a:t>Review</a:t>
            </a:r>
          </a:p>
        </p:txBody>
      </p:sp>
      <p:sp>
        <p:nvSpPr>
          <p:cNvPr id="4" name="Content Placeholder 3"/>
          <p:cNvSpPr>
            <a:spLocks noGrp="1"/>
          </p:cNvSpPr>
          <p:nvPr>
            <p:ph idx="1"/>
          </p:nvPr>
        </p:nvSpPr>
        <p:spPr>
          <a:xfrm>
            <a:off x="542034" y="1780368"/>
            <a:ext cx="8039459" cy="2193496"/>
          </a:xfrm>
        </p:spPr>
        <p:txBody>
          <a:bodyPr anchor="t"/>
          <a:lstStyle/>
          <a:p>
            <a:pPr marL="226695" indent="-226695">
              <a:buFont typeface="Wingdings" panose="05000000000000000000" pitchFamily="2" charset="2"/>
              <a:buChar char="v"/>
            </a:pPr>
            <a:r>
              <a:rPr lang="en-US" sz="2000"/>
              <a:t>During the monthly Availability Window (before the 10</a:t>
            </a:r>
            <a:r>
              <a:rPr lang="en-US" sz="2000" baseline="30000"/>
              <a:t>th</a:t>
            </a:r>
            <a:r>
              <a:rPr lang="en-US" sz="2000"/>
              <a:t>)</a:t>
            </a:r>
          </a:p>
          <a:p>
            <a:pPr marL="226695" indent="-226695">
              <a:buFont typeface="Wingdings" panose="05000000000000000000" pitchFamily="2" charset="2"/>
              <a:buChar char="v"/>
            </a:pPr>
            <a:r>
              <a:rPr lang="en-US" sz="2000" dirty="0"/>
              <a:t>Log into personal Dashboard</a:t>
            </a:r>
          </a:p>
          <a:p>
            <a:pPr marL="226695" indent="-226695">
              <a:buFont typeface="Wingdings" panose="05000000000000000000" pitchFamily="2" charset="2"/>
              <a:buChar char="v"/>
            </a:pPr>
            <a:r>
              <a:rPr lang="en-US" sz="2000" dirty="0"/>
              <a:t>Select Calendar</a:t>
            </a:r>
          </a:p>
          <a:p>
            <a:pPr marL="226695" indent="-226695">
              <a:buFont typeface="Wingdings" panose="05000000000000000000" pitchFamily="2" charset="2"/>
              <a:buChar char="v"/>
            </a:pPr>
            <a:r>
              <a:rPr lang="en-US" sz="2000" dirty="0"/>
              <a:t>Availability for Shifts can only be completed on days where there are Vacant Shifts available</a:t>
            </a:r>
          </a:p>
          <a:p>
            <a:pPr marL="226695" indent="-226695">
              <a:buFont typeface="Wingdings" panose="05000000000000000000" pitchFamily="2" charset="2"/>
              <a:buChar char="v"/>
            </a:pPr>
            <a:r>
              <a:rPr lang="en-US" sz="2000" dirty="0"/>
              <a:t>Left click the date for Availability</a:t>
            </a:r>
          </a:p>
          <a:p>
            <a:pPr marL="226695" indent="-226695">
              <a:buFont typeface="Wingdings" panose="05000000000000000000" pitchFamily="2" charset="2"/>
              <a:buChar char="v"/>
            </a:pPr>
            <a:r>
              <a:rPr lang="en-US" sz="2000" dirty="0"/>
              <a:t>Select “Add”</a:t>
            </a:r>
          </a:p>
          <a:p>
            <a:pPr marL="226695" indent="-226695">
              <a:buFont typeface="Wingdings" panose="05000000000000000000" pitchFamily="2" charset="2"/>
              <a:buChar char="v"/>
            </a:pPr>
            <a:r>
              <a:rPr lang="en-US" sz="2000" dirty="0"/>
              <a:t>Select “Available” in the Work Code drop down</a:t>
            </a:r>
          </a:p>
          <a:p>
            <a:pPr marL="226695" indent="-226695">
              <a:buFont typeface="Wingdings" panose="05000000000000000000" pitchFamily="2" charset="2"/>
              <a:buChar char="v"/>
            </a:pPr>
            <a:r>
              <a:rPr lang="en-US" sz="2000" dirty="0"/>
              <a:t>Shift availability desired must be entered in the Where box</a:t>
            </a:r>
          </a:p>
          <a:p>
            <a:pPr marL="226695" indent="-226695">
              <a:buFont typeface="Wingdings" panose="05000000000000000000" pitchFamily="2" charset="2"/>
              <a:buChar char="v"/>
            </a:pPr>
            <a:r>
              <a:rPr lang="en-US" sz="2000" dirty="0"/>
              <a:t>Make sure to check the all boxes before clicking ‘Save’</a:t>
            </a:r>
          </a:p>
          <a:p>
            <a:pPr marL="226695" indent="-226695">
              <a:buFont typeface="Wingdings" panose="05000000000000000000" pitchFamily="2" charset="2"/>
              <a:buChar char="v"/>
            </a:pPr>
            <a:r>
              <a:rPr lang="en-US" sz="2000" dirty="0"/>
              <a:t>Click ‘Save’ </a:t>
            </a:r>
          </a:p>
          <a:p>
            <a:pPr marL="226695" indent="-226695">
              <a:buFont typeface="Wingdings" panose="05000000000000000000" pitchFamily="2" charset="2"/>
              <a:buChar char="v"/>
            </a:pPr>
            <a:r>
              <a:rPr lang="en-US" sz="2000" dirty="0"/>
              <a:t>In the Calendar you will see Blue and Pink on any day or days awarded to you</a:t>
            </a:r>
          </a:p>
          <a:p>
            <a:pPr marL="226695" indent="-226695">
              <a:buFont typeface="Wingdings" panose="05000000000000000000" pitchFamily="2" charset="2"/>
              <a:buChar char="v"/>
            </a:pPr>
            <a:endParaRPr lang="en-US" sz="2000" dirty="0"/>
          </a:p>
        </p:txBody>
      </p:sp>
      <p:sp>
        <p:nvSpPr>
          <p:cNvPr id="5" name="Rectangle 4">
            <a:extLst>
              <a:ext uri="{FF2B5EF4-FFF2-40B4-BE49-F238E27FC236}">
                <a16:creationId xmlns:a16="http://schemas.microsoft.com/office/drawing/2014/main" id="{B468F927-802F-438F-BCA4-3127E66B207F}"/>
              </a:ext>
            </a:extLst>
          </p:cNvPr>
          <p:cNvSpPr/>
          <p:nvPr/>
        </p:nvSpPr>
        <p:spPr>
          <a:xfrm>
            <a:off x="228600" y="6412540"/>
            <a:ext cx="7458966" cy="307777"/>
          </a:xfrm>
          <a:prstGeom prst="rect">
            <a:avLst/>
          </a:prstGeom>
        </p:spPr>
        <p:txBody>
          <a:bodyPr wrap="square">
            <a:spAutoFit/>
          </a:bodyPr>
          <a:lstStyle/>
          <a:p>
            <a:pPr>
              <a:buClr>
                <a:schemeClr val="tx2">
                  <a:lumMod val="60000"/>
                  <a:lumOff val="40000"/>
                </a:schemeClr>
              </a:buClr>
            </a:pPr>
            <a:r>
              <a:rPr lang="en-US" sz="1400" dirty="0">
                <a:solidFill>
                  <a:schemeClr val="bg2">
                    <a:lumMod val="25000"/>
                  </a:schemeClr>
                </a:solidFill>
                <a:latin typeface="Arial" panose="020B0604020202020204" pitchFamily="34" charset="0"/>
                <a:cs typeface="Arial" panose="020B0604020202020204" pitchFamily="34" charset="0"/>
              </a:rPr>
              <a:t>**Once approved, you cannot edit and will need to request changes with sup or scheduling.</a:t>
            </a:r>
          </a:p>
        </p:txBody>
      </p:sp>
    </p:spTree>
    <p:extLst>
      <p:ext uri="{BB962C8B-B14F-4D97-AF65-F5344CB8AC3E}">
        <p14:creationId xmlns:p14="http://schemas.microsoft.com/office/powerpoint/2010/main" val="31455750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113190" y="996167"/>
            <a:ext cx="9144000" cy="1420032"/>
          </a:xfrm>
        </p:spPr>
        <p:txBody>
          <a:bodyPr anchor="t"/>
          <a:lstStyle/>
          <a:p>
            <a:r>
              <a:rPr lang="en-US" sz="4000" dirty="0"/>
              <a:t>Topic # 6 – NEW Process</a:t>
            </a:r>
          </a:p>
          <a:p>
            <a:r>
              <a:rPr lang="en-US" sz="4000" dirty="0"/>
              <a:t>Coco Callback/</a:t>
            </a:r>
          </a:p>
          <a:p>
            <a:r>
              <a:rPr lang="en-US" sz="4000" dirty="0"/>
              <a:t>Picking up paged shifts</a:t>
            </a:r>
          </a:p>
        </p:txBody>
      </p:sp>
      <p:pic>
        <p:nvPicPr>
          <p:cNvPr id="3" name="Picture 2">
            <a:extLst>
              <a:ext uri="{FF2B5EF4-FFF2-40B4-BE49-F238E27FC236}">
                <a16:creationId xmlns:a16="http://schemas.microsoft.com/office/drawing/2014/main" id="{E9D09159-E800-4C4F-9D39-005DAB28CDF9}"/>
              </a:ext>
            </a:extLst>
          </p:cNvPr>
          <p:cNvPicPr>
            <a:picLocks noChangeAspect="1"/>
          </p:cNvPicPr>
          <p:nvPr/>
        </p:nvPicPr>
        <p:blipFill>
          <a:blip r:embed="rId2"/>
          <a:stretch>
            <a:fillRect/>
          </a:stretch>
        </p:blipFill>
        <p:spPr>
          <a:xfrm>
            <a:off x="2364789" y="3200400"/>
            <a:ext cx="4188041" cy="2204233"/>
          </a:xfrm>
          <a:prstGeom prst="rect">
            <a:avLst/>
          </a:prstGeom>
        </p:spPr>
      </p:pic>
      <p:sp>
        <p:nvSpPr>
          <p:cNvPr id="4" name="Rectangle 3">
            <a:extLst>
              <a:ext uri="{FF2B5EF4-FFF2-40B4-BE49-F238E27FC236}">
                <a16:creationId xmlns:a16="http://schemas.microsoft.com/office/drawing/2014/main" id="{22CE43AD-E173-4999-82E9-CD27C2E7ED68}"/>
              </a:ext>
            </a:extLst>
          </p:cNvPr>
          <p:cNvSpPr/>
          <p:nvPr/>
        </p:nvSpPr>
        <p:spPr>
          <a:xfrm>
            <a:off x="2309304" y="5486400"/>
            <a:ext cx="4572000" cy="1200329"/>
          </a:xfrm>
          <a:prstGeom prst="rect">
            <a:avLst/>
          </a:prstGeom>
        </p:spPr>
        <p:txBody>
          <a:bodyPr>
            <a:spAutoFit/>
          </a:bodyPr>
          <a:lstStyle/>
          <a:p>
            <a:pPr marL="285750" indent="-285750">
              <a:buFontTx/>
              <a:buChar char="-"/>
            </a:pPr>
            <a:r>
              <a:rPr lang="en-US" dirty="0"/>
              <a:t>Past Process: You call scheduling to pick up paged shifts</a:t>
            </a:r>
          </a:p>
          <a:p>
            <a:pPr marL="285750" indent="-285750">
              <a:buFontTx/>
              <a:buChar char="-"/>
            </a:pPr>
            <a:r>
              <a:rPr lang="en-US" b="1" dirty="0"/>
              <a:t>NEW PROCESS: </a:t>
            </a:r>
            <a:r>
              <a:rPr lang="en-US" dirty="0"/>
              <a:t>Use Telestaff</a:t>
            </a:r>
            <a:endParaRPr lang="en-US" b="1" dirty="0"/>
          </a:p>
          <a:p>
            <a:pPr marL="226695" indent="-226695">
              <a:buFont typeface="Wingdings" panose="05000000000000000000" pitchFamily="2" charset="2"/>
              <a:buChar char="v"/>
            </a:pPr>
            <a:endParaRPr lang="en-US" dirty="0"/>
          </a:p>
        </p:txBody>
      </p:sp>
    </p:spTree>
    <p:extLst>
      <p:ext uri="{BB962C8B-B14F-4D97-AF65-F5344CB8AC3E}">
        <p14:creationId xmlns:p14="http://schemas.microsoft.com/office/powerpoint/2010/main" val="4503481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5709B-A747-44C4-B8BC-6DA42D0DFC5F}"/>
              </a:ext>
            </a:extLst>
          </p:cNvPr>
          <p:cNvSpPr>
            <a:spLocks noGrp="1"/>
          </p:cNvSpPr>
          <p:nvPr>
            <p:ph type="title"/>
          </p:nvPr>
        </p:nvSpPr>
        <p:spPr>
          <a:xfrm>
            <a:off x="530912" y="303785"/>
            <a:ext cx="7803265" cy="665679"/>
          </a:xfrm>
        </p:spPr>
        <p:txBody>
          <a:bodyPr>
            <a:normAutofit fontScale="90000"/>
          </a:bodyPr>
          <a:lstStyle/>
          <a:p>
            <a:pPr algn="ctr"/>
            <a:r>
              <a:rPr lang="en-US" dirty="0"/>
              <a:t>Coco Callback/picking up paged shifts: Shift Color Definitions</a:t>
            </a:r>
          </a:p>
        </p:txBody>
      </p:sp>
      <p:sp>
        <p:nvSpPr>
          <p:cNvPr id="3" name="Content Placeholder 2">
            <a:extLst>
              <a:ext uri="{FF2B5EF4-FFF2-40B4-BE49-F238E27FC236}">
                <a16:creationId xmlns:a16="http://schemas.microsoft.com/office/drawing/2014/main" id="{1818C272-E481-43BA-A5E3-5A7A0A15A274}"/>
              </a:ext>
            </a:extLst>
          </p:cNvPr>
          <p:cNvSpPr>
            <a:spLocks noGrp="1"/>
          </p:cNvSpPr>
          <p:nvPr>
            <p:ph idx="1"/>
          </p:nvPr>
        </p:nvSpPr>
        <p:spPr>
          <a:xfrm>
            <a:off x="-228600" y="1513432"/>
            <a:ext cx="8039459" cy="3831136"/>
          </a:xfrm>
        </p:spPr>
        <p:txBody>
          <a:bodyPr anchor="t"/>
          <a:lstStyle/>
          <a:p>
            <a:pPr marL="914400" lvl="2" indent="0">
              <a:buNone/>
            </a:pPr>
            <a:endParaRPr lang="en-US" sz="1200" dirty="0"/>
          </a:p>
          <a:p>
            <a:pPr marL="914400" lvl="2" indent="0">
              <a:buNone/>
            </a:pPr>
            <a:endParaRPr lang="en-US" sz="1200" dirty="0"/>
          </a:p>
          <a:p>
            <a:pPr lvl="1"/>
            <a:r>
              <a:rPr lang="en-US" sz="1200" dirty="0"/>
              <a:t>Green – Prescheduling availability successfully submitted</a:t>
            </a:r>
          </a:p>
          <a:p>
            <a:pPr marL="914400" lvl="2" indent="0">
              <a:buNone/>
            </a:pPr>
            <a:r>
              <a:rPr lang="en-US" sz="1200" dirty="0"/>
              <a:t>(closes on the 10</a:t>
            </a:r>
            <a:r>
              <a:rPr lang="en-US" sz="1200" baseline="30000" dirty="0"/>
              <a:t>th</a:t>
            </a:r>
            <a:r>
              <a:rPr lang="en-US" sz="1200" dirty="0"/>
              <a:t>) These are not yet awarded to you.</a:t>
            </a:r>
          </a:p>
          <a:p>
            <a:pPr marL="914400" lvl="2" indent="0">
              <a:buNone/>
            </a:pPr>
            <a:r>
              <a:rPr lang="en-US" sz="1200" dirty="0"/>
              <a:t>Example - @Am6 in green is the available code</a:t>
            </a:r>
          </a:p>
          <a:p>
            <a:pPr marL="914400" lvl="2" indent="0">
              <a:buNone/>
            </a:pPr>
            <a:r>
              <a:rPr lang="en-US" sz="1200" dirty="0"/>
              <a:t>@Available on M6 or the hours you entered</a:t>
            </a:r>
          </a:p>
          <a:p>
            <a:pPr lvl="1"/>
            <a:endParaRPr lang="en-US" sz="1200" dirty="0"/>
          </a:p>
          <a:p>
            <a:pPr lvl="1"/>
            <a:r>
              <a:rPr lang="en-US" sz="1200" dirty="0">
                <a:solidFill>
                  <a:schemeClr val="tx1"/>
                </a:solidFill>
                <a:highlight>
                  <a:srgbClr val="00FFFF"/>
                </a:highlight>
              </a:rPr>
              <a:t>Blue – Coco callback or Picking up paged shifts availability</a:t>
            </a:r>
          </a:p>
          <a:p>
            <a:pPr marL="457200" lvl="1" indent="0">
              <a:buNone/>
            </a:pPr>
            <a:r>
              <a:rPr lang="en-US" sz="1200" dirty="0">
                <a:solidFill>
                  <a:schemeClr val="tx1"/>
                </a:solidFill>
                <a:highlight>
                  <a:srgbClr val="00FFFF"/>
                </a:highlight>
              </a:rPr>
              <a:t>	successfully submitted (Ongoing – daily, weekly, etc.)</a:t>
            </a:r>
          </a:p>
          <a:p>
            <a:pPr marL="914400" lvl="2" indent="0">
              <a:buNone/>
            </a:pPr>
            <a:r>
              <a:rPr lang="en-US" sz="1200" dirty="0">
                <a:solidFill>
                  <a:schemeClr val="tx1"/>
                </a:solidFill>
                <a:highlight>
                  <a:srgbClr val="00FFFF"/>
                </a:highlight>
              </a:rPr>
              <a:t>These are not yet awarded to you.</a:t>
            </a:r>
          </a:p>
          <a:p>
            <a:pPr marL="914400" lvl="2" indent="0">
              <a:buNone/>
            </a:pPr>
            <a:endParaRPr lang="en-US" sz="1200" dirty="0"/>
          </a:p>
          <a:p>
            <a:pPr lvl="1"/>
            <a:r>
              <a:rPr lang="en-US" sz="1200" dirty="0">
                <a:solidFill>
                  <a:schemeClr val="tx1"/>
                </a:solidFill>
                <a:highlight>
                  <a:srgbClr val="C0C0C0"/>
                </a:highlight>
              </a:rPr>
              <a:t>Gray w/red flag – ‘Coco callback/picking up paged shift’</a:t>
            </a:r>
          </a:p>
          <a:p>
            <a:pPr marL="914400" lvl="2" indent="0">
              <a:buNone/>
            </a:pPr>
            <a:r>
              <a:rPr lang="en-US" sz="1200" dirty="0">
                <a:solidFill>
                  <a:schemeClr val="tx1"/>
                </a:solidFill>
                <a:highlight>
                  <a:srgbClr val="C0C0C0"/>
                </a:highlight>
              </a:rPr>
              <a:t>These are vacant shifts that has been paged out which</a:t>
            </a:r>
          </a:p>
          <a:p>
            <a:pPr marL="914400" lvl="2" indent="0">
              <a:buNone/>
            </a:pPr>
            <a:r>
              <a:rPr lang="en-US" sz="1200" dirty="0">
                <a:solidFill>
                  <a:schemeClr val="tx1"/>
                </a:solidFill>
                <a:highlight>
                  <a:srgbClr val="C0C0C0"/>
                </a:highlight>
              </a:rPr>
              <a:t>are open to submit availability (follow coco callback process)</a:t>
            </a:r>
          </a:p>
          <a:p>
            <a:pPr marL="914400" lvl="2" indent="0">
              <a:buNone/>
            </a:pPr>
            <a:endParaRPr lang="en-US" sz="1200" dirty="0">
              <a:solidFill>
                <a:schemeClr val="tx1"/>
              </a:solidFill>
            </a:endParaRPr>
          </a:p>
          <a:p>
            <a:pPr lvl="1"/>
            <a:r>
              <a:rPr lang="en-US" sz="1200" dirty="0">
                <a:solidFill>
                  <a:schemeClr val="tx1"/>
                </a:solidFill>
                <a:highlight>
                  <a:srgbClr val="FF00FF"/>
                </a:highlight>
              </a:rPr>
              <a:t>Pink – Shifts awarded to you; In addition to any regularly</a:t>
            </a:r>
          </a:p>
          <a:p>
            <a:pPr marL="914400" lvl="2" indent="0">
              <a:buNone/>
            </a:pPr>
            <a:r>
              <a:rPr lang="en-US" sz="1200" dirty="0">
                <a:solidFill>
                  <a:schemeClr val="tx1"/>
                </a:solidFill>
                <a:highlight>
                  <a:srgbClr val="FF00FF"/>
                </a:highlight>
              </a:rPr>
              <a:t>scheduled shift. After you have submitted your availability and the shift is awarded to you, hey turn pink when they have been approved by a sup or scheduling. Once approved, you cannot edit and will need to request changes with sup or scheduling.</a:t>
            </a:r>
            <a:endParaRPr lang="en-US" sz="1000" dirty="0">
              <a:solidFill>
                <a:schemeClr val="tx1"/>
              </a:solidFill>
              <a:highlight>
                <a:srgbClr val="FF00FF"/>
              </a:highlight>
            </a:endParaRPr>
          </a:p>
          <a:p>
            <a:pPr marL="914400" lvl="2" indent="0">
              <a:buNone/>
            </a:pPr>
            <a:endParaRPr lang="en-US" sz="800" dirty="0"/>
          </a:p>
          <a:p>
            <a:pPr lvl="1"/>
            <a:endParaRPr lang="en-US" sz="1000" dirty="0"/>
          </a:p>
          <a:p>
            <a:pPr marL="914400" lvl="2" indent="0">
              <a:buNone/>
            </a:pPr>
            <a:endParaRPr lang="en-US" sz="800" dirty="0"/>
          </a:p>
        </p:txBody>
      </p:sp>
      <p:sp>
        <p:nvSpPr>
          <p:cNvPr id="4" name="Slide Number Placeholder 3">
            <a:extLst>
              <a:ext uri="{FF2B5EF4-FFF2-40B4-BE49-F238E27FC236}">
                <a16:creationId xmlns:a16="http://schemas.microsoft.com/office/drawing/2014/main" id="{FA222E70-BDD8-4791-B268-C8E7A3074147}"/>
              </a:ext>
            </a:extLst>
          </p:cNvPr>
          <p:cNvSpPr>
            <a:spLocks noGrp="1"/>
          </p:cNvSpPr>
          <p:nvPr>
            <p:ph type="sldNum" sz="quarter" idx="4"/>
          </p:nvPr>
        </p:nvSpPr>
        <p:spPr/>
        <p:txBody>
          <a:bodyPr/>
          <a:lstStyle/>
          <a:p>
            <a:fld id="{C02EC18E-3975-4CBB-BA86-5DD8EEA81F41}" type="slidenum">
              <a:rPr lang="en-US" smtClean="0"/>
              <a:pPr/>
              <a:t>54</a:t>
            </a:fld>
            <a:endParaRPr lang="en-US" dirty="0"/>
          </a:p>
        </p:txBody>
      </p:sp>
      <p:pic>
        <p:nvPicPr>
          <p:cNvPr id="6" name="Picture 5">
            <a:extLst>
              <a:ext uri="{FF2B5EF4-FFF2-40B4-BE49-F238E27FC236}">
                <a16:creationId xmlns:a16="http://schemas.microsoft.com/office/drawing/2014/main" id="{5F35AC3C-6D0A-4A0F-AB2B-F0EDB78898C5}"/>
              </a:ext>
            </a:extLst>
          </p:cNvPr>
          <p:cNvPicPr>
            <a:picLocks noChangeAspect="1"/>
          </p:cNvPicPr>
          <p:nvPr/>
        </p:nvPicPr>
        <p:blipFill>
          <a:blip r:embed="rId2"/>
          <a:stretch>
            <a:fillRect/>
          </a:stretch>
        </p:blipFill>
        <p:spPr>
          <a:xfrm>
            <a:off x="5029200" y="2057400"/>
            <a:ext cx="3659066" cy="2743200"/>
          </a:xfrm>
          <a:prstGeom prst="rect">
            <a:avLst/>
          </a:prstGeom>
        </p:spPr>
      </p:pic>
    </p:spTree>
    <p:extLst>
      <p:ext uri="{BB962C8B-B14F-4D97-AF65-F5344CB8AC3E}">
        <p14:creationId xmlns:p14="http://schemas.microsoft.com/office/powerpoint/2010/main" val="687365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D93BA5-33C7-4FA9-BFB2-964F2F77DCC9}"/>
              </a:ext>
            </a:extLst>
          </p:cNvPr>
          <p:cNvSpPr>
            <a:spLocks noGrp="1"/>
          </p:cNvSpPr>
          <p:nvPr>
            <p:ph type="title"/>
          </p:nvPr>
        </p:nvSpPr>
        <p:spPr/>
        <p:txBody>
          <a:bodyPr>
            <a:normAutofit/>
          </a:bodyPr>
          <a:lstStyle/>
          <a:p>
            <a:pPr algn="ctr"/>
            <a:r>
              <a:rPr lang="en-US" dirty="0"/>
              <a:t>Coco Callback: Picking Up Open Shifts</a:t>
            </a:r>
          </a:p>
        </p:txBody>
      </p:sp>
      <p:pic>
        <p:nvPicPr>
          <p:cNvPr id="8" name="Content Placeholder 7">
            <a:extLst>
              <a:ext uri="{FF2B5EF4-FFF2-40B4-BE49-F238E27FC236}">
                <a16:creationId xmlns:a16="http://schemas.microsoft.com/office/drawing/2014/main" id="{65D3F213-13AF-4A80-B6F8-74BABE93F272}"/>
              </a:ext>
            </a:extLst>
          </p:cNvPr>
          <p:cNvPicPr>
            <a:picLocks noGrp="1" noChangeAspect="1"/>
          </p:cNvPicPr>
          <p:nvPr>
            <p:ph idx="1"/>
          </p:nvPr>
        </p:nvPicPr>
        <p:blipFill>
          <a:blip r:embed="rId2"/>
          <a:stretch>
            <a:fillRect/>
          </a:stretch>
        </p:blipFill>
        <p:spPr>
          <a:xfrm>
            <a:off x="4590348" y="1727205"/>
            <a:ext cx="3897488" cy="21923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Slide Number Placeholder 3"/>
          <p:cNvSpPr>
            <a:spLocks noGrp="1"/>
          </p:cNvSpPr>
          <p:nvPr>
            <p:ph type="sldNum" sz="quarter" idx="4"/>
          </p:nvPr>
        </p:nvSpPr>
        <p:spPr/>
        <p:txBody>
          <a:bodyPr/>
          <a:lstStyle/>
          <a:p>
            <a:fld id="{C02EC18E-3975-4CBB-BA86-5DD8EEA81F41}" type="slidenum">
              <a:rPr lang="en-US" smtClean="0"/>
              <a:pPr/>
              <a:t>55</a:t>
            </a:fld>
            <a:endParaRPr lang="en-US" dirty="0"/>
          </a:p>
        </p:txBody>
      </p:sp>
      <p:sp>
        <p:nvSpPr>
          <p:cNvPr id="9" name="TextBox 8">
            <a:extLst>
              <a:ext uri="{FF2B5EF4-FFF2-40B4-BE49-F238E27FC236}">
                <a16:creationId xmlns:a16="http://schemas.microsoft.com/office/drawing/2014/main" id="{E2349660-1B63-4F33-A13A-873A573B7DE6}"/>
              </a:ext>
            </a:extLst>
          </p:cNvPr>
          <p:cNvSpPr txBox="1"/>
          <p:nvPr/>
        </p:nvSpPr>
        <p:spPr>
          <a:xfrm>
            <a:off x="552141" y="2592542"/>
            <a:ext cx="4007797" cy="3785652"/>
          </a:xfrm>
          <a:prstGeom prst="rect">
            <a:avLst/>
          </a:prstGeom>
          <a:noFill/>
        </p:spPr>
        <p:txBody>
          <a:bodyPr wrap="square" rtlCol="0">
            <a:spAutoFit/>
          </a:bodyPr>
          <a:lstStyle/>
          <a:p>
            <a:pPr marL="342900" indent="-342900">
              <a:buClr>
                <a:schemeClr val="tx2">
                  <a:lumMod val="60000"/>
                  <a:lumOff val="40000"/>
                </a:schemeClr>
              </a:buClr>
              <a:buFont typeface="Wingdings" panose="05000000000000000000" pitchFamily="2" charset="2"/>
              <a:buChar char="v"/>
            </a:pPr>
            <a:r>
              <a:rPr lang="en-US" sz="2400" dirty="0">
                <a:solidFill>
                  <a:schemeClr val="bg2">
                    <a:lumMod val="25000"/>
                  </a:schemeClr>
                </a:solidFill>
                <a:latin typeface="Arial" panose="020B0604020202020204" pitchFamily="34" charset="0"/>
                <a:cs typeface="Arial" panose="020B0604020202020204" pitchFamily="34" charset="0"/>
              </a:rPr>
              <a:t>Starting at the Dashboard</a:t>
            </a:r>
          </a:p>
          <a:p>
            <a:pPr marL="342900" indent="-342900">
              <a:buClr>
                <a:schemeClr val="tx2">
                  <a:lumMod val="60000"/>
                  <a:lumOff val="40000"/>
                </a:schemeClr>
              </a:buClr>
              <a:buFont typeface="Wingdings" panose="05000000000000000000" pitchFamily="2" charset="2"/>
              <a:buChar char="v"/>
            </a:pPr>
            <a:endParaRPr lang="en-US" sz="2400" dirty="0">
              <a:solidFill>
                <a:schemeClr val="bg2">
                  <a:lumMod val="25000"/>
                </a:schemeClr>
              </a:solidFill>
              <a:latin typeface="Arial" panose="020B0604020202020204" pitchFamily="34" charset="0"/>
              <a:cs typeface="Arial" panose="020B0604020202020204" pitchFamily="34" charset="0"/>
            </a:endParaRPr>
          </a:p>
          <a:p>
            <a:pPr marL="342900" indent="-342900">
              <a:buClr>
                <a:schemeClr val="tx2">
                  <a:lumMod val="60000"/>
                  <a:lumOff val="40000"/>
                </a:schemeClr>
              </a:buClr>
              <a:buFont typeface="Wingdings" panose="05000000000000000000" pitchFamily="2" charset="2"/>
              <a:buChar char="v"/>
            </a:pPr>
            <a:endParaRPr lang="en-US" sz="2400" dirty="0">
              <a:solidFill>
                <a:schemeClr val="bg2">
                  <a:lumMod val="25000"/>
                </a:schemeClr>
              </a:solidFill>
              <a:latin typeface="Arial" panose="020B0604020202020204" pitchFamily="34" charset="0"/>
              <a:cs typeface="Arial" panose="020B0604020202020204" pitchFamily="34" charset="0"/>
            </a:endParaRPr>
          </a:p>
          <a:p>
            <a:pPr marL="342900" indent="-342900">
              <a:buClr>
                <a:schemeClr val="tx2">
                  <a:lumMod val="60000"/>
                  <a:lumOff val="40000"/>
                </a:schemeClr>
              </a:buClr>
              <a:buFont typeface="Wingdings" panose="05000000000000000000" pitchFamily="2" charset="2"/>
              <a:buChar char="v"/>
            </a:pPr>
            <a:endParaRPr lang="en-US" sz="2400" dirty="0">
              <a:solidFill>
                <a:schemeClr val="bg2">
                  <a:lumMod val="25000"/>
                </a:schemeClr>
              </a:solidFill>
              <a:latin typeface="Arial" panose="020B0604020202020204" pitchFamily="34" charset="0"/>
              <a:cs typeface="Arial" panose="020B0604020202020204" pitchFamily="34" charset="0"/>
            </a:endParaRPr>
          </a:p>
          <a:p>
            <a:pPr marL="342900" indent="-342900">
              <a:buClr>
                <a:schemeClr val="tx2">
                  <a:lumMod val="60000"/>
                  <a:lumOff val="40000"/>
                </a:schemeClr>
              </a:buClr>
              <a:buFont typeface="Wingdings" panose="05000000000000000000" pitchFamily="2" charset="2"/>
              <a:buChar char="v"/>
            </a:pPr>
            <a:endParaRPr lang="en-US" sz="2400" dirty="0">
              <a:solidFill>
                <a:schemeClr val="bg2">
                  <a:lumMod val="25000"/>
                </a:schemeClr>
              </a:solidFill>
              <a:latin typeface="Arial" panose="020B0604020202020204" pitchFamily="34" charset="0"/>
              <a:cs typeface="Arial" panose="020B0604020202020204" pitchFamily="34" charset="0"/>
            </a:endParaRPr>
          </a:p>
          <a:p>
            <a:pPr marL="342900" indent="-342900">
              <a:buClr>
                <a:schemeClr val="tx2">
                  <a:lumMod val="60000"/>
                  <a:lumOff val="40000"/>
                </a:schemeClr>
              </a:buClr>
              <a:buFont typeface="Wingdings" panose="05000000000000000000" pitchFamily="2" charset="2"/>
              <a:buChar char="v"/>
            </a:pPr>
            <a:endParaRPr lang="en-US" sz="2400" dirty="0">
              <a:solidFill>
                <a:schemeClr val="bg2">
                  <a:lumMod val="25000"/>
                </a:schemeClr>
              </a:solidFill>
              <a:latin typeface="Arial" panose="020B0604020202020204" pitchFamily="34" charset="0"/>
              <a:cs typeface="Arial" panose="020B0604020202020204" pitchFamily="34" charset="0"/>
            </a:endParaRPr>
          </a:p>
          <a:p>
            <a:pPr marL="342900" indent="-342900">
              <a:buClr>
                <a:schemeClr val="tx2">
                  <a:lumMod val="60000"/>
                  <a:lumOff val="40000"/>
                </a:schemeClr>
              </a:buClr>
              <a:buFont typeface="Wingdings" panose="05000000000000000000" pitchFamily="2" charset="2"/>
              <a:buChar char="v"/>
            </a:pPr>
            <a:endParaRPr lang="en-US" sz="2400" dirty="0">
              <a:solidFill>
                <a:schemeClr val="bg2">
                  <a:lumMod val="25000"/>
                </a:schemeClr>
              </a:solidFill>
              <a:latin typeface="Arial" panose="020B0604020202020204" pitchFamily="34" charset="0"/>
              <a:cs typeface="Arial" panose="020B0604020202020204" pitchFamily="34" charset="0"/>
            </a:endParaRPr>
          </a:p>
          <a:p>
            <a:pPr marL="342900" indent="-342900">
              <a:buClr>
                <a:schemeClr val="tx2">
                  <a:lumMod val="60000"/>
                  <a:lumOff val="40000"/>
                </a:schemeClr>
              </a:buClr>
              <a:buFont typeface="Wingdings" panose="05000000000000000000" pitchFamily="2" charset="2"/>
              <a:buChar char="v"/>
            </a:pPr>
            <a:r>
              <a:rPr lang="en-US" sz="2400" dirty="0">
                <a:solidFill>
                  <a:schemeClr val="bg2">
                    <a:lumMod val="25000"/>
                  </a:schemeClr>
                </a:solidFill>
                <a:latin typeface="Arial" panose="020B0604020202020204" pitchFamily="34" charset="0"/>
                <a:cs typeface="Arial" panose="020B0604020202020204" pitchFamily="34" charset="0"/>
              </a:rPr>
              <a:t>Select Calendar</a:t>
            </a:r>
          </a:p>
          <a:p>
            <a:pPr marL="342900" indent="-342900">
              <a:buClr>
                <a:schemeClr val="tx2">
                  <a:lumMod val="60000"/>
                  <a:lumOff val="40000"/>
                </a:schemeClr>
              </a:buClr>
              <a:buFont typeface="Wingdings" panose="05000000000000000000" pitchFamily="2" charset="2"/>
              <a:buChar char="v"/>
            </a:pPr>
            <a:endParaRPr lang="en-US" sz="2400" dirty="0">
              <a:latin typeface="Arial" panose="020B0604020202020204" pitchFamily="34" charset="0"/>
              <a:cs typeface="Arial" panose="020B0604020202020204" pitchFamily="34" charset="0"/>
            </a:endParaRPr>
          </a:p>
          <a:p>
            <a:pPr marL="342900" indent="-342900">
              <a:buClr>
                <a:schemeClr val="tx2">
                  <a:lumMod val="60000"/>
                  <a:lumOff val="40000"/>
                </a:schemeClr>
              </a:buClr>
              <a:buFont typeface="Wingdings" panose="05000000000000000000" pitchFamily="2" charset="2"/>
              <a:buChar char="v"/>
            </a:pPr>
            <a:endParaRPr lang="en-US" sz="240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BEE13767-3A3E-4EB4-9FEC-254CC49E1A43}"/>
              </a:ext>
            </a:extLst>
          </p:cNvPr>
          <p:cNvPicPr>
            <a:picLocks noChangeAspect="1"/>
          </p:cNvPicPr>
          <p:nvPr/>
        </p:nvPicPr>
        <p:blipFill>
          <a:blip r:embed="rId3"/>
          <a:stretch>
            <a:fillRect/>
          </a:stretch>
        </p:blipFill>
        <p:spPr>
          <a:xfrm>
            <a:off x="5257800" y="4990509"/>
            <a:ext cx="2562583" cy="790685"/>
          </a:xfrm>
          <a:prstGeom prst="rect">
            <a:avLst/>
          </a:prstGeom>
        </p:spPr>
      </p:pic>
    </p:spTree>
    <p:extLst>
      <p:ext uri="{BB962C8B-B14F-4D97-AF65-F5344CB8AC3E}">
        <p14:creationId xmlns:p14="http://schemas.microsoft.com/office/powerpoint/2010/main" val="25338343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7BE0E8-FA83-42A8-A670-A83DEF8196B2}"/>
              </a:ext>
            </a:extLst>
          </p:cNvPr>
          <p:cNvSpPr>
            <a:spLocks noGrp="1"/>
          </p:cNvSpPr>
          <p:nvPr>
            <p:ph type="title"/>
          </p:nvPr>
        </p:nvSpPr>
        <p:spPr/>
        <p:txBody>
          <a:bodyPr/>
          <a:lstStyle/>
          <a:p>
            <a:pPr algn="ctr"/>
            <a:r>
              <a:rPr lang="en-US" dirty="0"/>
              <a:t>Coco Callback: Picking Up Open Shifts</a:t>
            </a:r>
          </a:p>
        </p:txBody>
      </p:sp>
      <p:sp>
        <p:nvSpPr>
          <p:cNvPr id="2" name="Text Placeholder 1"/>
          <p:cNvSpPr>
            <a:spLocks noGrp="1"/>
          </p:cNvSpPr>
          <p:nvPr>
            <p:ph idx="1"/>
          </p:nvPr>
        </p:nvSpPr>
        <p:spPr>
          <a:xfrm>
            <a:off x="542034" y="1198064"/>
            <a:ext cx="8039459" cy="2193496"/>
          </a:xfrm>
        </p:spPr>
        <p:txBody>
          <a:bodyPr/>
          <a:lstStyle/>
          <a:p>
            <a:pPr>
              <a:buFont typeface="Wingdings" panose="05000000000000000000" pitchFamily="2" charset="2"/>
              <a:buChar char="v"/>
            </a:pPr>
            <a:r>
              <a:rPr lang="en-US" sz="1800" dirty="0"/>
              <a:t>Left click the shift that you want to put in for</a:t>
            </a:r>
          </a:p>
          <a:p>
            <a:pPr>
              <a:buFont typeface="Wingdings" panose="05000000000000000000" pitchFamily="2" charset="2"/>
              <a:buChar char="v"/>
            </a:pPr>
            <a:r>
              <a:rPr lang="en-US" sz="1800" dirty="0"/>
              <a:t>Select “Add”</a:t>
            </a:r>
          </a:p>
          <a:p>
            <a:endParaRPr lang="en-US" sz="1800" b="1" dirty="0"/>
          </a:p>
          <a:p>
            <a:endParaRPr lang="en-US" sz="1800" b="1" dirty="0"/>
          </a:p>
          <a:p>
            <a:endParaRPr lang="en-US" sz="1800" b="1" dirty="0"/>
          </a:p>
          <a:p>
            <a:endParaRPr lang="en-US" sz="1800" b="1" dirty="0"/>
          </a:p>
        </p:txBody>
      </p:sp>
      <p:pic>
        <p:nvPicPr>
          <p:cNvPr id="5" name="Picture 4">
            <a:extLst>
              <a:ext uri="{FF2B5EF4-FFF2-40B4-BE49-F238E27FC236}">
                <a16:creationId xmlns:a16="http://schemas.microsoft.com/office/drawing/2014/main" id="{869EEC91-B24E-43B0-99C7-D43DEC31313D}"/>
              </a:ext>
            </a:extLst>
          </p:cNvPr>
          <p:cNvPicPr>
            <a:picLocks noChangeAspect="1"/>
          </p:cNvPicPr>
          <p:nvPr/>
        </p:nvPicPr>
        <p:blipFill>
          <a:blip r:embed="rId2"/>
          <a:stretch>
            <a:fillRect/>
          </a:stretch>
        </p:blipFill>
        <p:spPr>
          <a:xfrm>
            <a:off x="542034" y="1903547"/>
            <a:ext cx="7315200" cy="4287506"/>
          </a:xfrm>
          <a:prstGeom prst="rect">
            <a:avLst/>
          </a:prstGeom>
        </p:spPr>
      </p:pic>
      <p:pic>
        <p:nvPicPr>
          <p:cNvPr id="7" name="Picture 6">
            <a:extLst>
              <a:ext uri="{FF2B5EF4-FFF2-40B4-BE49-F238E27FC236}">
                <a16:creationId xmlns:a16="http://schemas.microsoft.com/office/drawing/2014/main" id="{C891C173-28D8-4903-9C15-21EF83C91740}"/>
              </a:ext>
            </a:extLst>
          </p:cNvPr>
          <p:cNvPicPr>
            <a:picLocks noChangeAspect="1"/>
          </p:cNvPicPr>
          <p:nvPr/>
        </p:nvPicPr>
        <p:blipFill>
          <a:blip r:embed="rId3"/>
          <a:stretch>
            <a:fillRect/>
          </a:stretch>
        </p:blipFill>
        <p:spPr>
          <a:xfrm>
            <a:off x="2743200" y="4343569"/>
            <a:ext cx="2048161" cy="447737"/>
          </a:xfrm>
          <a:prstGeom prst="rect">
            <a:avLst/>
          </a:prstGeom>
        </p:spPr>
      </p:pic>
      <p:sp>
        <p:nvSpPr>
          <p:cNvPr id="8" name="Arrow: Right 7">
            <a:extLst>
              <a:ext uri="{FF2B5EF4-FFF2-40B4-BE49-F238E27FC236}">
                <a16:creationId xmlns:a16="http://schemas.microsoft.com/office/drawing/2014/main" id="{647588FE-F40C-456D-A4DF-233F6FCCCC9C}"/>
              </a:ext>
            </a:extLst>
          </p:cNvPr>
          <p:cNvSpPr/>
          <p:nvPr/>
        </p:nvSpPr>
        <p:spPr>
          <a:xfrm>
            <a:off x="1828800" y="4343400"/>
            <a:ext cx="45719" cy="457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10DBE4CE-CA3A-4D26-AE07-6CF6408AA5D1}"/>
              </a:ext>
            </a:extLst>
          </p:cNvPr>
          <p:cNvSpPr/>
          <p:nvPr/>
        </p:nvSpPr>
        <p:spPr>
          <a:xfrm>
            <a:off x="1725978" y="4404239"/>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5218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1" end="1"/>
                                            </p:tx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style.rotation</p:attrName>
                                        </p:attrNameLst>
                                      </p:cBhvr>
                                      <p:tavLst>
                                        <p:tav tm="0">
                                          <p:val>
                                            <p:fltVal val="90"/>
                                          </p:val>
                                        </p:tav>
                                        <p:tav tm="100000">
                                          <p:val>
                                            <p:fltVal val="0"/>
                                          </p:val>
                                        </p:tav>
                                      </p:tavLst>
                                    </p:anim>
                                    <p:animEffect transition="in" filter="fade">
                                      <p:cBhvr>
                                        <p:cTn id="24" dur="1000"/>
                                        <p:tgtEl>
                                          <p:spTgt spid="9"/>
                                        </p:tgtEl>
                                      </p:cBhvr>
                                    </p:animEffect>
                                  </p:childTnLst>
                                </p:cTn>
                              </p:par>
                              <p:par>
                                <p:cTn id="25" presetID="3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style.rotation</p:attrName>
                                        </p:attrNameLst>
                                      </p:cBhvr>
                                      <p:tavLst>
                                        <p:tav tm="0">
                                          <p:val>
                                            <p:fltVal val="90"/>
                                          </p:val>
                                        </p:tav>
                                        <p:tav tm="100000">
                                          <p:val>
                                            <p:fltVal val="0"/>
                                          </p:val>
                                        </p:tav>
                                      </p:tavLst>
                                    </p:anim>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6AF9DF-07E5-48DD-A142-00A1988A1361}"/>
              </a:ext>
            </a:extLst>
          </p:cNvPr>
          <p:cNvSpPr>
            <a:spLocks noGrp="1"/>
          </p:cNvSpPr>
          <p:nvPr>
            <p:ph type="sldNum" sz="quarter" idx="4"/>
          </p:nvPr>
        </p:nvSpPr>
        <p:spPr/>
        <p:txBody>
          <a:bodyPr/>
          <a:lstStyle/>
          <a:p>
            <a:fld id="{C02EC18E-3975-4CBB-BA86-5DD8EEA81F41}" type="slidenum">
              <a:rPr lang="en-US" smtClean="0"/>
              <a:pPr/>
              <a:t>57</a:t>
            </a:fld>
            <a:endParaRPr lang="en-US" dirty="0"/>
          </a:p>
        </p:txBody>
      </p:sp>
      <p:sp>
        <p:nvSpPr>
          <p:cNvPr id="5" name="Title 2">
            <a:extLst>
              <a:ext uri="{FF2B5EF4-FFF2-40B4-BE49-F238E27FC236}">
                <a16:creationId xmlns:a16="http://schemas.microsoft.com/office/drawing/2014/main" id="{7AFCD44A-FDA6-4F9B-8129-4B7ADC152D82}"/>
              </a:ext>
            </a:extLst>
          </p:cNvPr>
          <p:cNvSpPr>
            <a:spLocks noGrp="1"/>
          </p:cNvSpPr>
          <p:nvPr>
            <p:ph type="title"/>
          </p:nvPr>
        </p:nvSpPr>
        <p:spPr>
          <a:xfrm>
            <a:off x="471013" y="914400"/>
            <a:ext cx="7803265" cy="665679"/>
          </a:xfrm>
        </p:spPr>
        <p:txBody>
          <a:bodyPr>
            <a:normAutofit/>
          </a:bodyPr>
          <a:lstStyle/>
          <a:p>
            <a:pPr algn="ctr"/>
            <a:r>
              <a:rPr lang="en-US" dirty="0"/>
              <a:t>Coco Callback/Picking up paged shifts</a:t>
            </a:r>
          </a:p>
        </p:txBody>
      </p:sp>
      <p:pic>
        <p:nvPicPr>
          <p:cNvPr id="7" name="Picture 6">
            <a:extLst>
              <a:ext uri="{FF2B5EF4-FFF2-40B4-BE49-F238E27FC236}">
                <a16:creationId xmlns:a16="http://schemas.microsoft.com/office/drawing/2014/main" id="{001B3D6D-12EA-4A7C-B5EC-E3B6B78EEEA4}"/>
              </a:ext>
            </a:extLst>
          </p:cNvPr>
          <p:cNvPicPr>
            <a:picLocks noChangeAspect="1"/>
          </p:cNvPicPr>
          <p:nvPr/>
        </p:nvPicPr>
        <p:blipFill>
          <a:blip r:embed="rId2"/>
          <a:stretch>
            <a:fillRect/>
          </a:stretch>
        </p:blipFill>
        <p:spPr>
          <a:xfrm>
            <a:off x="1680882" y="2460853"/>
            <a:ext cx="5227063" cy="3398261"/>
          </a:xfrm>
          <a:prstGeom prst="rect">
            <a:avLst/>
          </a:prstGeom>
        </p:spPr>
      </p:pic>
      <p:sp>
        <p:nvSpPr>
          <p:cNvPr id="3" name="Text Placeholder 1">
            <a:extLst>
              <a:ext uri="{FF2B5EF4-FFF2-40B4-BE49-F238E27FC236}">
                <a16:creationId xmlns:a16="http://schemas.microsoft.com/office/drawing/2014/main" id="{427E9E5A-8F98-43DF-B99B-2492EB24AE7D}"/>
              </a:ext>
            </a:extLst>
          </p:cNvPr>
          <p:cNvSpPr>
            <a:spLocks noGrp="1"/>
          </p:cNvSpPr>
          <p:nvPr>
            <p:ph idx="1"/>
          </p:nvPr>
        </p:nvSpPr>
        <p:spPr>
          <a:xfrm>
            <a:off x="625191" y="1554663"/>
            <a:ext cx="8039459" cy="2193496"/>
          </a:xfrm>
        </p:spPr>
        <p:txBody>
          <a:bodyPr/>
          <a:lstStyle/>
          <a:p>
            <a:pPr>
              <a:buFont typeface="Wingdings" panose="05000000000000000000" pitchFamily="2" charset="2"/>
              <a:buChar char="v"/>
            </a:pPr>
            <a:r>
              <a:rPr lang="en-US" sz="1800" dirty="0"/>
              <a:t>Left click the date that is being given away</a:t>
            </a:r>
          </a:p>
          <a:p>
            <a:pPr>
              <a:buFont typeface="Wingdings" panose="05000000000000000000" pitchFamily="2" charset="2"/>
              <a:buChar char="v"/>
            </a:pPr>
            <a:r>
              <a:rPr lang="en-US" sz="1800" dirty="0"/>
              <a:t>Select “Add”</a:t>
            </a:r>
          </a:p>
          <a:p>
            <a:endParaRPr lang="en-US" sz="1800" b="1" dirty="0"/>
          </a:p>
          <a:p>
            <a:endParaRPr lang="en-US" sz="1800" b="1" dirty="0"/>
          </a:p>
          <a:p>
            <a:endParaRPr lang="en-US" sz="1800" b="1" dirty="0"/>
          </a:p>
          <a:p>
            <a:endParaRPr lang="en-US" sz="1800" b="1" dirty="0"/>
          </a:p>
        </p:txBody>
      </p:sp>
    </p:spTree>
    <p:extLst>
      <p:ext uri="{BB962C8B-B14F-4D97-AF65-F5344CB8AC3E}">
        <p14:creationId xmlns:p14="http://schemas.microsoft.com/office/powerpoint/2010/main" val="26669109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6AF9DF-07E5-48DD-A142-00A1988A1361}"/>
              </a:ext>
            </a:extLst>
          </p:cNvPr>
          <p:cNvSpPr>
            <a:spLocks noGrp="1"/>
          </p:cNvSpPr>
          <p:nvPr>
            <p:ph type="sldNum" sz="quarter" idx="4"/>
          </p:nvPr>
        </p:nvSpPr>
        <p:spPr/>
        <p:txBody>
          <a:bodyPr/>
          <a:lstStyle/>
          <a:p>
            <a:fld id="{C02EC18E-3975-4CBB-BA86-5DD8EEA81F41}" type="slidenum">
              <a:rPr lang="en-US" smtClean="0"/>
              <a:pPr/>
              <a:t>58</a:t>
            </a:fld>
            <a:endParaRPr lang="en-US" dirty="0"/>
          </a:p>
        </p:txBody>
      </p:sp>
      <p:sp>
        <p:nvSpPr>
          <p:cNvPr id="5" name="Title 2">
            <a:extLst>
              <a:ext uri="{FF2B5EF4-FFF2-40B4-BE49-F238E27FC236}">
                <a16:creationId xmlns:a16="http://schemas.microsoft.com/office/drawing/2014/main" id="{7AFCD44A-FDA6-4F9B-8129-4B7ADC152D82}"/>
              </a:ext>
            </a:extLst>
          </p:cNvPr>
          <p:cNvSpPr>
            <a:spLocks noGrp="1"/>
          </p:cNvSpPr>
          <p:nvPr>
            <p:ph type="title"/>
          </p:nvPr>
        </p:nvSpPr>
        <p:spPr>
          <a:xfrm>
            <a:off x="471013" y="914400"/>
            <a:ext cx="7803265" cy="665679"/>
          </a:xfrm>
        </p:spPr>
        <p:txBody>
          <a:bodyPr>
            <a:normAutofit/>
          </a:bodyPr>
          <a:lstStyle/>
          <a:p>
            <a:pPr algn="ctr"/>
            <a:r>
              <a:rPr lang="en-US" dirty="0"/>
              <a:t>Coco Callback/Picking up paged shifts</a:t>
            </a:r>
          </a:p>
        </p:txBody>
      </p:sp>
      <p:pic>
        <p:nvPicPr>
          <p:cNvPr id="7" name="Picture 6">
            <a:extLst>
              <a:ext uri="{FF2B5EF4-FFF2-40B4-BE49-F238E27FC236}">
                <a16:creationId xmlns:a16="http://schemas.microsoft.com/office/drawing/2014/main" id="{001B3D6D-12EA-4A7C-B5EC-E3B6B78EEEA4}"/>
              </a:ext>
            </a:extLst>
          </p:cNvPr>
          <p:cNvPicPr>
            <a:picLocks noChangeAspect="1"/>
          </p:cNvPicPr>
          <p:nvPr/>
        </p:nvPicPr>
        <p:blipFill>
          <a:blip r:embed="rId2"/>
          <a:stretch>
            <a:fillRect/>
          </a:stretch>
        </p:blipFill>
        <p:spPr>
          <a:xfrm>
            <a:off x="1667458" y="2259147"/>
            <a:ext cx="5494038" cy="3792067"/>
          </a:xfrm>
          <a:prstGeom prst="rect">
            <a:avLst/>
          </a:prstGeom>
        </p:spPr>
      </p:pic>
      <p:sp>
        <p:nvSpPr>
          <p:cNvPr id="2" name="Text Placeholder 1">
            <a:extLst>
              <a:ext uri="{FF2B5EF4-FFF2-40B4-BE49-F238E27FC236}">
                <a16:creationId xmlns:a16="http://schemas.microsoft.com/office/drawing/2014/main" id="{40020007-6871-4082-8AEF-C327DE72BDC4}"/>
              </a:ext>
            </a:extLst>
          </p:cNvPr>
          <p:cNvSpPr>
            <a:spLocks noGrp="1"/>
          </p:cNvSpPr>
          <p:nvPr>
            <p:ph idx="1"/>
          </p:nvPr>
        </p:nvSpPr>
        <p:spPr>
          <a:xfrm>
            <a:off x="625191" y="1554663"/>
            <a:ext cx="8039459" cy="2193496"/>
          </a:xfrm>
        </p:spPr>
        <p:txBody>
          <a:bodyPr anchor="t"/>
          <a:lstStyle/>
          <a:p>
            <a:pPr marL="226695" indent="-226695">
              <a:buFont typeface="Wingdings" panose="05000000000000000000" pitchFamily="2" charset="2"/>
              <a:buChar char="v"/>
            </a:pPr>
            <a:r>
              <a:rPr lang="en-US" sz="1800" dirty="0"/>
              <a:t>Select “CoCo Call Back”</a:t>
            </a:r>
            <a:endParaRPr lang="en-US" dirty="0"/>
          </a:p>
          <a:p>
            <a:pPr marL="226695" indent="-226695"/>
            <a:endParaRPr lang="en-US" sz="1800" b="1" dirty="0"/>
          </a:p>
          <a:p>
            <a:pPr marL="226695" indent="-226695"/>
            <a:endParaRPr lang="en-US" sz="1800" b="1" dirty="0"/>
          </a:p>
          <a:p>
            <a:pPr marL="226695" indent="-226695"/>
            <a:endParaRPr lang="en-US" sz="1800" b="1" dirty="0"/>
          </a:p>
          <a:p>
            <a:pPr marL="226695" indent="-226695"/>
            <a:endParaRPr lang="en-US" sz="1800" b="1" dirty="0"/>
          </a:p>
        </p:txBody>
      </p:sp>
    </p:spTree>
    <p:extLst>
      <p:ext uri="{BB962C8B-B14F-4D97-AF65-F5344CB8AC3E}">
        <p14:creationId xmlns:p14="http://schemas.microsoft.com/office/powerpoint/2010/main" val="30057626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6AF9DF-07E5-48DD-A142-00A1988A1361}"/>
              </a:ext>
            </a:extLst>
          </p:cNvPr>
          <p:cNvSpPr>
            <a:spLocks noGrp="1"/>
          </p:cNvSpPr>
          <p:nvPr>
            <p:ph type="sldNum" sz="quarter" idx="4"/>
          </p:nvPr>
        </p:nvSpPr>
        <p:spPr/>
        <p:txBody>
          <a:bodyPr/>
          <a:lstStyle/>
          <a:p>
            <a:fld id="{C02EC18E-3975-4CBB-BA86-5DD8EEA81F41}" type="slidenum">
              <a:rPr lang="en-US" smtClean="0"/>
              <a:pPr/>
              <a:t>59</a:t>
            </a:fld>
            <a:endParaRPr lang="en-US" dirty="0"/>
          </a:p>
        </p:txBody>
      </p:sp>
      <p:sp>
        <p:nvSpPr>
          <p:cNvPr id="5" name="Title 2">
            <a:extLst>
              <a:ext uri="{FF2B5EF4-FFF2-40B4-BE49-F238E27FC236}">
                <a16:creationId xmlns:a16="http://schemas.microsoft.com/office/drawing/2014/main" id="{7AFCD44A-FDA6-4F9B-8129-4B7ADC152D82}"/>
              </a:ext>
            </a:extLst>
          </p:cNvPr>
          <p:cNvSpPr>
            <a:spLocks noGrp="1"/>
          </p:cNvSpPr>
          <p:nvPr>
            <p:ph type="title"/>
          </p:nvPr>
        </p:nvSpPr>
        <p:spPr>
          <a:xfrm>
            <a:off x="471013" y="914400"/>
            <a:ext cx="7803265" cy="665679"/>
          </a:xfrm>
        </p:spPr>
        <p:txBody>
          <a:bodyPr>
            <a:normAutofit/>
          </a:bodyPr>
          <a:lstStyle/>
          <a:p>
            <a:pPr algn="ctr"/>
            <a:r>
              <a:rPr lang="en-US" dirty="0"/>
              <a:t>Coco Callback/Picking up paged shifts</a:t>
            </a:r>
          </a:p>
        </p:txBody>
      </p:sp>
      <p:pic>
        <p:nvPicPr>
          <p:cNvPr id="7" name="Picture 6">
            <a:extLst>
              <a:ext uri="{FF2B5EF4-FFF2-40B4-BE49-F238E27FC236}">
                <a16:creationId xmlns:a16="http://schemas.microsoft.com/office/drawing/2014/main" id="{001B3D6D-12EA-4A7C-B5EC-E3B6B78EEEA4}"/>
              </a:ext>
            </a:extLst>
          </p:cNvPr>
          <p:cNvPicPr>
            <a:picLocks noChangeAspect="1"/>
          </p:cNvPicPr>
          <p:nvPr/>
        </p:nvPicPr>
        <p:blipFill>
          <a:blip r:embed="rId2"/>
          <a:stretch>
            <a:fillRect/>
          </a:stretch>
        </p:blipFill>
        <p:spPr>
          <a:xfrm>
            <a:off x="1561802" y="2684300"/>
            <a:ext cx="5340358" cy="3508458"/>
          </a:xfrm>
          <a:prstGeom prst="rect">
            <a:avLst/>
          </a:prstGeom>
        </p:spPr>
      </p:pic>
      <p:sp>
        <p:nvSpPr>
          <p:cNvPr id="2" name="Text Placeholder 1">
            <a:extLst>
              <a:ext uri="{FF2B5EF4-FFF2-40B4-BE49-F238E27FC236}">
                <a16:creationId xmlns:a16="http://schemas.microsoft.com/office/drawing/2014/main" id="{DEEB9183-6461-40C1-9491-0C30AF115C90}"/>
              </a:ext>
            </a:extLst>
          </p:cNvPr>
          <p:cNvSpPr>
            <a:spLocks noGrp="1"/>
          </p:cNvSpPr>
          <p:nvPr>
            <p:ph idx="1"/>
          </p:nvPr>
        </p:nvSpPr>
        <p:spPr>
          <a:xfrm>
            <a:off x="625191" y="1554663"/>
            <a:ext cx="8039459" cy="2193496"/>
          </a:xfrm>
        </p:spPr>
        <p:txBody>
          <a:bodyPr anchor="t"/>
          <a:lstStyle/>
          <a:p>
            <a:pPr marL="226695" indent="-226695">
              <a:buFont typeface="Wingdings" panose="05000000000000000000" pitchFamily="2" charset="2"/>
              <a:buChar char="v"/>
            </a:pPr>
            <a:r>
              <a:rPr lang="en-US" sz="1800" dirty="0"/>
              <a:t>Select the shift you interested in the “Where” field</a:t>
            </a:r>
          </a:p>
          <a:p>
            <a:pPr marL="226695" indent="-226695">
              <a:buFont typeface="Wingdings" panose="05000000000000000000" pitchFamily="2" charset="2"/>
              <a:buChar char="v"/>
            </a:pPr>
            <a:r>
              <a:rPr lang="en-US" sz="1800" dirty="0"/>
              <a:t>Verify the hours of the shift</a:t>
            </a:r>
          </a:p>
        </p:txBody>
      </p:sp>
      <p:sp>
        <p:nvSpPr>
          <p:cNvPr id="3" name="Arrow: Left 2">
            <a:extLst>
              <a:ext uri="{FF2B5EF4-FFF2-40B4-BE49-F238E27FC236}">
                <a16:creationId xmlns:a16="http://schemas.microsoft.com/office/drawing/2014/main" id="{75F5F4B8-D9DC-4629-B0FC-A1F38B55CCDD}"/>
              </a:ext>
            </a:extLst>
          </p:cNvPr>
          <p:cNvSpPr/>
          <p:nvPr/>
        </p:nvSpPr>
        <p:spPr>
          <a:xfrm>
            <a:off x="3200400" y="5029200"/>
            <a:ext cx="1600200" cy="4572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237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D1FFA36-DDC9-4CAB-B439-6FDDA5B79470}"/>
              </a:ext>
            </a:extLst>
          </p:cNvPr>
          <p:cNvSpPr>
            <a:spLocks noGrp="1"/>
          </p:cNvSpPr>
          <p:nvPr>
            <p:ph type="body" sz="half" idx="2"/>
          </p:nvPr>
        </p:nvSpPr>
        <p:spPr>
          <a:xfrm>
            <a:off x="0" y="2500584"/>
            <a:ext cx="9144000" cy="1228543"/>
          </a:xfrm>
        </p:spPr>
        <p:txBody>
          <a:bodyPr/>
          <a:lstStyle/>
          <a:p>
            <a:r>
              <a:rPr lang="en-US" sz="4000" dirty="0"/>
              <a:t>Topic #1 – Existing Processes</a:t>
            </a:r>
          </a:p>
          <a:p>
            <a:r>
              <a:rPr lang="en-US" sz="4000" dirty="0"/>
              <a:t>Telestaff Tour</a:t>
            </a:r>
          </a:p>
        </p:txBody>
      </p:sp>
      <p:sp>
        <p:nvSpPr>
          <p:cNvPr id="4" name="Slide Number Placeholder 3">
            <a:extLst>
              <a:ext uri="{FF2B5EF4-FFF2-40B4-BE49-F238E27FC236}">
                <a16:creationId xmlns:a16="http://schemas.microsoft.com/office/drawing/2014/main" id="{1B7D76B2-860A-4D51-98EC-9884C9142A86}"/>
              </a:ext>
            </a:extLst>
          </p:cNvPr>
          <p:cNvSpPr>
            <a:spLocks noGrp="1"/>
          </p:cNvSpPr>
          <p:nvPr>
            <p:ph type="sldNum" sz="quarter" idx="4294967295"/>
          </p:nvPr>
        </p:nvSpPr>
        <p:spPr>
          <a:xfrm>
            <a:off x="0" y="6456363"/>
            <a:ext cx="566738" cy="274637"/>
          </a:xfrm>
          <a:prstGeom prst="rect">
            <a:avLst/>
          </a:prstGeom>
        </p:spPr>
        <p:txBody>
          <a:bodyPr/>
          <a:lstStyle/>
          <a:p>
            <a:fld id="{C02EC18E-3975-4CBB-BA86-5DD8EEA81F41}" type="slidenum">
              <a:rPr lang="en-US" smtClean="0"/>
              <a:pPr/>
              <a:t>6</a:t>
            </a:fld>
            <a:endParaRPr lang="en-US" dirty="0"/>
          </a:p>
        </p:txBody>
      </p:sp>
    </p:spTree>
    <p:extLst>
      <p:ext uri="{BB962C8B-B14F-4D97-AF65-F5344CB8AC3E}">
        <p14:creationId xmlns:p14="http://schemas.microsoft.com/office/powerpoint/2010/main" val="39149176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6AF9DF-07E5-48DD-A142-00A1988A1361}"/>
              </a:ext>
            </a:extLst>
          </p:cNvPr>
          <p:cNvSpPr>
            <a:spLocks noGrp="1"/>
          </p:cNvSpPr>
          <p:nvPr>
            <p:ph type="sldNum" sz="quarter" idx="4"/>
          </p:nvPr>
        </p:nvSpPr>
        <p:spPr/>
        <p:txBody>
          <a:bodyPr/>
          <a:lstStyle/>
          <a:p>
            <a:fld id="{C02EC18E-3975-4CBB-BA86-5DD8EEA81F41}" type="slidenum">
              <a:rPr lang="en-US" smtClean="0"/>
              <a:pPr/>
              <a:t>60</a:t>
            </a:fld>
            <a:endParaRPr lang="en-US" dirty="0"/>
          </a:p>
        </p:txBody>
      </p:sp>
      <p:sp>
        <p:nvSpPr>
          <p:cNvPr id="5" name="Title 2">
            <a:extLst>
              <a:ext uri="{FF2B5EF4-FFF2-40B4-BE49-F238E27FC236}">
                <a16:creationId xmlns:a16="http://schemas.microsoft.com/office/drawing/2014/main" id="{7AFCD44A-FDA6-4F9B-8129-4B7ADC152D82}"/>
              </a:ext>
            </a:extLst>
          </p:cNvPr>
          <p:cNvSpPr>
            <a:spLocks noGrp="1"/>
          </p:cNvSpPr>
          <p:nvPr>
            <p:ph type="title"/>
          </p:nvPr>
        </p:nvSpPr>
        <p:spPr>
          <a:xfrm>
            <a:off x="471013" y="914400"/>
            <a:ext cx="7803265" cy="665679"/>
          </a:xfrm>
        </p:spPr>
        <p:txBody>
          <a:bodyPr>
            <a:normAutofit/>
          </a:bodyPr>
          <a:lstStyle/>
          <a:p>
            <a:pPr algn="ctr"/>
            <a:r>
              <a:rPr lang="en-US" dirty="0"/>
              <a:t>Coco Callback/Picking up paged shifts</a:t>
            </a:r>
          </a:p>
        </p:txBody>
      </p:sp>
      <p:pic>
        <p:nvPicPr>
          <p:cNvPr id="7" name="Picture 6">
            <a:extLst>
              <a:ext uri="{FF2B5EF4-FFF2-40B4-BE49-F238E27FC236}">
                <a16:creationId xmlns:a16="http://schemas.microsoft.com/office/drawing/2014/main" id="{001B3D6D-12EA-4A7C-B5EC-E3B6B78EEEA4}"/>
              </a:ext>
            </a:extLst>
          </p:cNvPr>
          <p:cNvPicPr>
            <a:picLocks noChangeAspect="1"/>
          </p:cNvPicPr>
          <p:nvPr/>
        </p:nvPicPr>
        <p:blipFill>
          <a:blip r:embed="rId2"/>
          <a:stretch>
            <a:fillRect/>
          </a:stretch>
        </p:blipFill>
        <p:spPr>
          <a:xfrm>
            <a:off x="1629038" y="2652321"/>
            <a:ext cx="5474829" cy="2919273"/>
          </a:xfrm>
          <a:prstGeom prst="rect">
            <a:avLst/>
          </a:prstGeom>
        </p:spPr>
      </p:pic>
      <p:sp>
        <p:nvSpPr>
          <p:cNvPr id="6" name="Rectangle 5">
            <a:extLst>
              <a:ext uri="{FF2B5EF4-FFF2-40B4-BE49-F238E27FC236}">
                <a16:creationId xmlns:a16="http://schemas.microsoft.com/office/drawing/2014/main" id="{1178D427-8E9C-48DF-8463-778663B0B62E}"/>
              </a:ext>
            </a:extLst>
          </p:cNvPr>
          <p:cNvSpPr/>
          <p:nvPr/>
        </p:nvSpPr>
        <p:spPr>
          <a:xfrm>
            <a:off x="142043" y="6143932"/>
            <a:ext cx="7458966" cy="307777"/>
          </a:xfrm>
          <a:prstGeom prst="rect">
            <a:avLst/>
          </a:prstGeom>
        </p:spPr>
        <p:txBody>
          <a:bodyPr wrap="square">
            <a:spAutoFit/>
          </a:bodyPr>
          <a:lstStyle/>
          <a:p>
            <a:pPr>
              <a:buClr>
                <a:schemeClr val="tx2">
                  <a:lumMod val="60000"/>
                  <a:lumOff val="40000"/>
                </a:schemeClr>
              </a:buClr>
            </a:pPr>
            <a:r>
              <a:rPr lang="en-US" sz="1400" dirty="0">
                <a:solidFill>
                  <a:schemeClr val="bg2">
                    <a:lumMod val="25000"/>
                  </a:schemeClr>
                </a:solidFill>
                <a:latin typeface="Arial" panose="020B0604020202020204" pitchFamily="34" charset="0"/>
                <a:cs typeface="Arial" panose="020B0604020202020204" pitchFamily="34" charset="0"/>
              </a:rPr>
              <a:t>**Once approved, you cannot edit and will need to request changes with sup or scheduling.</a:t>
            </a:r>
          </a:p>
        </p:txBody>
      </p:sp>
      <p:sp>
        <p:nvSpPr>
          <p:cNvPr id="2" name="Text Placeholder 1">
            <a:extLst>
              <a:ext uri="{FF2B5EF4-FFF2-40B4-BE49-F238E27FC236}">
                <a16:creationId xmlns:a16="http://schemas.microsoft.com/office/drawing/2014/main" id="{108FEB9A-3121-4F04-BD1A-62309B6E9AAF}"/>
              </a:ext>
            </a:extLst>
          </p:cNvPr>
          <p:cNvSpPr>
            <a:spLocks noGrp="1"/>
          </p:cNvSpPr>
          <p:nvPr>
            <p:ph idx="1"/>
          </p:nvPr>
        </p:nvSpPr>
        <p:spPr>
          <a:xfrm>
            <a:off x="625191" y="1554663"/>
            <a:ext cx="8039459" cy="2193496"/>
          </a:xfrm>
        </p:spPr>
        <p:txBody>
          <a:bodyPr anchor="t"/>
          <a:lstStyle/>
          <a:p>
            <a:pPr marL="342900" indent="-342900">
              <a:spcBef>
                <a:spcPts val="0"/>
              </a:spcBef>
              <a:buFont typeface="Wingdings,Sans-Serif" panose="05000000000000000000" pitchFamily="2" charset="2"/>
              <a:buChar char="v"/>
            </a:pPr>
            <a:r>
              <a:rPr lang="en-US" sz="1800" dirty="0">
                <a:solidFill>
                  <a:schemeClr val="bg2">
                    <a:lumMod val="25000"/>
                  </a:schemeClr>
                </a:solidFill>
              </a:rPr>
              <a:t>Check the 2 boxes above ‘Save’</a:t>
            </a:r>
          </a:p>
          <a:p>
            <a:pPr marL="342900" indent="-342900">
              <a:spcBef>
                <a:spcPts val="0"/>
              </a:spcBef>
              <a:buFont typeface="Wingdings,Sans-Serif" panose="05000000000000000000" pitchFamily="2" charset="2"/>
              <a:buChar char="v"/>
            </a:pPr>
            <a:r>
              <a:rPr lang="en-US" sz="1800" dirty="0">
                <a:solidFill>
                  <a:schemeClr val="bg2">
                    <a:lumMod val="25000"/>
                  </a:schemeClr>
                </a:solidFill>
              </a:rPr>
              <a:t>Click Save</a:t>
            </a:r>
            <a:r>
              <a:rPr lang="en-US" sz="1800" dirty="0"/>
              <a:t> </a:t>
            </a:r>
            <a:endParaRPr lang="en-US" dirty="0"/>
          </a:p>
          <a:p>
            <a:pPr marL="226695" indent="-226695"/>
            <a:endParaRPr lang="en-US" sz="1800" b="1" dirty="0"/>
          </a:p>
          <a:p>
            <a:pPr marL="226695" indent="-226695"/>
            <a:endParaRPr lang="en-US" sz="1800" b="1" dirty="0"/>
          </a:p>
          <a:p>
            <a:pPr marL="226695" indent="-226695"/>
            <a:endParaRPr lang="en-US" sz="1800" b="1" dirty="0"/>
          </a:p>
          <a:p>
            <a:pPr marL="226695" indent="-226695"/>
            <a:endParaRPr lang="en-US" sz="1800" b="1" dirty="0"/>
          </a:p>
        </p:txBody>
      </p:sp>
      <p:sp>
        <p:nvSpPr>
          <p:cNvPr id="3" name="Arrow: Right 2">
            <a:extLst>
              <a:ext uri="{FF2B5EF4-FFF2-40B4-BE49-F238E27FC236}">
                <a16:creationId xmlns:a16="http://schemas.microsoft.com/office/drawing/2014/main" id="{70712CAB-E4F6-4B16-9148-919E1E277F56}"/>
              </a:ext>
            </a:extLst>
          </p:cNvPr>
          <p:cNvSpPr/>
          <p:nvPr/>
        </p:nvSpPr>
        <p:spPr>
          <a:xfrm rot="602592">
            <a:off x="4554245" y="3501592"/>
            <a:ext cx="2057400" cy="43429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043B84E2-9F51-44C3-A933-8037F9B601A5}"/>
              </a:ext>
            </a:extLst>
          </p:cNvPr>
          <p:cNvSpPr/>
          <p:nvPr/>
        </p:nvSpPr>
        <p:spPr>
          <a:xfrm>
            <a:off x="7213107" y="4403958"/>
            <a:ext cx="1503628" cy="4572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4177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2000"/>
                                        <p:tgtEl>
                                          <p:spTgt spid="2">
                                            <p:txEl>
                                              <p:pRg st="1" end="1"/>
                                            </p:txEl>
                                          </p:spTgt>
                                        </p:tgtEl>
                                      </p:cBhvr>
                                    </p:animEffect>
                                    <p:anim calcmode="lin" valueType="num">
                                      <p:cBhvr>
                                        <p:cTn id="20" dur="2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2">
                                            <p:txEl>
                                              <p:pRg st="1" end="1"/>
                                            </p:txEl>
                                          </p:spTgt>
                                        </p:tgtEl>
                                        <p:attrNameLst>
                                          <p:attrName>ppt_h</p:attrName>
                                        </p:attrNameLst>
                                      </p:cBhvr>
                                      <p:tavLst>
                                        <p:tav tm="0">
                                          <p:val>
                                            <p:strVal val="#ppt_h"/>
                                          </p:val>
                                        </p:tav>
                                        <p:tav tm="100000">
                                          <p:val>
                                            <p:strVal val="#ppt_h"/>
                                          </p:val>
                                        </p:tav>
                                      </p:tavLst>
                                    </p:anim>
                                  </p:childTnLst>
                                </p:cTn>
                              </p:par>
                              <p:par>
                                <p:cTn id="22" presetID="45"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anim calcmode="lin" valueType="num">
                                      <p:cBhvr>
                                        <p:cTn id="25" dur="2000" fill="hold"/>
                                        <p:tgtEl>
                                          <p:spTgt spid="8"/>
                                        </p:tgtEl>
                                        <p:attrNameLst>
                                          <p:attrName>ppt_w</p:attrName>
                                        </p:attrNameLst>
                                      </p:cBhvr>
                                      <p:tavLst>
                                        <p:tav tm="0" fmla="#ppt_w*sin(2.5*pi*$)">
                                          <p:val>
                                            <p:fltVal val="0"/>
                                          </p:val>
                                        </p:tav>
                                        <p:tav tm="100000">
                                          <p:val>
                                            <p:fltVal val="1"/>
                                          </p:val>
                                        </p:tav>
                                      </p:tavLst>
                                    </p:anim>
                                    <p:anim calcmode="lin" valueType="num">
                                      <p:cBhvr>
                                        <p:cTn id="26"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wipe(down)">
                                      <p:cBhvr>
                                        <p:cTn id="31" dur="580">
                                          <p:stCondLst>
                                            <p:cond delay="0"/>
                                          </p:stCondLst>
                                        </p:cTn>
                                        <p:tgtEl>
                                          <p:spTgt spid="6">
                                            <p:txEl>
                                              <p:pRg st="0" end="0"/>
                                            </p:txEl>
                                          </p:spTgt>
                                        </p:tgtEl>
                                      </p:cBhvr>
                                    </p:animEffect>
                                    <p:anim calcmode="lin" valueType="num">
                                      <p:cBhvr>
                                        <p:cTn id="32"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6">
                                            <p:txEl>
                                              <p:pRg st="0" end="0"/>
                                            </p:txEl>
                                          </p:spTgt>
                                        </p:tgtEl>
                                      </p:cBhvr>
                                      <p:to x="100000" y="60000"/>
                                    </p:animScale>
                                    <p:animScale>
                                      <p:cBhvr>
                                        <p:cTn id="38" dur="166" decel="50000">
                                          <p:stCondLst>
                                            <p:cond delay="676"/>
                                          </p:stCondLst>
                                        </p:cTn>
                                        <p:tgtEl>
                                          <p:spTgt spid="6">
                                            <p:txEl>
                                              <p:pRg st="0" end="0"/>
                                            </p:txEl>
                                          </p:spTgt>
                                        </p:tgtEl>
                                      </p:cBhvr>
                                      <p:to x="100000" y="100000"/>
                                    </p:animScale>
                                    <p:animScale>
                                      <p:cBhvr>
                                        <p:cTn id="39" dur="26">
                                          <p:stCondLst>
                                            <p:cond delay="1312"/>
                                          </p:stCondLst>
                                        </p:cTn>
                                        <p:tgtEl>
                                          <p:spTgt spid="6">
                                            <p:txEl>
                                              <p:pRg st="0" end="0"/>
                                            </p:txEl>
                                          </p:spTgt>
                                        </p:tgtEl>
                                      </p:cBhvr>
                                      <p:to x="100000" y="80000"/>
                                    </p:animScale>
                                    <p:animScale>
                                      <p:cBhvr>
                                        <p:cTn id="40" dur="166" decel="50000">
                                          <p:stCondLst>
                                            <p:cond delay="1338"/>
                                          </p:stCondLst>
                                        </p:cTn>
                                        <p:tgtEl>
                                          <p:spTgt spid="6">
                                            <p:txEl>
                                              <p:pRg st="0" end="0"/>
                                            </p:txEl>
                                          </p:spTgt>
                                        </p:tgtEl>
                                      </p:cBhvr>
                                      <p:to x="100000" y="100000"/>
                                    </p:animScale>
                                    <p:animScale>
                                      <p:cBhvr>
                                        <p:cTn id="41" dur="26">
                                          <p:stCondLst>
                                            <p:cond delay="1642"/>
                                          </p:stCondLst>
                                        </p:cTn>
                                        <p:tgtEl>
                                          <p:spTgt spid="6">
                                            <p:txEl>
                                              <p:pRg st="0" end="0"/>
                                            </p:txEl>
                                          </p:spTgt>
                                        </p:tgtEl>
                                      </p:cBhvr>
                                      <p:to x="100000" y="90000"/>
                                    </p:animScale>
                                    <p:animScale>
                                      <p:cBhvr>
                                        <p:cTn id="42" dur="166" decel="50000">
                                          <p:stCondLst>
                                            <p:cond delay="1668"/>
                                          </p:stCondLst>
                                        </p:cTn>
                                        <p:tgtEl>
                                          <p:spTgt spid="6">
                                            <p:txEl>
                                              <p:pRg st="0" end="0"/>
                                            </p:txEl>
                                          </p:spTgt>
                                        </p:tgtEl>
                                      </p:cBhvr>
                                      <p:to x="100000" y="100000"/>
                                    </p:animScale>
                                    <p:animScale>
                                      <p:cBhvr>
                                        <p:cTn id="43" dur="26">
                                          <p:stCondLst>
                                            <p:cond delay="1808"/>
                                          </p:stCondLst>
                                        </p:cTn>
                                        <p:tgtEl>
                                          <p:spTgt spid="6">
                                            <p:txEl>
                                              <p:pRg st="0" end="0"/>
                                            </p:txEl>
                                          </p:spTgt>
                                        </p:tgtEl>
                                      </p:cBhvr>
                                      <p:to x="100000" y="95000"/>
                                    </p:animScale>
                                    <p:animScale>
                                      <p:cBhvr>
                                        <p:cTn id="44" dur="166" decel="50000">
                                          <p:stCondLst>
                                            <p:cond delay="1834"/>
                                          </p:stCondLst>
                                        </p:cTn>
                                        <p:tgtEl>
                                          <p:spTgt spid="6">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animBg="1"/>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840" y="914400"/>
            <a:ext cx="7803265" cy="665679"/>
          </a:xfrm>
        </p:spPr>
        <p:txBody>
          <a:bodyPr>
            <a:normAutofit/>
          </a:bodyPr>
          <a:lstStyle/>
          <a:p>
            <a:pPr algn="ctr"/>
            <a:r>
              <a:rPr lang="en-US" dirty="0"/>
              <a:t>Coco Callback/Picking up paged shifts</a:t>
            </a:r>
            <a:endParaRPr lang="en-US" b="0" dirty="0"/>
          </a:p>
          <a:p>
            <a:pPr algn="ctr"/>
            <a:endParaRPr lang="en-US" dirty="0"/>
          </a:p>
        </p:txBody>
      </p:sp>
      <p:sp>
        <p:nvSpPr>
          <p:cNvPr id="4" name="Content Placeholder 3"/>
          <p:cNvSpPr>
            <a:spLocks noGrp="1"/>
          </p:cNvSpPr>
          <p:nvPr>
            <p:ph idx="1"/>
          </p:nvPr>
        </p:nvSpPr>
        <p:spPr>
          <a:xfrm>
            <a:off x="580454" y="1627094"/>
            <a:ext cx="8039459" cy="2193496"/>
          </a:xfrm>
        </p:spPr>
        <p:txBody>
          <a:bodyPr anchor="t"/>
          <a:lstStyle/>
          <a:p>
            <a:pPr marL="226695" indent="-226695">
              <a:buFont typeface="Wingdings" panose="05000000000000000000" pitchFamily="2" charset="2"/>
              <a:buChar char="v"/>
            </a:pPr>
            <a:r>
              <a:rPr lang="en-US" sz="2000" dirty="0"/>
              <a:t>Once an open shift has been paged to the field you will have 30 minutes to log into Telestaff to put in your interest for the shift</a:t>
            </a:r>
          </a:p>
          <a:p>
            <a:pPr marL="226695" indent="-226695">
              <a:buFont typeface="Wingdings" panose="05000000000000000000" pitchFamily="2" charset="2"/>
              <a:buChar char="v"/>
            </a:pPr>
            <a:r>
              <a:rPr lang="en-US" sz="2000" dirty="0"/>
              <a:t>Log into personal Dashboard</a:t>
            </a:r>
          </a:p>
          <a:p>
            <a:pPr marL="226695" indent="-226695">
              <a:buFont typeface="Wingdings" panose="05000000000000000000" pitchFamily="2" charset="2"/>
              <a:buChar char="v"/>
            </a:pPr>
            <a:r>
              <a:rPr lang="en-US" sz="2000" dirty="0"/>
              <a:t>Select Calendar</a:t>
            </a:r>
          </a:p>
          <a:p>
            <a:pPr marL="226695" indent="-226695">
              <a:buFont typeface="Wingdings" panose="05000000000000000000" pitchFamily="2" charset="2"/>
              <a:buChar char="v"/>
            </a:pPr>
            <a:r>
              <a:rPr lang="en-US" sz="2000" dirty="0"/>
              <a:t>Left click the flagged shift </a:t>
            </a:r>
          </a:p>
          <a:p>
            <a:pPr marL="226695" indent="-226695">
              <a:buFont typeface="Wingdings" panose="05000000000000000000" pitchFamily="2" charset="2"/>
              <a:buChar char="v"/>
            </a:pPr>
            <a:r>
              <a:rPr lang="en-US" sz="2000" dirty="0"/>
              <a:t>Select “Add”</a:t>
            </a:r>
          </a:p>
          <a:p>
            <a:pPr marL="226695" indent="-226695">
              <a:buFont typeface="Wingdings" panose="05000000000000000000" pitchFamily="2" charset="2"/>
              <a:buChar char="v"/>
            </a:pPr>
            <a:r>
              <a:rPr lang="en-US" sz="2000" dirty="0"/>
              <a:t>Select “CoCo Call Back” in the Work Code drop down</a:t>
            </a:r>
          </a:p>
          <a:p>
            <a:pPr marL="226695" indent="-226695">
              <a:buFont typeface="Wingdings" panose="05000000000000000000" pitchFamily="2" charset="2"/>
              <a:buChar char="v"/>
            </a:pPr>
            <a:r>
              <a:rPr lang="en-US" sz="2000" dirty="0"/>
              <a:t>Complete all fields for ‘save’ option to become available</a:t>
            </a:r>
          </a:p>
          <a:p>
            <a:pPr marL="226695" indent="-226695">
              <a:buFont typeface="Wingdings" panose="05000000000000000000" pitchFamily="2" charset="2"/>
              <a:buChar char="v"/>
            </a:pPr>
            <a:r>
              <a:rPr lang="en-US" sz="2000" dirty="0"/>
              <a:t>shift desired must be entered</a:t>
            </a:r>
          </a:p>
          <a:p>
            <a:pPr marL="226695" indent="-226695">
              <a:buFont typeface="Wingdings" panose="05000000000000000000" pitchFamily="2" charset="2"/>
              <a:buChar char="v"/>
            </a:pPr>
            <a:r>
              <a:rPr lang="en-US" sz="2000" dirty="0"/>
              <a:t>Make sure to check the all boxes before clicking ‘Save’</a:t>
            </a:r>
          </a:p>
          <a:p>
            <a:pPr marL="226695" indent="-226695">
              <a:buFont typeface="Wingdings" panose="05000000000000000000" pitchFamily="2" charset="2"/>
              <a:buChar char="v"/>
            </a:pPr>
            <a:r>
              <a:rPr lang="en-US" sz="2000" dirty="0"/>
              <a:t>Click ‘Save’ </a:t>
            </a:r>
          </a:p>
          <a:p>
            <a:pPr marL="226695" indent="-226695">
              <a:buFont typeface="Wingdings" panose="05000000000000000000" pitchFamily="2" charset="2"/>
              <a:buChar char="v"/>
            </a:pPr>
            <a:r>
              <a:rPr lang="en-US" sz="2000" dirty="0"/>
              <a:t>In the Calendar you will see Blue and Pink on any day or days awarded to you</a:t>
            </a:r>
          </a:p>
          <a:p>
            <a:pPr marL="226695" indent="-226695">
              <a:buFont typeface="Wingdings" panose="05000000000000000000" pitchFamily="2" charset="2"/>
              <a:buChar char="v"/>
            </a:pPr>
            <a:endParaRPr lang="en-US" sz="2000" dirty="0"/>
          </a:p>
        </p:txBody>
      </p:sp>
      <p:sp>
        <p:nvSpPr>
          <p:cNvPr id="5" name="Rectangle 4">
            <a:extLst>
              <a:ext uri="{FF2B5EF4-FFF2-40B4-BE49-F238E27FC236}">
                <a16:creationId xmlns:a16="http://schemas.microsoft.com/office/drawing/2014/main" id="{B468F927-802F-438F-BCA4-3127E66B207F}"/>
              </a:ext>
            </a:extLst>
          </p:cNvPr>
          <p:cNvSpPr/>
          <p:nvPr/>
        </p:nvSpPr>
        <p:spPr>
          <a:xfrm>
            <a:off x="228600" y="6315676"/>
            <a:ext cx="7458966" cy="307777"/>
          </a:xfrm>
          <a:prstGeom prst="rect">
            <a:avLst/>
          </a:prstGeom>
        </p:spPr>
        <p:txBody>
          <a:bodyPr wrap="square">
            <a:spAutoFit/>
          </a:bodyPr>
          <a:lstStyle/>
          <a:p>
            <a:pPr>
              <a:buClr>
                <a:schemeClr val="tx2">
                  <a:lumMod val="60000"/>
                  <a:lumOff val="40000"/>
                </a:schemeClr>
              </a:buClr>
            </a:pPr>
            <a:r>
              <a:rPr lang="en-US" sz="1400" dirty="0">
                <a:solidFill>
                  <a:schemeClr val="bg2">
                    <a:lumMod val="25000"/>
                  </a:schemeClr>
                </a:solidFill>
                <a:latin typeface="Arial" panose="020B0604020202020204" pitchFamily="34" charset="0"/>
                <a:cs typeface="Arial" panose="020B0604020202020204" pitchFamily="34" charset="0"/>
              </a:rPr>
              <a:t>**Once approved, you cannot edit and will need to request changes with sup or scheduling.</a:t>
            </a:r>
          </a:p>
        </p:txBody>
      </p:sp>
    </p:spTree>
    <p:extLst>
      <p:ext uri="{BB962C8B-B14F-4D97-AF65-F5344CB8AC3E}">
        <p14:creationId xmlns:p14="http://schemas.microsoft.com/office/powerpoint/2010/main" val="41473964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5709B-A747-44C4-B8BC-6DA42D0DFC5F}"/>
              </a:ext>
            </a:extLst>
          </p:cNvPr>
          <p:cNvSpPr>
            <a:spLocks noGrp="1"/>
          </p:cNvSpPr>
          <p:nvPr>
            <p:ph type="title"/>
          </p:nvPr>
        </p:nvSpPr>
        <p:spPr>
          <a:xfrm>
            <a:off x="530912" y="303785"/>
            <a:ext cx="7803265" cy="665679"/>
          </a:xfrm>
        </p:spPr>
        <p:txBody>
          <a:bodyPr>
            <a:normAutofit fontScale="90000"/>
          </a:bodyPr>
          <a:lstStyle/>
          <a:p>
            <a:pPr algn="ctr"/>
            <a:r>
              <a:rPr lang="en-US" dirty="0"/>
              <a:t>Resources:</a:t>
            </a:r>
            <a:br>
              <a:rPr lang="en-US" dirty="0"/>
            </a:br>
            <a:r>
              <a:rPr lang="en-US" dirty="0"/>
              <a:t>Coco Callback/picking up paged shifts: Shift Color Definitions</a:t>
            </a:r>
          </a:p>
        </p:txBody>
      </p:sp>
      <p:sp>
        <p:nvSpPr>
          <p:cNvPr id="3" name="Content Placeholder 2">
            <a:extLst>
              <a:ext uri="{FF2B5EF4-FFF2-40B4-BE49-F238E27FC236}">
                <a16:creationId xmlns:a16="http://schemas.microsoft.com/office/drawing/2014/main" id="{1818C272-E481-43BA-A5E3-5A7A0A15A274}"/>
              </a:ext>
            </a:extLst>
          </p:cNvPr>
          <p:cNvSpPr>
            <a:spLocks noGrp="1"/>
          </p:cNvSpPr>
          <p:nvPr>
            <p:ph idx="1"/>
          </p:nvPr>
        </p:nvSpPr>
        <p:spPr>
          <a:xfrm>
            <a:off x="-228600" y="1513432"/>
            <a:ext cx="8039459" cy="3831136"/>
          </a:xfrm>
        </p:spPr>
        <p:txBody>
          <a:bodyPr/>
          <a:lstStyle/>
          <a:p>
            <a:pPr marL="914400" lvl="2" indent="0">
              <a:buNone/>
            </a:pPr>
            <a:endParaRPr lang="en-US" sz="1200" dirty="0"/>
          </a:p>
          <a:p>
            <a:pPr marL="914400" lvl="2" indent="0">
              <a:buNone/>
            </a:pPr>
            <a:endParaRPr lang="en-US" sz="1200" dirty="0"/>
          </a:p>
          <a:p>
            <a:pPr lvl="1"/>
            <a:r>
              <a:rPr lang="en-US" sz="1200" dirty="0"/>
              <a:t>Green – Prescheduling availability successfully submitted</a:t>
            </a:r>
          </a:p>
          <a:p>
            <a:pPr marL="914400" lvl="2" indent="0">
              <a:buNone/>
            </a:pPr>
            <a:r>
              <a:rPr lang="en-US" sz="1200" dirty="0"/>
              <a:t>(closes on the 10</a:t>
            </a:r>
            <a:r>
              <a:rPr lang="en-US" sz="1200" baseline="30000" dirty="0"/>
              <a:t>th</a:t>
            </a:r>
            <a:r>
              <a:rPr lang="en-US" sz="1200" dirty="0"/>
              <a:t>) These are not yet awarded to you.</a:t>
            </a:r>
          </a:p>
          <a:p>
            <a:pPr marL="914400" lvl="2" indent="0">
              <a:buNone/>
            </a:pPr>
            <a:r>
              <a:rPr lang="en-US" sz="1200" dirty="0"/>
              <a:t>Example - @Am6 in green is the available code</a:t>
            </a:r>
          </a:p>
          <a:p>
            <a:pPr marL="914400" lvl="2" indent="0">
              <a:buNone/>
            </a:pPr>
            <a:r>
              <a:rPr lang="en-US" sz="1200" dirty="0"/>
              <a:t>@Available on M6 or the hours you entered</a:t>
            </a:r>
          </a:p>
          <a:p>
            <a:pPr lvl="1"/>
            <a:endParaRPr lang="en-US" sz="1200" dirty="0"/>
          </a:p>
          <a:p>
            <a:pPr lvl="1"/>
            <a:r>
              <a:rPr lang="en-US" sz="1200" dirty="0">
                <a:solidFill>
                  <a:schemeClr val="tx1"/>
                </a:solidFill>
                <a:highlight>
                  <a:srgbClr val="00FFFF"/>
                </a:highlight>
              </a:rPr>
              <a:t>Blue – Coco callback or Picking up paged shifts availability</a:t>
            </a:r>
          </a:p>
          <a:p>
            <a:pPr marL="457200" lvl="1" indent="0">
              <a:buNone/>
            </a:pPr>
            <a:r>
              <a:rPr lang="en-US" sz="1200" dirty="0">
                <a:solidFill>
                  <a:schemeClr val="tx1"/>
                </a:solidFill>
                <a:highlight>
                  <a:srgbClr val="00FFFF"/>
                </a:highlight>
              </a:rPr>
              <a:t>	successfully submitted (Ongoing – daily, weekly, etc.)</a:t>
            </a:r>
          </a:p>
          <a:p>
            <a:pPr marL="914400" lvl="2" indent="0">
              <a:buNone/>
            </a:pPr>
            <a:r>
              <a:rPr lang="en-US" sz="1200" dirty="0">
                <a:solidFill>
                  <a:schemeClr val="tx1"/>
                </a:solidFill>
                <a:highlight>
                  <a:srgbClr val="00FFFF"/>
                </a:highlight>
              </a:rPr>
              <a:t>These are not yet awarded to you.</a:t>
            </a:r>
          </a:p>
          <a:p>
            <a:pPr marL="914400" lvl="2" indent="0">
              <a:buNone/>
            </a:pPr>
            <a:endParaRPr lang="en-US" sz="1200" dirty="0"/>
          </a:p>
          <a:p>
            <a:pPr lvl="1"/>
            <a:r>
              <a:rPr lang="en-US" sz="1200" dirty="0">
                <a:solidFill>
                  <a:schemeClr val="tx1"/>
                </a:solidFill>
                <a:highlight>
                  <a:srgbClr val="C0C0C0"/>
                </a:highlight>
              </a:rPr>
              <a:t>Gray w/red flag – ‘Coco callback/picking up paged shift’</a:t>
            </a:r>
          </a:p>
          <a:p>
            <a:pPr marL="914400" lvl="2" indent="0">
              <a:buNone/>
            </a:pPr>
            <a:r>
              <a:rPr lang="en-US" sz="1200" dirty="0">
                <a:solidFill>
                  <a:schemeClr val="tx1"/>
                </a:solidFill>
                <a:highlight>
                  <a:srgbClr val="C0C0C0"/>
                </a:highlight>
              </a:rPr>
              <a:t>These are vacant shifts that has been paged out which</a:t>
            </a:r>
          </a:p>
          <a:p>
            <a:pPr marL="914400" lvl="2" indent="0">
              <a:buNone/>
            </a:pPr>
            <a:r>
              <a:rPr lang="en-US" sz="1200" dirty="0">
                <a:solidFill>
                  <a:schemeClr val="tx1"/>
                </a:solidFill>
                <a:highlight>
                  <a:srgbClr val="C0C0C0"/>
                </a:highlight>
              </a:rPr>
              <a:t>are open to submit availability (follow coco callback process)</a:t>
            </a:r>
          </a:p>
          <a:p>
            <a:pPr marL="914400" lvl="2" indent="0">
              <a:buNone/>
            </a:pPr>
            <a:endParaRPr lang="en-US" sz="1200" dirty="0">
              <a:solidFill>
                <a:schemeClr val="tx1"/>
              </a:solidFill>
            </a:endParaRPr>
          </a:p>
          <a:p>
            <a:pPr lvl="1"/>
            <a:r>
              <a:rPr lang="en-US" sz="1200" dirty="0">
                <a:solidFill>
                  <a:schemeClr val="tx1"/>
                </a:solidFill>
              </a:rPr>
              <a:t>Pink – Shifts awarded to you; In addition to any regularly</a:t>
            </a:r>
          </a:p>
          <a:p>
            <a:pPr marL="914400" lvl="2" indent="0">
              <a:buNone/>
            </a:pPr>
            <a:r>
              <a:rPr lang="en-US" sz="1200" dirty="0">
                <a:solidFill>
                  <a:schemeClr val="tx1"/>
                </a:solidFill>
              </a:rPr>
              <a:t>scheduled shift. After you have submitted your availability and the shift is awarded to you, hey turn pink when they have been approved by a sup or scheduling. </a:t>
            </a:r>
            <a:r>
              <a:rPr lang="en-US" sz="1200" dirty="0">
                <a:solidFill>
                  <a:schemeClr val="tx1"/>
                </a:solidFill>
                <a:latin typeface="Arial" panose="020B0604020202020204" pitchFamily="34" charset="0"/>
                <a:cs typeface="Arial" panose="020B0604020202020204" pitchFamily="34" charset="0"/>
              </a:rPr>
              <a:t>Once approved, you cannot edit and will need to request changes with sup or scheduling.</a:t>
            </a:r>
            <a:endParaRPr lang="en-US" sz="1000" dirty="0">
              <a:solidFill>
                <a:schemeClr val="tx1"/>
              </a:solidFill>
            </a:endParaRPr>
          </a:p>
          <a:p>
            <a:pPr marL="914400" lvl="2" indent="0">
              <a:buNone/>
            </a:pPr>
            <a:endParaRPr lang="en-US" sz="800" dirty="0"/>
          </a:p>
          <a:p>
            <a:pPr lvl="1"/>
            <a:endParaRPr lang="en-US" sz="1000" dirty="0"/>
          </a:p>
          <a:p>
            <a:pPr marL="914400" lvl="2" indent="0">
              <a:buNone/>
            </a:pPr>
            <a:endParaRPr lang="en-US" sz="800" dirty="0"/>
          </a:p>
        </p:txBody>
      </p:sp>
      <p:sp>
        <p:nvSpPr>
          <p:cNvPr id="4" name="Slide Number Placeholder 3">
            <a:extLst>
              <a:ext uri="{FF2B5EF4-FFF2-40B4-BE49-F238E27FC236}">
                <a16:creationId xmlns:a16="http://schemas.microsoft.com/office/drawing/2014/main" id="{FA222E70-BDD8-4791-B268-C8E7A3074147}"/>
              </a:ext>
            </a:extLst>
          </p:cNvPr>
          <p:cNvSpPr>
            <a:spLocks noGrp="1"/>
          </p:cNvSpPr>
          <p:nvPr>
            <p:ph type="sldNum" sz="quarter" idx="4"/>
          </p:nvPr>
        </p:nvSpPr>
        <p:spPr/>
        <p:txBody>
          <a:bodyPr/>
          <a:lstStyle/>
          <a:p>
            <a:fld id="{C02EC18E-3975-4CBB-BA86-5DD8EEA81F41}" type="slidenum">
              <a:rPr lang="en-US" smtClean="0"/>
              <a:pPr/>
              <a:t>62</a:t>
            </a:fld>
            <a:endParaRPr lang="en-US" dirty="0"/>
          </a:p>
        </p:txBody>
      </p:sp>
      <p:pic>
        <p:nvPicPr>
          <p:cNvPr id="6" name="Picture 5">
            <a:extLst>
              <a:ext uri="{FF2B5EF4-FFF2-40B4-BE49-F238E27FC236}">
                <a16:creationId xmlns:a16="http://schemas.microsoft.com/office/drawing/2014/main" id="{5F35AC3C-6D0A-4A0F-AB2B-F0EDB78898C5}"/>
              </a:ext>
            </a:extLst>
          </p:cNvPr>
          <p:cNvPicPr>
            <a:picLocks noChangeAspect="1"/>
          </p:cNvPicPr>
          <p:nvPr/>
        </p:nvPicPr>
        <p:blipFill>
          <a:blip r:embed="rId2"/>
          <a:stretch>
            <a:fillRect/>
          </a:stretch>
        </p:blipFill>
        <p:spPr>
          <a:xfrm>
            <a:off x="5029200" y="2057400"/>
            <a:ext cx="3659066" cy="2743200"/>
          </a:xfrm>
          <a:prstGeom prst="rect">
            <a:avLst/>
          </a:prstGeom>
        </p:spPr>
      </p:pic>
    </p:spTree>
    <p:extLst>
      <p:ext uri="{BB962C8B-B14F-4D97-AF65-F5344CB8AC3E}">
        <p14:creationId xmlns:p14="http://schemas.microsoft.com/office/powerpoint/2010/main" val="6463500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6AF9DF-07E5-48DD-A142-00A1988A1361}"/>
              </a:ext>
            </a:extLst>
          </p:cNvPr>
          <p:cNvSpPr>
            <a:spLocks noGrp="1"/>
          </p:cNvSpPr>
          <p:nvPr>
            <p:ph type="sldNum" sz="quarter" idx="4"/>
          </p:nvPr>
        </p:nvSpPr>
        <p:spPr/>
        <p:txBody>
          <a:bodyPr/>
          <a:lstStyle/>
          <a:p>
            <a:fld id="{C02EC18E-3975-4CBB-BA86-5DD8EEA81F41}" type="slidenum">
              <a:rPr lang="en-US" smtClean="0"/>
              <a:pPr/>
              <a:t>63</a:t>
            </a:fld>
            <a:endParaRPr lang="en-US" dirty="0"/>
          </a:p>
        </p:txBody>
      </p:sp>
      <p:sp>
        <p:nvSpPr>
          <p:cNvPr id="5" name="Title 2">
            <a:extLst>
              <a:ext uri="{FF2B5EF4-FFF2-40B4-BE49-F238E27FC236}">
                <a16:creationId xmlns:a16="http://schemas.microsoft.com/office/drawing/2014/main" id="{7AFCD44A-FDA6-4F9B-8129-4B7ADC152D82}"/>
              </a:ext>
            </a:extLst>
          </p:cNvPr>
          <p:cNvSpPr>
            <a:spLocks noGrp="1"/>
          </p:cNvSpPr>
          <p:nvPr>
            <p:ph type="title"/>
          </p:nvPr>
        </p:nvSpPr>
        <p:spPr>
          <a:xfrm>
            <a:off x="524279" y="457200"/>
            <a:ext cx="7803265" cy="665679"/>
          </a:xfrm>
        </p:spPr>
        <p:txBody>
          <a:bodyPr>
            <a:normAutofit/>
          </a:bodyPr>
          <a:lstStyle/>
          <a:p>
            <a:pPr algn="ctr"/>
            <a:r>
              <a:rPr lang="en-US" dirty="0"/>
              <a:t>Resources:</a:t>
            </a:r>
          </a:p>
        </p:txBody>
      </p:sp>
      <p:sp>
        <p:nvSpPr>
          <p:cNvPr id="2" name="TextBox 1">
            <a:extLst>
              <a:ext uri="{FF2B5EF4-FFF2-40B4-BE49-F238E27FC236}">
                <a16:creationId xmlns:a16="http://schemas.microsoft.com/office/drawing/2014/main" id="{1FE81952-8382-466A-B23B-319DFB32899F}"/>
              </a:ext>
            </a:extLst>
          </p:cNvPr>
          <p:cNvSpPr txBox="1"/>
          <p:nvPr/>
        </p:nvSpPr>
        <p:spPr>
          <a:xfrm>
            <a:off x="914400" y="1828800"/>
            <a:ext cx="6858000" cy="1815882"/>
          </a:xfrm>
          <a:prstGeom prst="rect">
            <a:avLst/>
          </a:prstGeom>
          <a:noFill/>
        </p:spPr>
        <p:txBody>
          <a:bodyPr wrap="square" rtlCol="0">
            <a:spAutoFit/>
          </a:bodyPr>
          <a:lstStyle/>
          <a:p>
            <a:pPr algn="ctr"/>
            <a:r>
              <a:rPr lang="en-US" sz="2800" b="1" dirty="0"/>
              <a:t>Walkthroughs, Tips, and Tricks are available at:</a:t>
            </a:r>
          </a:p>
          <a:p>
            <a:pPr algn="ctr"/>
            <a:endParaRPr lang="en-US" sz="2800" b="1" dirty="0"/>
          </a:p>
          <a:p>
            <a:pPr algn="ctr"/>
            <a:r>
              <a:rPr lang="en-US" sz="2800" b="1" dirty="0">
                <a:hlinkClick r:id="rId2"/>
              </a:rPr>
              <a:t>AMRcoco.com</a:t>
            </a:r>
            <a:endParaRPr lang="en-US" sz="2800" b="1" dirty="0"/>
          </a:p>
        </p:txBody>
      </p:sp>
    </p:spTree>
    <p:extLst>
      <p:ext uri="{BB962C8B-B14F-4D97-AF65-F5344CB8AC3E}">
        <p14:creationId xmlns:p14="http://schemas.microsoft.com/office/powerpoint/2010/main" val="17874908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6AF9DF-07E5-48DD-A142-00A1988A1361}"/>
              </a:ext>
            </a:extLst>
          </p:cNvPr>
          <p:cNvSpPr>
            <a:spLocks noGrp="1"/>
          </p:cNvSpPr>
          <p:nvPr>
            <p:ph type="sldNum" sz="quarter" idx="4"/>
          </p:nvPr>
        </p:nvSpPr>
        <p:spPr/>
        <p:txBody>
          <a:bodyPr/>
          <a:lstStyle/>
          <a:p>
            <a:fld id="{C02EC18E-3975-4CBB-BA86-5DD8EEA81F41}" type="slidenum">
              <a:rPr lang="en-US" smtClean="0"/>
              <a:pPr/>
              <a:t>64</a:t>
            </a:fld>
            <a:endParaRPr lang="en-US" dirty="0"/>
          </a:p>
        </p:txBody>
      </p:sp>
      <p:sp>
        <p:nvSpPr>
          <p:cNvPr id="5" name="Title 2">
            <a:extLst>
              <a:ext uri="{FF2B5EF4-FFF2-40B4-BE49-F238E27FC236}">
                <a16:creationId xmlns:a16="http://schemas.microsoft.com/office/drawing/2014/main" id="{7AFCD44A-FDA6-4F9B-8129-4B7ADC152D82}"/>
              </a:ext>
            </a:extLst>
          </p:cNvPr>
          <p:cNvSpPr>
            <a:spLocks noGrp="1"/>
          </p:cNvSpPr>
          <p:nvPr>
            <p:ph type="title"/>
          </p:nvPr>
        </p:nvSpPr>
        <p:spPr>
          <a:xfrm>
            <a:off x="524279" y="457200"/>
            <a:ext cx="7803265" cy="665679"/>
          </a:xfrm>
        </p:spPr>
        <p:txBody>
          <a:bodyPr>
            <a:normAutofit fontScale="90000"/>
          </a:bodyPr>
          <a:lstStyle/>
          <a:p>
            <a:pPr algn="ctr"/>
            <a:r>
              <a:rPr lang="en-US" dirty="0"/>
              <a:t>Resources:</a:t>
            </a:r>
            <a:br>
              <a:rPr lang="en-US" dirty="0"/>
            </a:br>
            <a:r>
              <a:rPr lang="en-US" dirty="0"/>
              <a:t>Coco Callback/Picking up paged shifts</a:t>
            </a:r>
          </a:p>
        </p:txBody>
      </p:sp>
      <p:pic>
        <p:nvPicPr>
          <p:cNvPr id="7" name="Picture 6">
            <a:extLst>
              <a:ext uri="{FF2B5EF4-FFF2-40B4-BE49-F238E27FC236}">
                <a16:creationId xmlns:a16="http://schemas.microsoft.com/office/drawing/2014/main" id="{001B3D6D-12EA-4A7C-B5EC-E3B6B78EEEA4}"/>
              </a:ext>
            </a:extLst>
          </p:cNvPr>
          <p:cNvPicPr>
            <a:picLocks noChangeAspect="1"/>
          </p:cNvPicPr>
          <p:nvPr/>
        </p:nvPicPr>
        <p:blipFill rotWithShape="1">
          <a:blip r:embed="rId2"/>
          <a:srcRect t="19299"/>
          <a:stretch/>
        </p:blipFill>
        <p:spPr>
          <a:xfrm>
            <a:off x="2286000" y="1473454"/>
            <a:ext cx="4343400" cy="5257800"/>
          </a:xfrm>
          <a:prstGeom prst="rect">
            <a:avLst/>
          </a:prstGeom>
        </p:spPr>
      </p:pic>
    </p:spTree>
    <p:extLst>
      <p:ext uri="{BB962C8B-B14F-4D97-AF65-F5344CB8AC3E}">
        <p14:creationId xmlns:p14="http://schemas.microsoft.com/office/powerpoint/2010/main" val="212308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D8525D-D1A5-44DC-83D1-1D63F4F62093}"/>
              </a:ext>
            </a:extLst>
          </p:cNvPr>
          <p:cNvSpPr>
            <a:spLocks noGrp="1"/>
          </p:cNvSpPr>
          <p:nvPr>
            <p:ph type="body" sz="half" idx="2"/>
          </p:nvPr>
        </p:nvSpPr>
        <p:spPr>
          <a:xfrm>
            <a:off x="0" y="685800"/>
            <a:ext cx="9144000" cy="5486400"/>
          </a:xfrm>
        </p:spPr>
        <p:txBody>
          <a:bodyPr anchor="t"/>
          <a:lstStyle/>
          <a:p>
            <a:r>
              <a:rPr lang="en-US" sz="4000" dirty="0"/>
              <a:t> Troubleshooting </a:t>
            </a:r>
            <a:r>
              <a:rPr lang="en-US" sz="4000" dirty="0" err="1"/>
              <a:t>Telestaff</a:t>
            </a:r>
            <a:endParaRPr lang="en-US" sz="4000" dirty="0"/>
          </a:p>
          <a:p>
            <a:endParaRPr lang="en-US" dirty="0"/>
          </a:p>
          <a:p>
            <a:r>
              <a:rPr lang="en-US" sz="2800" dirty="0"/>
              <a:t>If there are any </a:t>
            </a:r>
            <a:r>
              <a:rPr lang="en-US" sz="2800" dirty="0" err="1"/>
              <a:t>Telestaff</a:t>
            </a:r>
            <a:r>
              <a:rPr lang="en-US" sz="2800" dirty="0"/>
              <a:t> issues </a:t>
            </a:r>
            <a:r>
              <a:rPr lang="en-US" sz="2800"/>
              <a:t>contact a Supervisor</a:t>
            </a:r>
            <a:endParaRPr lang="en-US" sz="2800" dirty="0"/>
          </a:p>
          <a:p>
            <a:endParaRPr lang="en-US" sz="1000" dirty="0"/>
          </a:p>
          <a:p>
            <a:r>
              <a:rPr lang="en-US" sz="2800" dirty="0"/>
              <a:t>For time sensitive Issues (less than 24 hours)</a:t>
            </a:r>
          </a:p>
          <a:p>
            <a:r>
              <a:rPr lang="en-US" sz="2800" dirty="0"/>
              <a:t>Contact The Supervisors First</a:t>
            </a:r>
          </a:p>
          <a:p>
            <a:r>
              <a:rPr lang="en-US" sz="2000" dirty="0"/>
              <a:t>Central Supervisor 925-250-9546 </a:t>
            </a:r>
          </a:p>
          <a:p>
            <a:r>
              <a:rPr lang="en-US" sz="2000" dirty="0"/>
              <a:t>East Supervisor 925-250-8553</a:t>
            </a:r>
          </a:p>
          <a:p>
            <a:r>
              <a:rPr lang="en-US" sz="2000" dirty="0"/>
              <a:t>West Supervisor 925-250-8552</a:t>
            </a:r>
            <a:endParaRPr lang="en-US" sz="3200" dirty="0"/>
          </a:p>
          <a:p>
            <a:endParaRPr lang="en-US" sz="1200" dirty="0"/>
          </a:p>
          <a:p>
            <a:r>
              <a:rPr lang="en-US" sz="2800" dirty="0"/>
              <a:t>Any other non immediate issues will be </a:t>
            </a:r>
          </a:p>
          <a:p>
            <a:r>
              <a:rPr lang="en-US" sz="2800" dirty="0"/>
              <a:t>forwarded to Scheduling</a:t>
            </a:r>
            <a:endParaRPr lang="en-US" sz="1000" dirty="0"/>
          </a:p>
          <a:p>
            <a:r>
              <a:rPr lang="en-US" sz="2000" dirty="0">
                <a:hlinkClick r:id="rId2"/>
              </a:rPr>
              <a:t>concordscheduling@evhc.net</a:t>
            </a:r>
            <a:endParaRPr lang="en-US" sz="2000" dirty="0"/>
          </a:p>
        </p:txBody>
      </p:sp>
      <p:sp>
        <p:nvSpPr>
          <p:cNvPr id="4" name="Slide Number Placeholder 3">
            <a:extLst>
              <a:ext uri="{FF2B5EF4-FFF2-40B4-BE49-F238E27FC236}">
                <a16:creationId xmlns:a16="http://schemas.microsoft.com/office/drawing/2014/main" id="{43A89C29-5949-42D9-94AB-8487D22A1687}"/>
              </a:ext>
            </a:extLst>
          </p:cNvPr>
          <p:cNvSpPr>
            <a:spLocks noGrp="1"/>
          </p:cNvSpPr>
          <p:nvPr>
            <p:ph type="sldNum" sz="quarter" idx="4294967295"/>
          </p:nvPr>
        </p:nvSpPr>
        <p:spPr>
          <a:xfrm>
            <a:off x="0" y="6456363"/>
            <a:ext cx="566738" cy="274637"/>
          </a:xfrm>
          <a:prstGeom prst="rect">
            <a:avLst/>
          </a:prstGeom>
        </p:spPr>
        <p:txBody>
          <a:bodyPr/>
          <a:lstStyle/>
          <a:p>
            <a:fld id="{C02EC18E-3975-4CBB-BA86-5DD8EEA81F41}" type="slidenum">
              <a:rPr lang="en-US" smtClean="0"/>
              <a:pPr/>
              <a:t>65</a:t>
            </a:fld>
            <a:endParaRPr lang="en-US" dirty="0"/>
          </a:p>
        </p:txBody>
      </p:sp>
    </p:spTree>
    <p:extLst>
      <p:ext uri="{BB962C8B-B14F-4D97-AF65-F5344CB8AC3E}">
        <p14:creationId xmlns:p14="http://schemas.microsoft.com/office/powerpoint/2010/main" val="4979782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D165889F-3DBE-46B1-8E4D-473CA3919661}"/>
              </a:ext>
            </a:extLst>
          </p:cNvPr>
          <p:cNvSpPr>
            <a:spLocks noGrp="1"/>
          </p:cNvSpPr>
          <p:nvPr>
            <p:ph type="title"/>
          </p:nvPr>
        </p:nvSpPr>
        <p:spPr>
          <a:xfrm>
            <a:off x="542034" y="522592"/>
            <a:ext cx="7803265" cy="665679"/>
          </a:xfrm>
        </p:spPr>
        <p:txBody>
          <a:bodyPr>
            <a:normAutofit fontScale="90000"/>
          </a:bodyPr>
          <a:lstStyle/>
          <a:p>
            <a:pPr algn="ctr"/>
            <a:r>
              <a:rPr lang="en-US" dirty="0"/>
              <a:t>Resources:</a:t>
            </a:r>
            <a:br>
              <a:rPr lang="en-US" dirty="0"/>
            </a:br>
            <a:r>
              <a:rPr lang="en-US" dirty="0"/>
              <a:t>Coco Callback/Picking up paged shifts</a:t>
            </a:r>
          </a:p>
        </p:txBody>
      </p:sp>
      <p:pic>
        <p:nvPicPr>
          <p:cNvPr id="11" name="Picture 10">
            <a:extLst>
              <a:ext uri="{FF2B5EF4-FFF2-40B4-BE49-F238E27FC236}">
                <a16:creationId xmlns:a16="http://schemas.microsoft.com/office/drawing/2014/main" id="{BC77F4F9-FCD4-41AD-9088-519D8A2A206C}"/>
              </a:ext>
            </a:extLst>
          </p:cNvPr>
          <p:cNvPicPr>
            <a:picLocks noChangeAspect="1"/>
          </p:cNvPicPr>
          <p:nvPr/>
        </p:nvPicPr>
        <p:blipFill>
          <a:blip r:embed="rId2"/>
          <a:stretch>
            <a:fillRect/>
          </a:stretch>
        </p:blipFill>
        <p:spPr>
          <a:xfrm>
            <a:off x="1141493" y="1459258"/>
            <a:ext cx="3416883" cy="4712942"/>
          </a:xfrm>
          <a:prstGeom prst="rect">
            <a:avLst/>
          </a:prstGeom>
        </p:spPr>
      </p:pic>
      <p:pic>
        <p:nvPicPr>
          <p:cNvPr id="13" name="Picture 12">
            <a:extLst>
              <a:ext uri="{FF2B5EF4-FFF2-40B4-BE49-F238E27FC236}">
                <a16:creationId xmlns:a16="http://schemas.microsoft.com/office/drawing/2014/main" id="{4BA5D639-519A-4F7C-8230-A7B844C3D48C}"/>
              </a:ext>
            </a:extLst>
          </p:cNvPr>
          <p:cNvPicPr>
            <a:picLocks noChangeAspect="1"/>
          </p:cNvPicPr>
          <p:nvPr/>
        </p:nvPicPr>
        <p:blipFill>
          <a:blip r:embed="rId3"/>
          <a:stretch>
            <a:fillRect/>
          </a:stretch>
        </p:blipFill>
        <p:spPr>
          <a:xfrm>
            <a:off x="4645630" y="1459258"/>
            <a:ext cx="3464012" cy="4712942"/>
          </a:xfrm>
          <a:prstGeom prst="rect">
            <a:avLst/>
          </a:prstGeom>
        </p:spPr>
      </p:pic>
    </p:spTree>
    <p:extLst>
      <p:ext uri="{BB962C8B-B14F-4D97-AF65-F5344CB8AC3E}">
        <p14:creationId xmlns:p14="http://schemas.microsoft.com/office/powerpoint/2010/main" val="33244174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D165889F-3DBE-46B1-8E4D-473CA3919661}"/>
              </a:ext>
            </a:extLst>
          </p:cNvPr>
          <p:cNvSpPr>
            <a:spLocks noGrp="1"/>
          </p:cNvSpPr>
          <p:nvPr>
            <p:ph type="title"/>
          </p:nvPr>
        </p:nvSpPr>
        <p:spPr>
          <a:xfrm>
            <a:off x="542034" y="522592"/>
            <a:ext cx="7803265" cy="665679"/>
          </a:xfrm>
        </p:spPr>
        <p:txBody>
          <a:bodyPr>
            <a:normAutofit fontScale="90000"/>
          </a:bodyPr>
          <a:lstStyle/>
          <a:p>
            <a:pPr algn="ctr"/>
            <a:r>
              <a:rPr lang="en-US" dirty="0"/>
              <a:t>Resources:</a:t>
            </a:r>
            <a:br>
              <a:rPr lang="en-US" dirty="0"/>
            </a:br>
            <a:r>
              <a:rPr lang="en-US" dirty="0"/>
              <a:t>Coco Callback/Picking up paged shifts</a:t>
            </a:r>
          </a:p>
        </p:txBody>
      </p:sp>
      <p:pic>
        <p:nvPicPr>
          <p:cNvPr id="13" name="Picture 12">
            <a:extLst>
              <a:ext uri="{FF2B5EF4-FFF2-40B4-BE49-F238E27FC236}">
                <a16:creationId xmlns:a16="http://schemas.microsoft.com/office/drawing/2014/main" id="{4BA5D639-519A-4F7C-8230-A7B844C3D48C}"/>
              </a:ext>
            </a:extLst>
          </p:cNvPr>
          <p:cNvPicPr>
            <a:picLocks noChangeAspect="1"/>
          </p:cNvPicPr>
          <p:nvPr/>
        </p:nvPicPr>
        <p:blipFill rotWithShape="1">
          <a:blip r:embed="rId2"/>
          <a:srcRect r="20160"/>
          <a:stretch/>
        </p:blipFill>
        <p:spPr>
          <a:xfrm>
            <a:off x="1600200" y="1600200"/>
            <a:ext cx="6521649" cy="4343400"/>
          </a:xfrm>
          <a:prstGeom prst="rect">
            <a:avLst/>
          </a:prstGeom>
        </p:spPr>
      </p:pic>
    </p:spTree>
    <p:extLst>
      <p:ext uri="{BB962C8B-B14F-4D97-AF65-F5344CB8AC3E}">
        <p14:creationId xmlns:p14="http://schemas.microsoft.com/office/powerpoint/2010/main" val="39525243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D8525D-D1A5-44DC-83D1-1D63F4F62093}"/>
              </a:ext>
            </a:extLst>
          </p:cNvPr>
          <p:cNvSpPr>
            <a:spLocks noGrp="1"/>
          </p:cNvSpPr>
          <p:nvPr>
            <p:ph type="body" sz="half" idx="2"/>
          </p:nvPr>
        </p:nvSpPr>
        <p:spPr>
          <a:xfrm>
            <a:off x="0" y="685800"/>
            <a:ext cx="9144000" cy="5486400"/>
          </a:xfrm>
        </p:spPr>
        <p:txBody>
          <a:bodyPr anchor="t"/>
          <a:lstStyle/>
          <a:p>
            <a:r>
              <a:rPr lang="en-US" sz="4800" dirty="0"/>
              <a:t>Telestaff Workflow</a:t>
            </a:r>
          </a:p>
          <a:p>
            <a:endParaRPr lang="en-US" sz="1000" dirty="0"/>
          </a:p>
          <a:p>
            <a:r>
              <a:rPr lang="en-US" sz="3200" dirty="0"/>
              <a:t>1. Attempt to process all steps in Telestaff yourself using the resource and training tools</a:t>
            </a:r>
          </a:p>
          <a:p>
            <a:endParaRPr lang="en-US" sz="1200" dirty="0"/>
          </a:p>
          <a:p>
            <a:r>
              <a:rPr lang="en-US" sz="3200" dirty="0"/>
              <a:t>2. Urgent issues with 24 hour timeline?</a:t>
            </a:r>
          </a:p>
          <a:p>
            <a:r>
              <a:rPr lang="en-US" sz="3200" dirty="0"/>
              <a:t>Contact the Supervisor with assistance and questions; They will guide you to the next process</a:t>
            </a:r>
          </a:p>
          <a:p>
            <a:endParaRPr lang="en-US" sz="1000" dirty="0"/>
          </a:p>
          <a:p>
            <a:r>
              <a:rPr lang="en-US" sz="1600" dirty="0">
                <a:hlinkClick r:id="rId2"/>
              </a:rPr>
              <a:t>concordscheduling@evhc.net</a:t>
            </a:r>
            <a:endParaRPr lang="en-US" sz="1600" dirty="0"/>
          </a:p>
          <a:p>
            <a:r>
              <a:rPr lang="en-US" sz="1600" dirty="0"/>
              <a:t>Central Supervisor 925-250-9546 </a:t>
            </a:r>
          </a:p>
          <a:p>
            <a:r>
              <a:rPr lang="en-US" sz="1600" dirty="0"/>
              <a:t>East Supervisor 925-250-8553</a:t>
            </a:r>
          </a:p>
          <a:p>
            <a:r>
              <a:rPr lang="en-US" sz="1600" dirty="0"/>
              <a:t>West Supervisor 925-250-8552</a:t>
            </a:r>
          </a:p>
        </p:txBody>
      </p:sp>
      <p:sp>
        <p:nvSpPr>
          <p:cNvPr id="4" name="Slide Number Placeholder 3">
            <a:extLst>
              <a:ext uri="{FF2B5EF4-FFF2-40B4-BE49-F238E27FC236}">
                <a16:creationId xmlns:a16="http://schemas.microsoft.com/office/drawing/2014/main" id="{43A89C29-5949-42D9-94AB-8487D22A1687}"/>
              </a:ext>
            </a:extLst>
          </p:cNvPr>
          <p:cNvSpPr>
            <a:spLocks noGrp="1"/>
          </p:cNvSpPr>
          <p:nvPr>
            <p:ph type="sldNum" sz="quarter" idx="4294967295"/>
          </p:nvPr>
        </p:nvSpPr>
        <p:spPr>
          <a:xfrm>
            <a:off x="0" y="6456363"/>
            <a:ext cx="566738" cy="274637"/>
          </a:xfrm>
          <a:prstGeom prst="rect">
            <a:avLst/>
          </a:prstGeom>
        </p:spPr>
        <p:txBody>
          <a:bodyPr/>
          <a:lstStyle/>
          <a:p>
            <a:fld id="{C02EC18E-3975-4CBB-BA86-5DD8EEA81F41}" type="slidenum">
              <a:rPr lang="en-US" smtClean="0"/>
              <a:pPr/>
              <a:t>68</a:t>
            </a:fld>
            <a:endParaRPr lang="en-US" dirty="0"/>
          </a:p>
        </p:txBody>
      </p:sp>
    </p:spTree>
    <p:extLst>
      <p:ext uri="{BB962C8B-B14F-4D97-AF65-F5344CB8AC3E}">
        <p14:creationId xmlns:p14="http://schemas.microsoft.com/office/powerpoint/2010/main" val="2962407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5709B-A747-44C4-B8BC-6DA42D0DFC5F}"/>
              </a:ext>
            </a:extLst>
          </p:cNvPr>
          <p:cNvSpPr>
            <a:spLocks noGrp="1"/>
          </p:cNvSpPr>
          <p:nvPr>
            <p:ph type="title"/>
          </p:nvPr>
        </p:nvSpPr>
        <p:spPr/>
        <p:txBody>
          <a:bodyPr/>
          <a:lstStyle/>
          <a:p>
            <a:pPr algn="ctr"/>
            <a:r>
              <a:rPr lang="en-US" dirty="0"/>
              <a:t>Telestaff Tour: Shift Code Definitions</a:t>
            </a:r>
          </a:p>
        </p:txBody>
      </p:sp>
      <p:sp>
        <p:nvSpPr>
          <p:cNvPr id="3" name="Content Placeholder 2">
            <a:extLst>
              <a:ext uri="{FF2B5EF4-FFF2-40B4-BE49-F238E27FC236}">
                <a16:creationId xmlns:a16="http://schemas.microsoft.com/office/drawing/2014/main" id="{1818C272-E481-43BA-A5E3-5A7A0A15A274}"/>
              </a:ext>
            </a:extLst>
          </p:cNvPr>
          <p:cNvSpPr>
            <a:spLocks noGrp="1"/>
          </p:cNvSpPr>
          <p:nvPr>
            <p:ph idx="1"/>
          </p:nvPr>
        </p:nvSpPr>
        <p:spPr>
          <a:xfrm>
            <a:off x="-228600" y="1497896"/>
            <a:ext cx="8039459" cy="3831136"/>
          </a:xfrm>
        </p:spPr>
        <p:txBody>
          <a:bodyPr/>
          <a:lstStyle/>
          <a:p>
            <a:pPr marL="914400" lvl="2" indent="0">
              <a:buNone/>
            </a:pPr>
            <a:endParaRPr lang="en-US" sz="1200" dirty="0"/>
          </a:p>
          <a:p>
            <a:pPr marL="914400" lvl="2" indent="0">
              <a:buNone/>
            </a:pPr>
            <a:endParaRPr lang="en-US" sz="1200" dirty="0"/>
          </a:p>
          <a:p>
            <a:pPr lvl="1"/>
            <a:endParaRPr lang="en-US" sz="1000" dirty="0"/>
          </a:p>
          <a:p>
            <a:pPr marL="914400" lvl="2" indent="0">
              <a:buNone/>
            </a:pPr>
            <a:endParaRPr lang="en-US" sz="800" dirty="0"/>
          </a:p>
        </p:txBody>
      </p:sp>
      <p:sp>
        <p:nvSpPr>
          <p:cNvPr id="4" name="Slide Number Placeholder 3">
            <a:extLst>
              <a:ext uri="{FF2B5EF4-FFF2-40B4-BE49-F238E27FC236}">
                <a16:creationId xmlns:a16="http://schemas.microsoft.com/office/drawing/2014/main" id="{FA222E70-BDD8-4791-B268-C8E7A3074147}"/>
              </a:ext>
            </a:extLst>
          </p:cNvPr>
          <p:cNvSpPr>
            <a:spLocks noGrp="1"/>
          </p:cNvSpPr>
          <p:nvPr>
            <p:ph type="sldNum" sz="quarter" idx="4"/>
          </p:nvPr>
        </p:nvSpPr>
        <p:spPr/>
        <p:txBody>
          <a:bodyPr/>
          <a:lstStyle/>
          <a:p>
            <a:fld id="{C02EC18E-3975-4CBB-BA86-5DD8EEA81F41}" type="slidenum">
              <a:rPr lang="en-US" smtClean="0"/>
              <a:pPr/>
              <a:t>7</a:t>
            </a:fld>
            <a:endParaRPr lang="en-US" dirty="0"/>
          </a:p>
        </p:txBody>
      </p:sp>
      <p:pic>
        <p:nvPicPr>
          <p:cNvPr id="6" name="Picture 5">
            <a:extLst>
              <a:ext uri="{FF2B5EF4-FFF2-40B4-BE49-F238E27FC236}">
                <a16:creationId xmlns:a16="http://schemas.microsoft.com/office/drawing/2014/main" id="{5F35AC3C-6D0A-4A0F-AB2B-F0EDB78898C5}"/>
              </a:ext>
            </a:extLst>
          </p:cNvPr>
          <p:cNvPicPr>
            <a:picLocks noChangeAspect="1"/>
          </p:cNvPicPr>
          <p:nvPr/>
        </p:nvPicPr>
        <p:blipFill>
          <a:blip r:embed="rId2"/>
          <a:stretch>
            <a:fillRect/>
          </a:stretch>
        </p:blipFill>
        <p:spPr>
          <a:xfrm>
            <a:off x="6215703" y="1208004"/>
            <a:ext cx="2622336" cy="1965964"/>
          </a:xfrm>
          <a:prstGeom prst="rect">
            <a:avLst/>
          </a:prstGeom>
        </p:spPr>
      </p:pic>
      <p:graphicFrame>
        <p:nvGraphicFramePr>
          <p:cNvPr id="9" name="Table 8">
            <a:extLst>
              <a:ext uri="{FF2B5EF4-FFF2-40B4-BE49-F238E27FC236}">
                <a16:creationId xmlns:a16="http://schemas.microsoft.com/office/drawing/2014/main" id="{CF0EB16D-8336-4358-810D-0FB4D5B005E1}"/>
              </a:ext>
            </a:extLst>
          </p:cNvPr>
          <p:cNvGraphicFramePr>
            <a:graphicFrameLocks noGrp="1"/>
          </p:cNvGraphicFramePr>
          <p:nvPr>
            <p:extLst>
              <p:ext uri="{D42A27DB-BD31-4B8C-83A1-F6EECF244321}">
                <p14:modId xmlns:p14="http://schemas.microsoft.com/office/powerpoint/2010/main" val="2676476750"/>
              </p:ext>
            </p:extLst>
          </p:nvPr>
        </p:nvGraphicFramePr>
        <p:xfrm>
          <a:off x="542034" y="3429000"/>
          <a:ext cx="5651500" cy="2920365"/>
        </p:xfrm>
        <a:graphic>
          <a:graphicData uri="http://schemas.openxmlformats.org/drawingml/2006/table">
            <a:tbl>
              <a:tblPr/>
              <a:tblGrid>
                <a:gridCol w="1384300">
                  <a:extLst>
                    <a:ext uri="{9D8B030D-6E8A-4147-A177-3AD203B41FA5}">
                      <a16:colId xmlns:a16="http://schemas.microsoft.com/office/drawing/2014/main" val="3227915387"/>
                    </a:ext>
                  </a:extLst>
                </a:gridCol>
                <a:gridCol w="1384300">
                  <a:extLst>
                    <a:ext uri="{9D8B030D-6E8A-4147-A177-3AD203B41FA5}">
                      <a16:colId xmlns:a16="http://schemas.microsoft.com/office/drawing/2014/main" val="3248871676"/>
                    </a:ext>
                  </a:extLst>
                </a:gridCol>
                <a:gridCol w="2882900">
                  <a:extLst>
                    <a:ext uri="{9D8B030D-6E8A-4147-A177-3AD203B41FA5}">
                      <a16:colId xmlns:a16="http://schemas.microsoft.com/office/drawing/2014/main" val="4110622408"/>
                    </a:ext>
                  </a:extLst>
                </a:gridCol>
              </a:tblGrid>
              <a:tr h="190500">
                <a:tc>
                  <a:txBody>
                    <a:bodyPr/>
                    <a:lstStyle/>
                    <a:p>
                      <a:pPr algn="ctr" fontAlgn="ctr"/>
                      <a:r>
                        <a:rPr lang="en-US" sz="1100" b="1" i="0" u="none" strike="noStrike">
                          <a:solidFill>
                            <a:srgbClr val="FFFFFF"/>
                          </a:solidFill>
                          <a:effectLst/>
                          <a:latin typeface="Calibri" panose="020F0502020204030204" pitchFamily="34" charset="0"/>
                        </a:rPr>
                        <a:t>Color</a:t>
                      </a:r>
                    </a:p>
                  </a:txBody>
                  <a:tcPr marL="9525" marR="9525" marT="9525"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US" sz="1100" b="1" i="0" u="none" strike="noStrike">
                          <a:solidFill>
                            <a:srgbClr val="FFFFFF"/>
                          </a:solidFill>
                          <a:effectLst/>
                          <a:latin typeface="Calibri" panose="020F0502020204030204" pitchFamily="34" charset="0"/>
                        </a:rPr>
                        <a:t>Description</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US" sz="1100" b="1" i="0" u="none" strike="noStrike">
                          <a:solidFill>
                            <a:srgbClr val="FFFFFF"/>
                          </a:solidFill>
                          <a:effectLst/>
                          <a:latin typeface="Calibri" panose="020F0502020204030204" pitchFamily="34" charset="0"/>
                        </a:rPr>
                        <a:t>Notes</a:t>
                      </a:r>
                    </a:p>
                  </a:txBody>
                  <a:tcPr marL="9525" marR="9525" marT="9525" marB="0" anchor="ctr">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943471230"/>
                  </a:ext>
                </a:extLst>
              </a:tr>
              <a:tr h="952500">
                <a:tc>
                  <a:txBody>
                    <a:bodyPr/>
                    <a:lstStyle/>
                    <a:p>
                      <a:pPr algn="ctr" fontAlgn="ctr"/>
                      <a:r>
                        <a:rPr lang="en-US" sz="1100" b="1" i="0" u="none" strike="noStrike" dirty="0">
                          <a:solidFill>
                            <a:srgbClr val="000000"/>
                          </a:solidFill>
                          <a:effectLst/>
                          <a:latin typeface="Calibri" panose="020F0502020204030204" pitchFamily="34" charset="0"/>
                        </a:rPr>
                        <a:t>Green</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FF00"/>
                    </a:solidFill>
                  </a:tcPr>
                </a:tc>
                <a:tc>
                  <a:txBody>
                    <a:bodyPr/>
                    <a:lstStyle/>
                    <a:p>
                      <a:pPr algn="ctr" fontAlgn="ctr"/>
                      <a:r>
                        <a:rPr lang="en-US" sz="1100" b="1" i="0" u="none" strike="noStrike">
                          <a:solidFill>
                            <a:srgbClr val="000000"/>
                          </a:solidFill>
                          <a:effectLst/>
                          <a:latin typeface="Calibri" panose="020F0502020204030204" pitchFamily="34" charset="0"/>
                        </a:rPr>
                        <a:t>Availability</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FF00"/>
                    </a:solidFill>
                  </a:tcPr>
                </a:tc>
                <a:tc>
                  <a:txBody>
                    <a:bodyPr/>
                    <a:lstStyle/>
                    <a:p>
                      <a:pPr algn="ctr" fontAlgn="ctr"/>
                      <a:r>
                        <a:rPr lang="en-US" sz="1100" b="0" i="0" u="none" strike="noStrike">
                          <a:solidFill>
                            <a:srgbClr val="000000"/>
                          </a:solidFill>
                          <a:effectLst/>
                          <a:latin typeface="Calibri" panose="020F0502020204030204" pitchFamily="34" charset="0"/>
                        </a:rPr>
                        <a:t>These are the shifts and/or times that you have made yourself available to work during the monthly prescheduling process (this is the process that occurs no later than the 10th of the month prior to a given month's schedule.</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A6A6"/>
                    </a:solidFill>
                  </a:tcPr>
                </a:tc>
                <a:extLst>
                  <a:ext uri="{0D108BD9-81ED-4DB2-BD59-A6C34878D82A}">
                    <a16:rowId xmlns:a16="http://schemas.microsoft.com/office/drawing/2014/main" val="2676680520"/>
                  </a:ext>
                </a:extLst>
              </a:tr>
              <a:tr h="571500">
                <a:tc>
                  <a:txBody>
                    <a:bodyPr/>
                    <a:lstStyle/>
                    <a:p>
                      <a:pPr algn="ctr" fontAlgn="ctr"/>
                      <a:r>
                        <a:rPr lang="en-US" sz="1100" b="1" i="0" u="none" strike="noStrike">
                          <a:solidFill>
                            <a:srgbClr val="FFFFFF"/>
                          </a:solidFill>
                          <a:effectLst/>
                          <a:latin typeface="Calibri" panose="020F0502020204030204" pitchFamily="34" charset="0"/>
                        </a:rPr>
                        <a:t>Blue</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66FF"/>
                    </a:solidFill>
                  </a:tcPr>
                </a:tc>
                <a:tc>
                  <a:txBody>
                    <a:bodyPr/>
                    <a:lstStyle/>
                    <a:p>
                      <a:pPr algn="ctr" fontAlgn="ctr"/>
                      <a:r>
                        <a:rPr lang="en-US" sz="1100" b="1" i="0" u="none" strike="noStrike">
                          <a:solidFill>
                            <a:srgbClr val="FFFFFF"/>
                          </a:solidFill>
                          <a:effectLst/>
                          <a:latin typeface="Calibri" panose="020F0502020204030204" pitchFamily="34" charset="0"/>
                        </a:rPr>
                        <a:t>Call Back</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66FF"/>
                    </a:solidFill>
                  </a:tcPr>
                </a:tc>
                <a:tc>
                  <a:txBody>
                    <a:bodyPr/>
                    <a:lstStyle/>
                    <a:p>
                      <a:pPr algn="ctr" fontAlgn="ctr"/>
                      <a:r>
                        <a:rPr lang="en-US" sz="1100" b="0" i="0" u="none" strike="noStrike" dirty="0">
                          <a:solidFill>
                            <a:srgbClr val="000000"/>
                          </a:solidFill>
                          <a:effectLst/>
                          <a:latin typeface="Calibri" panose="020F0502020204030204" pitchFamily="34" charset="0"/>
                        </a:rPr>
                        <a:t>This is the code used  by employees to bid on shifts that are paged out through Everbridge (Weekly open shifts, same day openings, etc.).  This is the new process that will replace the requirement to call into scheduling in order to pick up shifts.</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994416048"/>
                  </a:ext>
                </a:extLst>
              </a:tr>
              <a:tr h="381000">
                <a:tc>
                  <a:txBody>
                    <a:bodyPr/>
                    <a:lstStyle/>
                    <a:p>
                      <a:pPr algn="ctr" fontAlgn="ctr"/>
                      <a:r>
                        <a:rPr lang="en-US" sz="1100" b="1" i="0" u="none" strike="noStrike">
                          <a:solidFill>
                            <a:srgbClr val="000000"/>
                          </a:solidFill>
                          <a:effectLst/>
                          <a:latin typeface="Calibri" panose="020F0502020204030204" pitchFamily="34" charset="0"/>
                        </a:rPr>
                        <a:t>Gray with Red Flag</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08080"/>
                    </a:solidFill>
                  </a:tcPr>
                </a:tc>
                <a:tc>
                  <a:txBody>
                    <a:bodyPr/>
                    <a:lstStyle/>
                    <a:p>
                      <a:pPr algn="ctr" fontAlgn="ctr"/>
                      <a:r>
                        <a:rPr lang="en-US" sz="1100" b="1" i="0" u="none" strike="noStrike">
                          <a:solidFill>
                            <a:srgbClr val="000000"/>
                          </a:solidFill>
                          <a:effectLst/>
                          <a:latin typeface="Calibri" panose="020F0502020204030204" pitchFamily="34" charset="0"/>
                        </a:rPr>
                        <a:t>Open shifts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08080"/>
                    </a:solidFill>
                  </a:tcPr>
                </a:tc>
                <a:tc>
                  <a:txBody>
                    <a:bodyPr/>
                    <a:lstStyle/>
                    <a:p>
                      <a:pPr algn="ctr" fontAlgn="ctr"/>
                      <a:r>
                        <a:rPr lang="en-US" sz="1100" b="0" i="0" u="none" strike="noStrike">
                          <a:solidFill>
                            <a:srgbClr val="000000"/>
                          </a:solidFill>
                          <a:effectLst/>
                          <a:latin typeface="Calibri" panose="020F0502020204030204" pitchFamily="34" charset="0"/>
                        </a:rPr>
                        <a:t>These are shifts that can be bid on by employees.</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A6A6"/>
                    </a:solidFill>
                  </a:tcPr>
                </a:tc>
                <a:extLst>
                  <a:ext uri="{0D108BD9-81ED-4DB2-BD59-A6C34878D82A}">
                    <a16:rowId xmlns:a16="http://schemas.microsoft.com/office/drawing/2014/main" val="1965675392"/>
                  </a:ext>
                </a:extLst>
              </a:tr>
              <a:tr h="381000">
                <a:tc>
                  <a:txBody>
                    <a:bodyPr/>
                    <a:lstStyle/>
                    <a:p>
                      <a:pPr algn="ctr" fontAlgn="ctr"/>
                      <a:r>
                        <a:rPr lang="en-US" sz="1100" b="1" i="0" u="none" strike="noStrike">
                          <a:solidFill>
                            <a:srgbClr val="000000"/>
                          </a:solidFill>
                          <a:effectLst/>
                          <a:latin typeface="Calibri" panose="020F0502020204030204" pitchFamily="34" charset="0"/>
                        </a:rPr>
                        <a:t>Pink</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33CC"/>
                    </a:solidFill>
                  </a:tcPr>
                </a:tc>
                <a:tc>
                  <a:txBody>
                    <a:bodyPr/>
                    <a:lstStyle/>
                    <a:p>
                      <a:pPr algn="ctr" fontAlgn="ctr"/>
                      <a:r>
                        <a:rPr lang="en-US" sz="1100" b="1" i="0" u="none" strike="noStrike">
                          <a:solidFill>
                            <a:srgbClr val="000000"/>
                          </a:solidFill>
                          <a:effectLst/>
                          <a:latin typeface="Calibri" panose="020F0502020204030204" pitchFamily="34" charset="0"/>
                        </a:rPr>
                        <a:t>Shift Award</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33CC"/>
                    </a:solidFill>
                  </a:tcPr>
                </a:tc>
                <a:tc>
                  <a:txBody>
                    <a:bodyPr/>
                    <a:lstStyle/>
                    <a:p>
                      <a:pPr algn="ctr" fontAlgn="ctr"/>
                      <a:r>
                        <a:rPr lang="en-US" sz="1100" b="0" i="0" u="none" strike="noStrike" dirty="0">
                          <a:solidFill>
                            <a:srgbClr val="000000"/>
                          </a:solidFill>
                          <a:effectLst/>
                          <a:latin typeface="Calibri" panose="020F0502020204030204" pitchFamily="34" charset="0"/>
                        </a:rPr>
                        <a:t>These are shifts that are awarded to an employee.</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3491279645"/>
                  </a:ext>
                </a:extLst>
              </a:tr>
            </a:tbl>
          </a:graphicData>
        </a:graphic>
      </p:graphicFrame>
    </p:spTree>
    <p:extLst>
      <p:ext uri="{BB962C8B-B14F-4D97-AF65-F5344CB8AC3E}">
        <p14:creationId xmlns:p14="http://schemas.microsoft.com/office/powerpoint/2010/main" val="114740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02EC18E-3975-4CBB-BA86-5DD8EEA81F41}" type="slidenum">
              <a:rPr lang="en-US" smtClean="0"/>
              <a:pPr/>
              <a:t>8</a:t>
            </a:fld>
            <a:endParaRPr lang="en-US" dirty="0"/>
          </a:p>
        </p:txBody>
      </p:sp>
      <p:sp>
        <p:nvSpPr>
          <p:cNvPr id="8" name="Title 5">
            <a:extLst>
              <a:ext uri="{FF2B5EF4-FFF2-40B4-BE49-F238E27FC236}">
                <a16:creationId xmlns:a16="http://schemas.microsoft.com/office/drawing/2014/main" id="{5E59F71A-0651-4795-9BF7-93595819116C}"/>
              </a:ext>
            </a:extLst>
          </p:cNvPr>
          <p:cNvSpPr>
            <a:spLocks noGrp="1"/>
          </p:cNvSpPr>
          <p:nvPr>
            <p:ph type="title"/>
          </p:nvPr>
        </p:nvSpPr>
        <p:spPr>
          <a:xfrm>
            <a:off x="897141" y="631101"/>
            <a:ext cx="7803265" cy="665679"/>
          </a:xfrm>
        </p:spPr>
        <p:txBody>
          <a:bodyPr/>
          <a:lstStyle/>
          <a:p>
            <a:pPr algn="ctr"/>
            <a:r>
              <a:rPr lang="en-US" dirty="0"/>
              <a:t>Telestaff Tour: Logging into Telestaff </a:t>
            </a:r>
          </a:p>
        </p:txBody>
      </p:sp>
      <p:pic>
        <p:nvPicPr>
          <p:cNvPr id="7" name="Picture 6">
            <a:extLst>
              <a:ext uri="{FF2B5EF4-FFF2-40B4-BE49-F238E27FC236}">
                <a16:creationId xmlns:a16="http://schemas.microsoft.com/office/drawing/2014/main" id="{1694DDAC-F84E-4E15-8F6C-F7BABF4A2E67}"/>
              </a:ext>
            </a:extLst>
          </p:cNvPr>
          <p:cNvPicPr>
            <a:picLocks noChangeAspect="1"/>
          </p:cNvPicPr>
          <p:nvPr/>
        </p:nvPicPr>
        <p:blipFill>
          <a:blip r:embed="rId2"/>
          <a:stretch>
            <a:fillRect/>
          </a:stretch>
        </p:blipFill>
        <p:spPr>
          <a:xfrm>
            <a:off x="546506" y="1760351"/>
            <a:ext cx="8050989" cy="4628169"/>
          </a:xfrm>
          <a:prstGeom prst="rect">
            <a:avLst/>
          </a:prstGeom>
        </p:spPr>
      </p:pic>
    </p:spTree>
    <p:extLst>
      <p:ext uri="{BB962C8B-B14F-4D97-AF65-F5344CB8AC3E}">
        <p14:creationId xmlns:p14="http://schemas.microsoft.com/office/powerpoint/2010/main" val="19572737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02EC18E-3975-4CBB-BA86-5DD8EEA81F41}" type="slidenum">
              <a:rPr lang="en-US" smtClean="0"/>
              <a:pPr/>
              <a:t>9</a:t>
            </a:fld>
            <a:endParaRPr lang="en-US" dirty="0"/>
          </a:p>
        </p:txBody>
      </p:sp>
      <p:sp>
        <p:nvSpPr>
          <p:cNvPr id="8" name="Title 5">
            <a:extLst>
              <a:ext uri="{FF2B5EF4-FFF2-40B4-BE49-F238E27FC236}">
                <a16:creationId xmlns:a16="http://schemas.microsoft.com/office/drawing/2014/main" id="{5E59F71A-0651-4795-9BF7-93595819116C}"/>
              </a:ext>
            </a:extLst>
          </p:cNvPr>
          <p:cNvSpPr>
            <a:spLocks noGrp="1"/>
          </p:cNvSpPr>
          <p:nvPr>
            <p:ph type="title"/>
          </p:nvPr>
        </p:nvSpPr>
        <p:spPr>
          <a:xfrm>
            <a:off x="897141" y="631101"/>
            <a:ext cx="7803265" cy="665679"/>
          </a:xfrm>
        </p:spPr>
        <p:txBody>
          <a:bodyPr/>
          <a:lstStyle/>
          <a:p>
            <a:pPr algn="ctr"/>
            <a:r>
              <a:rPr lang="en-US" dirty="0"/>
              <a:t>Telestaff Tour: Logging into Telestaff </a:t>
            </a:r>
          </a:p>
        </p:txBody>
      </p:sp>
      <p:pic>
        <p:nvPicPr>
          <p:cNvPr id="7" name="Picture 6">
            <a:extLst>
              <a:ext uri="{FF2B5EF4-FFF2-40B4-BE49-F238E27FC236}">
                <a16:creationId xmlns:a16="http://schemas.microsoft.com/office/drawing/2014/main" id="{1694DDAC-F84E-4E15-8F6C-F7BABF4A2E67}"/>
              </a:ext>
            </a:extLst>
          </p:cNvPr>
          <p:cNvPicPr>
            <a:picLocks noChangeAspect="1"/>
          </p:cNvPicPr>
          <p:nvPr/>
        </p:nvPicPr>
        <p:blipFill>
          <a:blip r:embed="rId2"/>
          <a:stretch>
            <a:fillRect/>
          </a:stretch>
        </p:blipFill>
        <p:spPr>
          <a:xfrm>
            <a:off x="4442617" y="3940899"/>
            <a:ext cx="4257789" cy="2447621"/>
          </a:xfrm>
          <a:prstGeom prst="rect">
            <a:avLst/>
          </a:prstGeom>
        </p:spPr>
      </p:pic>
      <p:sp>
        <p:nvSpPr>
          <p:cNvPr id="9" name="Content Placeholder 12">
            <a:extLst>
              <a:ext uri="{FF2B5EF4-FFF2-40B4-BE49-F238E27FC236}">
                <a16:creationId xmlns:a16="http://schemas.microsoft.com/office/drawing/2014/main" id="{DCC830CD-680F-4A5A-BFD3-7DD8DDC73583}"/>
              </a:ext>
            </a:extLst>
          </p:cNvPr>
          <p:cNvSpPr txBox="1">
            <a:spLocks/>
          </p:cNvSpPr>
          <p:nvPr/>
        </p:nvSpPr>
        <p:spPr>
          <a:xfrm>
            <a:off x="542034" y="1143000"/>
            <a:ext cx="8039459" cy="2286000"/>
          </a:xfrm>
          <a:prstGeom prst="rect">
            <a:avLst/>
          </a:prstGeom>
        </p:spPr>
        <p:txBody>
          <a:bodyPr/>
          <a:lstStyle>
            <a:lvl1pPr marL="227013" indent="-227013" algn="l" defTabSz="457200" rtl="0" eaLnBrk="1" latinLnBrk="0" hangingPunct="1">
              <a:spcBef>
                <a:spcPct val="20000"/>
              </a:spcBef>
              <a:buClr>
                <a:srgbClr val="2D5C7B"/>
              </a:buClr>
              <a:buFontTx/>
              <a:buBlip>
                <a:blip r:embed="rId3"/>
              </a:buBlip>
              <a:defRPr sz="2400" kern="1200" baseline="0">
                <a:solidFill>
                  <a:srgbClr val="58595B"/>
                </a:solidFill>
                <a:latin typeface="Arial"/>
                <a:ea typeface="+mn-ea"/>
                <a:cs typeface="Arial"/>
              </a:defRPr>
            </a:lvl1pPr>
            <a:lvl2pPr marL="742950" indent="-285750" algn="l" defTabSz="457200" rtl="0" eaLnBrk="1" latinLnBrk="0" hangingPunct="1">
              <a:spcBef>
                <a:spcPct val="20000"/>
              </a:spcBef>
              <a:buClr>
                <a:srgbClr val="094F97"/>
              </a:buClr>
              <a:buFont typeface="Arial"/>
              <a:buChar char="•"/>
              <a:defRPr sz="2000" b="0" i="0" kern="1200">
                <a:solidFill>
                  <a:srgbClr val="58595B"/>
                </a:solidFill>
                <a:latin typeface="Arial"/>
                <a:ea typeface="+mn-ea"/>
                <a:cs typeface="Arial"/>
              </a:defRPr>
            </a:lvl2pPr>
            <a:lvl3pPr marL="1143000" indent="-228600" algn="l" defTabSz="457200" rtl="0" eaLnBrk="1" latinLnBrk="0" hangingPunct="1">
              <a:spcBef>
                <a:spcPct val="20000"/>
              </a:spcBef>
              <a:buClr>
                <a:srgbClr val="094F97"/>
              </a:buClr>
              <a:buFont typeface="Lucida Grande"/>
              <a:buChar char="-"/>
              <a:defRPr sz="1800" kern="1200">
                <a:solidFill>
                  <a:srgbClr val="58595B"/>
                </a:solidFill>
                <a:latin typeface="Arial"/>
                <a:ea typeface="+mn-ea"/>
                <a:cs typeface="Arial"/>
              </a:defRPr>
            </a:lvl3pPr>
            <a:lvl4pPr marL="1600200" indent="-228600" algn="l" defTabSz="457200" rtl="0" eaLnBrk="1" latinLnBrk="0" hangingPunct="1">
              <a:spcBef>
                <a:spcPct val="20000"/>
              </a:spcBef>
              <a:buClr>
                <a:srgbClr val="094F97"/>
              </a:buClr>
              <a:buSzPct val="70000"/>
              <a:buFont typeface="Courier New"/>
              <a:buChar char="o"/>
              <a:defRPr sz="1600" b="0" i="0" kern="1200">
                <a:solidFill>
                  <a:srgbClr val="58595B"/>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v"/>
            </a:pPr>
            <a:r>
              <a:rPr lang="en-US" dirty="0"/>
              <a:t>Go to </a:t>
            </a:r>
            <a:r>
              <a:rPr lang="en-US" dirty="0">
                <a:hlinkClick r:id="rId4"/>
              </a:rPr>
              <a:t>Https://amrwfts.kronos.net</a:t>
            </a:r>
            <a:endParaRPr lang="en-US" dirty="0"/>
          </a:p>
          <a:p>
            <a:pPr marL="0" indent="0">
              <a:buNone/>
            </a:pPr>
            <a:endParaRPr lang="en-US" dirty="0"/>
          </a:p>
          <a:p>
            <a:pPr>
              <a:buFont typeface="Wingdings" panose="05000000000000000000" pitchFamily="2" charset="2"/>
              <a:buChar char="v"/>
            </a:pPr>
            <a:r>
              <a:rPr lang="en-US" dirty="0"/>
              <a:t>Log in using the First letter of your First Name and your Last Name for the User ID</a:t>
            </a:r>
          </a:p>
          <a:p>
            <a:pPr marL="0" indent="0">
              <a:buNone/>
            </a:pPr>
            <a:endParaRPr lang="en-US" dirty="0"/>
          </a:p>
          <a:p>
            <a:pPr>
              <a:buFont typeface="Wingdings" panose="05000000000000000000" pitchFamily="2" charset="2"/>
              <a:buChar char="v"/>
            </a:pPr>
            <a:r>
              <a:rPr lang="en-US" dirty="0"/>
              <a:t>Enter your EMSC Portal Password </a:t>
            </a:r>
          </a:p>
        </p:txBody>
      </p:sp>
    </p:spTree>
    <p:extLst>
      <p:ext uri="{BB962C8B-B14F-4D97-AF65-F5344CB8AC3E}">
        <p14:creationId xmlns:p14="http://schemas.microsoft.com/office/powerpoint/2010/main" val="2391956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E53CC6892388A4DB76C55208EF29A1E" ma:contentTypeVersion="0" ma:contentTypeDescription="Create a new document." ma:contentTypeScope="" ma:versionID="e747ad1499d743b036d757b3fa78bf9a">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AB3D0B3-EA76-487C-9260-EF53F355245E}">
  <ds:schemaRefs>
    <ds:schemaRef ds:uri="http://schemas.microsoft.com/sharepoint/v3/contenttype/forms"/>
  </ds:schemaRefs>
</ds:datastoreItem>
</file>

<file path=customXml/itemProps2.xml><?xml version="1.0" encoding="utf-8"?>
<ds:datastoreItem xmlns:ds="http://schemas.openxmlformats.org/officeDocument/2006/customXml" ds:itemID="{646E665F-252E-430C-8B0E-6D85FF2E3807}">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www.w3.org/XML/1998/namespace"/>
  </ds:schemaRefs>
</ds:datastoreItem>
</file>

<file path=customXml/itemProps3.xml><?xml version="1.0" encoding="utf-8"?>
<ds:datastoreItem xmlns:ds="http://schemas.openxmlformats.org/officeDocument/2006/customXml" ds:itemID="{1CDE688F-191A-4457-8D0E-30FB96E1D4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1817</TotalTime>
  <Words>2410</Words>
  <Application>Microsoft Office PowerPoint</Application>
  <PresentationFormat>On-screen Show (4:3)</PresentationFormat>
  <Paragraphs>523</Paragraphs>
  <Slides>68</Slides>
  <Notes>1</Notes>
  <HiddenSlides>10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Arial</vt:lpstr>
      <vt:lpstr>Arial (Body)</vt:lpstr>
      <vt:lpstr>Calibri</vt:lpstr>
      <vt:lpstr>Courier New</vt:lpstr>
      <vt:lpstr>Lucida Grande</vt:lpstr>
      <vt:lpstr>Wingdings</vt:lpstr>
      <vt:lpstr>Wingdings,Sans-Serif</vt:lpstr>
      <vt:lpstr>Office Theme</vt:lpstr>
      <vt:lpstr>PowerPoint Presentation</vt:lpstr>
      <vt:lpstr>Overview in Brief</vt:lpstr>
      <vt:lpstr>PowerPoint Presentation</vt:lpstr>
      <vt:lpstr>Using Telestaff</vt:lpstr>
      <vt:lpstr>Topics </vt:lpstr>
      <vt:lpstr>PowerPoint Presentation</vt:lpstr>
      <vt:lpstr>Telestaff Tour: Shift Code Definitions</vt:lpstr>
      <vt:lpstr>Telestaff Tour: Logging into Telestaff </vt:lpstr>
      <vt:lpstr>Telestaff Tour: Logging into Telestaff </vt:lpstr>
      <vt:lpstr>Telestaff Tour: Personal Dashboard</vt:lpstr>
      <vt:lpstr>Telestaff Tour: Accessing Calendar</vt:lpstr>
      <vt:lpstr>Telestaff Tour: Personal Calendar</vt:lpstr>
      <vt:lpstr>Telestaff Tour: Personal Calendar</vt:lpstr>
      <vt:lpstr>PowerPoint Presentation</vt:lpstr>
      <vt:lpstr>PTO</vt:lpstr>
      <vt:lpstr>PTO</vt:lpstr>
      <vt:lpstr>PTO</vt:lpstr>
      <vt:lpstr>PTO</vt:lpstr>
      <vt:lpstr>PTO</vt:lpstr>
      <vt:lpstr>PTO Request  Review</vt:lpstr>
      <vt:lpstr>PowerPoint Presentation</vt:lpstr>
      <vt:lpstr>Shift Give Away</vt:lpstr>
      <vt:lpstr>Shift Give Away</vt:lpstr>
      <vt:lpstr>Shift Give Away</vt:lpstr>
      <vt:lpstr>Shift Give Away</vt:lpstr>
      <vt:lpstr>Shift Give Away</vt:lpstr>
      <vt:lpstr>Shift Give Away Review</vt:lpstr>
      <vt:lpstr>PowerPoint Presentation</vt:lpstr>
      <vt:lpstr>Shift Trades</vt:lpstr>
      <vt:lpstr>Shift Trade</vt:lpstr>
      <vt:lpstr>Shift Trades</vt:lpstr>
      <vt:lpstr>Shift Trade</vt:lpstr>
      <vt:lpstr>Shift Trades</vt:lpstr>
      <vt:lpstr>Shift Trades - Review</vt:lpstr>
      <vt:lpstr>PowerPoint Presentation</vt:lpstr>
      <vt:lpstr>Monthly Shift Availability/Prescheduling Shift Color Definitions</vt:lpstr>
      <vt:lpstr>Monthly Shift Availability/Prescheduling</vt:lpstr>
      <vt:lpstr>Monthly Hour Availability/Prescheduling</vt:lpstr>
      <vt:lpstr>PowerPoint Presentation</vt:lpstr>
      <vt:lpstr>PowerPoint Presentation</vt:lpstr>
      <vt:lpstr>PowerPoint Presentation</vt:lpstr>
      <vt:lpstr>PowerPoint Presentation</vt:lpstr>
      <vt:lpstr>PowerPoint Presentation</vt:lpstr>
      <vt:lpstr>Submitting Availability for a Specific Time</vt:lpstr>
      <vt:lpstr>Monthly Shift Availability for a Specific Time Review</vt:lpstr>
      <vt:lpstr>Monthly Shift Availability/Prescheduling</vt:lpstr>
      <vt:lpstr>PowerPoint Presentation</vt:lpstr>
      <vt:lpstr>PowerPoint Presentation</vt:lpstr>
      <vt:lpstr>PowerPoint Presentation</vt:lpstr>
      <vt:lpstr>PowerPoint Presentation</vt:lpstr>
      <vt:lpstr>Monthly Shift Availability for a Specific Shift </vt:lpstr>
      <vt:lpstr>Monthly Shift Availability for a Specific Shift Review</vt:lpstr>
      <vt:lpstr>PowerPoint Presentation</vt:lpstr>
      <vt:lpstr>Coco Callback/picking up paged shifts: Shift Color Definitions</vt:lpstr>
      <vt:lpstr>Coco Callback: Picking Up Open Shifts</vt:lpstr>
      <vt:lpstr>Coco Callback: Picking Up Open Shifts</vt:lpstr>
      <vt:lpstr>Coco Callback/Picking up paged shifts</vt:lpstr>
      <vt:lpstr>Coco Callback/Picking up paged shifts</vt:lpstr>
      <vt:lpstr>Coco Callback/Picking up paged shifts</vt:lpstr>
      <vt:lpstr>Coco Callback/Picking up paged shifts</vt:lpstr>
      <vt:lpstr>Coco Callback/Picking up paged shifts </vt:lpstr>
      <vt:lpstr>Resources: Coco Callback/picking up paged shifts: Shift Color Definitions</vt:lpstr>
      <vt:lpstr>Resources:</vt:lpstr>
      <vt:lpstr>Resources: Coco Callback/Picking up paged shifts</vt:lpstr>
      <vt:lpstr>PowerPoint Presentation</vt:lpstr>
      <vt:lpstr>Resources: Coco Callback/Picking up paged shifts</vt:lpstr>
      <vt:lpstr>Resources: Coco Callback/Picking up paged shifts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Rodney R</dc:creator>
  <cp:lastModifiedBy>Rapp, Rodney</cp:lastModifiedBy>
  <cp:revision>454</cp:revision>
  <dcterms:created xsi:type="dcterms:W3CDTF">2019-01-19T22:08:28Z</dcterms:created>
  <dcterms:modified xsi:type="dcterms:W3CDTF">2019-04-25T20:28:11Z</dcterms:modified>
</cp:coreProperties>
</file>